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33" r:id="rId2"/>
    <p:sldMasterId id="2147483756" r:id="rId3"/>
  </p:sldMasterIdLst>
  <p:notesMasterIdLst>
    <p:notesMasterId r:id="rId38"/>
  </p:notesMasterIdLst>
  <p:sldIdLst>
    <p:sldId id="302" r:id="rId4"/>
    <p:sldId id="418" r:id="rId5"/>
    <p:sldId id="419" r:id="rId6"/>
    <p:sldId id="420" r:id="rId7"/>
    <p:sldId id="421" r:id="rId8"/>
    <p:sldId id="422" r:id="rId9"/>
    <p:sldId id="423" r:id="rId10"/>
    <p:sldId id="424" r:id="rId11"/>
    <p:sldId id="425" r:id="rId12"/>
    <p:sldId id="426" r:id="rId13"/>
    <p:sldId id="427" r:id="rId14"/>
    <p:sldId id="428" r:id="rId15"/>
    <p:sldId id="306" r:id="rId16"/>
    <p:sldId id="400" r:id="rId17"/>
    <p:sldId id="429" r:id="rId18"/>
    <p:sldId id="396" r:id="rId19"/>
    <p:sldId id="397" r:id="rId20"/>
    <p:sldId id="398" r:id="rId21"/>
    <p:sldId id="399" r:id="rId22"/>
    <p:sldId id="430" r:id="rId23"/>
    <p:sldId id="313" r:id="rId24"/>
    <p:sldId id="401" r:id="rId25"/>
    <p:sldId id="431" r:id="rId26"/>
    <p:sldId id="402" r:id="rId27"/>
    <p:sldId id="403" r:id="rId28"/>
    <p:sldId id="404" r:id="rId29"/>
    <p:sldId id="405" r:id="rId30"/>
    <p:sldId id="406" r:id="rId31"/>
    <p:sldId id="407" r:id="rId32"/>
    <p:sldId id="408" r:id="rId33"/>
    <p:sldId id="409" r:id="rId34"/>
    <p:sldId id="410" r:id="rId35"/>
    <p:sldId id="319" r:id="rId36"/>
    <p:sldId id="316" r:id="rId37"/>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Cowling" initials="" lastIdx="1" clrIdx="0"/>
  <p:cmAuthor id="2" name="Datuk Darrel Webb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585B"/>
    <a:srgbClr val="EE7813"/>
    <a:srgbClr val="000000"/>
    <a:srgbClr val="251F19"/>
    <a:srgbClr val="F8A144"/>
    <a:srgbClr val="514C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77675" autoAdjust="0"/>
  </p:normalViewPr>
  <p:slideViewPr>
    <p:cSldViewPr snapToGrid="0">
      <p:cViewPr varScale="1">
        <p:scale>
          <a:sx n="87" d="100"/>
          <a:sy n="87" d="100"/>
        </p:scale>
        <p:origin x="486" y="78"/>
      </p:cViewPr>
      <p:guideLst>
        <p:guide pos="3840"/>
        <p:guide orient="horz" pos="2160"/>
      </p:guideLst>
    </p:cSldViewPr>
  </p:slideViewPr>
  <p:outlineViewPr>
    <p:cViewPr>
      <p:scale>
        <a:sx n="33" d="100"/>
        <a:sy n="33" d="100"/>
      </p:scale>
      <p:origin x="0" y="-12"/>
    </p:cViewPr>
  </p:outlineViewPr>
  <p:notesTextViewPr>
    <p:cViewPr>
      <p:scale>
        <a:sx n="3" d="2"/>
        <a:sy n="3" d="2"/>
      </p:scale>
      <p:origin x="0" y="0"/>
    </p:cViewPr>
  </p:notesTextViewPr>
  <p:sorterViewPr>
    <p:cViewPr>
      <p:scale>
        <a:sx n="80" d="100"/>
        <a:sy n="80" d="100"/>
      </p:scale>
      <p:origin x="0" y="-21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814868415628261E-2"/>
          <c:y val="9.906124715796219E-2"/>
          <c:w val="0.96006057936612976"/>
          <c:h val="0.71982628153123007"/>
        </c:manualLayout>
      </c:layout>
      <c:barChart>
        <c:barDir val="col"/>
        <c:grouping val="clustered"/>
        <c:varyColors val="0"/>
        <c:ser>
          <c:idx val="0"/>
          <c:order val="0"/>
          <c:tx>
            <c:strRef>
              <c:f>Sheet1!$B$1</c:f>
              <c:strCache>
                <c:ptCount val="1"/>
                <c:pt idx="0">
                  <c:v>Series 1</c:v>
                </c:pt>
              </c:strCache>
            </c:strRef>
          </c:tx>
          <c:spPr>
            <a:solidFill>
              <a:srgbClr val="EE781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A5E4-489C-9B87-BBEFE7DF65E6}"/>
            </c:ext>
          </c:extLst>
        </c:ser>
        <c:ser>
          <c:idx val="1"/>
          <c:order val="1"/>
          <c:tx>
            <c:strRef>
              <c:f>Sheet1!$C$1</c:f>
              <c:strCache>
                <c:ptCount val="1"/>
                <c:pt idx="0">
                  <c:v>Series 2</c:v>
                </c:pt>
              </c:strCache>
            </c:strRef>
          </c:tx>
          <c:spPr>
            <a:solidFill>
              <a:srgbClr val="58585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A5E4-489C-9B87-BBEFE7DF65E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A5E4-489C-9B87-BBEFE7DF65E6}"/>
            </c:ext>
          </c:extLst>
        </c:ser>
        <c:dLbls>
          <c:showLegendKey val="0"/>
          <c:showVal val="0"/>
          <c:showCatName val="0"/>
          <c:showSerName val="0"/>
          <c:showPercent val="0"/>
          <c:showBubbleSize val="0"/>
        </c:dLbls>
        <c:gapWidth val="219"/>
        <c:overlap val="-27"/>
        <c:axId val="433189392"/>
        <c:axId val="433194488"/>
      </c:barChart>
      <c:catAx>
        <c:axId val="43318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3194488"/>
        <c:crosses val="autoZero"/>
        <c:auto val="1"/>
        <c:lblAlgn val="ctr"/>
        <c:lblOffset val="100"/>
        <c:noMultiLvlLbl val="0"/>
      </c:catAx>
      <c:valAx>
        <c:axId val="43319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3189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17754606776987"/>
          <c:y val="0.11746003450432513"/>
          <c:w val="0.38382314946634044"/>
          <c:h val="0.7653020034866892"/>
        </c:manualLayout>
      </c:layout>
      <c:pieChart>
        <c:varyColors val="1"/>
        <c:ser>
          <c:idx val="0"/>
          <c:order val="0"/>
          <c:tx>
            <c:strRef>
              <c:f>Sheet1!$B$1</c:f>
              <c:strCache>
                <c:ptCount val="1"/>
                <c:pt idx="0">
                  <c:v>Series 1</c:v>
                </c:pt>
              </c:strCache>
            </c:strRef>
          </c:tx>
          <c:dPt>
            <c:idx val="0"/>
            <c:bubble3D val="0"/>
            <c:explosion val="3"/>
            <c:spPr>
              <a:solidFill>
                <a:srgbClr val="EE7813"/>
              </a:solidFill>
              <a:ln w="19050">
                <a:solidFill>
                  <a:schemeClr val="lt1"/>
                </a:solidFill>
              </a:ln>
              <a:effectLst/>
            </c:spPr>
            <c:extLst xmlns:c16r2="http://schemas.microsoft.com/office/drawing/2015/06/chart">
              <c:ext xmlns:c16="http://schemas.microsoft.com/office/drawing/2014/chart" uri="{C3380CC4-5D6E-409C-BE32-E72D297353CC}">
                <c16:uniqueId val="{00000001-87F0-4623-A345-32AED87774D9}"/>
              </c:ext>
            </c:extLst>
          </c:dPt>
          <c:dPt>
            <c:idx val="1"/>
            <c:bubble3D val="0"/>
            <c:explosion val="3"/>
            <c:spPr>
              <a:solidFill>
                <a:srgbClr val="58585B"/>
              </a:solidFill>
              <a:ln w="19050">
                <a:solidFill>
                  <a:schemeClr val="lt1"/>
                </a:solidFill>
              </a:ln>
              <a:effectLst/>
            </c:spPr>
            <c:extLst xmlns:c16r2="http://schemas.microsoft.com/office/drawing/2015/06/chart">
              <c:ext xmlns:c16="http://schemas.microsoft.com/office/drawing/2014/chart" uri="{C3380CC4-5D6E-409C-BE32-E72D297353CC}">
                <c16:uniqueId val="{00000003-87F0-4623-A345-32AED87774D9}"/>
              </c:ext>
            </c:extLst>
          </c:dPt>
          <c:dPt>
            <c:idx val="2"/>
            <c:bubble3D val="0"/>
            <c:explosion val="3"/>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7F0-4623-A345-32AED87774D9}"/>
              </c:ext>
            </c:extLst>
          </c:dPt>
          <c:dPt>
            <c:idx val="3"/>
            <c:bubble3D val="0"/>
            <c:explosion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7F0-4623-A345-32AED87774D9}"/>
              </c:ext>
            </c:extLst>
          </c:dPt>
          <c:dLbls>
            <c:dLbl>
              <c:idx val="0"/>
              <c:layout>
                <c:manualLayout>
                  <c:x val="-0.11769982778332976"/>
                  <c:y val="0.14559329612989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F0-4623-A345-32AED87774D9}"/>
                </c:ext>
                <c:ext xmlns:c15="http://schemas.microsoft.com/office/drawing/2012/chart" uri="{CE6537A1-D6FC-4f65-9D91-7224C49458BB}">
                  <c15:layout>
                    <c:manualLayout>
                      <c:w val="9.8676742566763315E-2"/>
                      <c:h val="9.4394406794511915E-2"/>
                    </c:manualLayout>
                  </c15:layout>
                </c:ext>
              </c:extLst>
            </c:dLbl>
            <c:dLbl>
              <c:idx val="1"/>
              <c:layout>
                <c:manualLayout>
                  <c:x val="-0.11448961206925944"/>
                  <c:y val="-0.1743862792433219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F0-4623-A345-32AED87774D9}"/>
                </c:ext>
                <c:ext xmlns:c15="http://schemas.microsoft.com/office/drawing/2012/chart" uri="{CE6537A1-D6FC-4f65-9D91-7224C49458BB}">
                  <c15:layout>
                    <c:manualLayout>
                      <c:w val="0.14263146769062218"/>
                      <c:h val="9.4394406794511915E-2"/>
                    </c:manualLayout>
                  </c15:layout>
                </c:ext>
              </c:extLst>
            </c:dLbl>
            <c:dLbl>
              <c:idx val="2"/>
              <c:layout>
                <c:manualLayout>
                  <c:x val="0.1056825439879865"/>
                  <c:y val="-0.18521525925075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7F0-4623-A345-32AED87774D9}"/>
                </c:ext>
                <c:ext xmlns:c15="http://schemas.microsoft.com/office/drawing/2012/chart" uri="{CE6537A1-D6FC-4f65-9D91-7224C49458BB}">
                  <c15:layout>
                    <c:manualLayout>
                      <c:w val="0.12279995666170902"/>
                      <c:h val="9.4394406794511915E-2"/>
                    </c:manualLayout>
                  </c15:layout>
                </c:ext>
              </c:extLst>
            </c:dLbl>
            <c:dLbl>
              <c:idx val="3"/>
              <c:layout>
                <c:manualLayout>
                  <c:x val="0.11357293468662688"/>
                  <c:y val="0.15317080245216377"/>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7F0-4623-A345-32AED87774D9}"/>
                </c:ext>
                <c:ext xmlns:c15="http://schemas.microsoft.com/office/drawing/2012/chart" uri="{CE6537A1-D6FC-4f65-9D91-7224C49458BB}">
                  <c15:layout>
                    <c:manualLayout>
                      <c:w val="0.10151949200249423"/>
                      <c:h val="0.10264432446151196"/>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8-87F0-4623-A345-32AED87774D9}"/>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87F0-4623-A345-32AED87774D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11-87F0-4623-A345-32AED87774D9}"/>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13-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15-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7-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9-87F0-4623-A345-32AED87774D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1A-87F0-4623-A345-32AED8777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54760582460569"/>
          <c:y val="0.24708450538261426"/>
          <c:w val="0.2227958347061918"/>
          <c:h val="0.488150695071803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814868415628261E-2"/>
          <c:y val="9.906124715796219E-2"/>
          <c:w val="0.96006057936612976"/>
          <c:h val="0.71982628153123007"/>
        </c:manualLayout>
      </c:layout>
      <c:barChart>
        <c:barDir val="col"/>
        <c:grouping val="clustered"/>
        <c:varyColors val="0"/>
        <c:ser>
          <c:idx val="0"/>
          <c:order val="0"/>
          <c:tx>
            <c:strRef>
              <c:f>Sheet1!$B$1</c:f>
              <c:strCache>
                <c:ptCount val="1"/>
                <c:pt idx="0">
                  <c:v>Series 1</c:v>
                </c:pt>
              </c:strCache>
            </c:strRef>
          </c:tx>
          <c:spPr>
            <a:solidFill>
              <a:srgbClr val="EE781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A5E4-489C-9B87-BBEFE7DF65E6}"/>
            </c:ext>
          </c:extLst>
        </c:ser>
        <c:ser>
          <c:idx val="1"/>
          <c:order val="1"/>
          <c:tx>
            <c:strRef>
              <c:f>Sheet1!$C$1</c:f>
              <c:strCache>
                <c:ptCount val="1"/>
                <c:pt idx="0">
                  <c:v>Series 2</c:v>
                </c:pt>
              </c:strCache>
            </c:strRef>
          </c:tx>
          <c:spPr>
            <a:solidFill>
              <a:srgbClr val="58585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A5E4-489C-9B87-BBEFE7DF65E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A5E4-489C-9B87-BBEFE7DF65E6}"/>
            </c:ext>
          </c:extLst>
        </c:ser>
        <c:dLbls>
          <c:showLegendKey val="0"/>
          <c:showVal val="0"/>
          <c:showCatName val="0"/>
          <c:showSerName val="0"/>
          <c:showPercent val="0"/>
          <c:showBubbleSize val="0"/>
        </c:dLbls>
        <c:gapWidth val="219"/>
        <c:overlap val="-27"/>
        <c:axId val="433190176"/>
        <c:axId val="433190960"/>
      </c:barChart>
      <c:catAx>
        <c:axId val="43319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3190960"/>
        <c:crosses val="autoZero"/>
        <c:auto val="1"/>
        <c:lblAlgn val="ctr"/>
        <c:lblOffset val="100"/>
        <c:noMultiLvlLbl val="0"/>
      </c:catAx>
      <c:valAx>
        <c:axId val="43319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319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17754606776987"/>
          <c:y val="0.11746003450432513"/>
          <c:w val="0.38382314946634044"/>
          <c:h val="0.7653020034866892"/>
        </c:manualLayout>
      </c:layout>
      <c:pieChart>
        <c:varyColors val="1"/>
        <c:ser>
          <c:idx val="0"/>
          <c:order val="0"/>
          <c:tx>
            <c:strRef>
              <c:f>Sheet1!$B$1</c:f>
              <c:strCache>
                <c:ptCount val="1"/>
                <c:pt idx="0">
                  <c:v>Series 1</c:v>
                </c:pt>
              </c:strCache>
            </c:strRef>
          </c:tx>
          <c:dPt>
            <c:idx val="0"/>
            <c:bubble3D val="0"/>
            <c:explosion val="3"/>
            <c:spPr>
              <a:solidFill>
                <a:srgbClr val="EE7813"/>
              </a:solidFill>
              <a:ln w="19050">
                <a:solidFill>
                  <a:schemeClr val="lt1"/>
                </a:solidFill>
              </a:ln>
              <a:effectLst/>
            </c:spPr>
            <c:extLst xmlns:c16r2="http://schemas.microsoft.com/office/drawing/2015/06/chart">
              <c:ext xmlns:c16="http://schemas.microsoft.com/office/drawing/2014/chart" uri="{C3380CC4-5D6E-409C-BE32-E72D297353CC}">
                <c16:uniqueId val="{00000001-87F0-4623-A345-32AED87774D9}"/>
              </c:ext>
            </c:extLst>
          </c:dPt>
          <c:dPt>
            <c:idx val="1"/>
            <c:bubble3D val="0"/>
            <c:explosion val="3"/>
            <c:spPr>
              <a:solidFill>
                <a:srgbClr val="58585B"/>
              </a:solidFill>
              <a:ln w="19050">
                <a:solidFill>
                  <a:schemeClr val="lt1"/>
                </a:solidFill>
              </a:ln>
              <a:effectLst/>
            </c:spPr>
            <c:extLst xmlns:c16r2="http://schemas.microsoft.com/office/drawing/2015/06/chart">
              <c:ext xmlns:c16="http://schemas.microsoft.com/office/drawing/2014/chart" uri="{C3380CC4-5D6E-409C-BE32-E72D297353CC}">
                <c16:uniqueId val="{00000003-87F0-4623-A345-32AED87774D9}"/>
              </c:ext>
            </c:extLst>
          </c:dPt>
          <c:dPt>
            <c:idx val="2"/>
            <c:bubble3D val="0"/>
            <c:explosion val="3"/>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7F0-4623-A345-32AED87774D9}"/>
              </c:ext>
            </c:extLst>
          </c:dPt>
          <c:dPt>
            <c:idx val="3"/>
            <c:bubble3D val="0"/>
            <c:explosion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7F0-4623-A345-32AED87774D9}"/>
              </c:ext>
            </c:extLst>
          </c:dPt>
          <c:dLbls>
            <c:dLbl>
              <c:idx val="0"/>
              <c:layout>
                <c:manualLayout>
                  <c:x val="-0.11769982778332976"/>
                  <c:y val="0.14559329612989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F0-4623-A345-32AED87774D9}"/>
                </c:ext>
                <c:ext xmlns:c15="http://schemas.microsoft.com/office/drawing/2012/chart" uri="{CE6537A1-D6FC-4f65-9D91-7224C49458BB}">
                  <c15:layout>
                    <c:manualLayout>
                      <c:w val="9.8676742566763315E-2"/>
                      <c:h val="9.4394406794511915E-2"/>
                    </c:manualLayout>
                  </c15:layout>
                </c:ext>
              </c:extLst>
            </c:dLbl>
            <c:dLbl>
              <c:idx val="1"/>
              <c:layout>
                <c:manualLayout>
                  <c:x val="-0.11448961206925944"/>
                  <c:y val="-0.1743862792433219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F0-4623-A345-32AED87774D9}"/>
                </c:ext>
                <c:ext xmlns:c15="http://schemas.microsoft.com/office/drawing/2012/chart" uri="{CE6537A1-D6FC-4f65-9D91-7224C49458BB}">
                  <c15:layout>
                    <c:manualLayout>
                      <c:w val="0.14263146769062218"/>
                      <c:h val="9.4394406794511915E-2"/>
                    </c:manualLayout>
                  </c15:layout>
                </c:ext>
              </c:extLst>
            </c:dLbl>
            <c:dLbl>
              <c:idx val="2"/>
              <c:layout>
                <c:manualLayout>
                  <c:x val="0.1056825439879865"/>
                  <c:y val="-0.18521525925075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7F0-4623-A345-32AED87774D9}"/>
                </c:ext>
                <c:ext xmlns:c15="http://schemas.microsoft.com/office/drawing/2012/chart" uri="{CE6537A1-D6FC-4f65-9D91-7224C49458BB}">
                  <c15:layout>
                    <c:manualLayout>
                      <c:w val="0.12279995666170902"/>
                      <c:h val="9.4394406794511915E-2"/>
                    </c:manualLayout>
                  </c15:layout>
                </c:ext>
              </c:extLst>
            </c:dLbl>
            <c:dLbl>
              <c:idx val="3"/>
              <c:layout>
                <c:manualLayout>
                  <c:x val="0.11357293468662688"/>
                  <c:y val="0.15317080245216377"/>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7F0-4623-A345-32AED87774D9}"/>
                </c:ext>
                <c:ext xmlns:c15="http://schemas.microsoft.com/office/drawing/2012/chart" uri="{CE6537A1-D6FC-4f65-9D91-7224C49458BB}">
                  <c15:layout>
                    <c:manualLayout>
                      <c:w val="0.10151949200249423"/>
                      <c:h val="0.10264432446151196"/>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8-87F0-4623-A345-32AED87774D9}"/>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87F0-4623-A345-32AED87774D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11-87F0-4623-A345-32AED87774D9}"/>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13-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15-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7-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9-87F0-4623-A345-32AED87774D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1A-87F0-4623-A345-32AED8777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54760582460569"/>
          <c:y val="0.24708450538261426"/>
          <c:w val="0.2227958347061918"/>
          <c:h val="0.488150695071803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814868415628299E-2"/>
          <c:y val="9.9061247157962204E-2"/>
          <c:w val="0.96006057936612998"/>
          <c:h val="0.71982628153122996"/>
        </c:manualLayout>
      </c:layout>
      <c:barChart>
        <c:barDir val="col"/>
        <c:grouping val="clustered"/>
        <c:varyColors val="0"/>
        <c:ser>
          <c:idx val="0"/>
          <c:order val="0"/>
          <c:tx>
            <c:strRef>
              <c:f>Sheet1!$B$1</c:f>
              <c:strCache>
                <c:ptCount val="1"/>
                <c:pt idx="0">
                  <c:v>Series 1</c:v>
                </c:pt>
              </c:strCache>
            </c:strRef>
          </c:tx>
          <c:spPr>
            <a:solidFill>
              <a:srgbClr val="EE781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A5E4-489C-9B87-BBEFE7DF65E6}"/>
            </c:ext>
          </c:extLst>
        </c:ser>
        <c:ser>
          <c:idx val="1"/>
          <c:order val="1"/>
          <c:tx>
            <c:strRef>
              <c:f>Sheet1!$C$1</c:f>
              <c:strCache>
                <c:ptCount val="1"/>
                <c:pt idx="0">
                  <c:v>Series 2</c:v>
                </c:pt>
              </c:strCache>
            </c:strRef>
          </c:tx>
          <c:spPr>
            <a:solidFill>
              <a:srgbClr val="58585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A5E4-489C-9B87-BBEFE7DF65E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A5E4-489C-9B87-BBEFE7DF65E6}"/>
            </c:ext>
          </c:extLst>
        </c:ser>
        <c:dLbls>
          <c:showLegendKey val="0"/>
          <c:showVal val="0"/>
          <c:showCatName val="0"/>
          <c:showSerName val="0"/>
          <c:showPercent val="0"/>
          <c:showBubbleSize val="0"/>
        </c:dLbls>
        <c:gapWidth val="219"/>
        <c:overlap val="-27"/>
        <c:axId val="433196840"/>
        <c:axId val="432340792"/>
      </c:barChart>
      <c:catAx>
        <c:axId val="433196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2340792"/>
        <c:crosses val="autoZero"/>
        <c:auto val="1"/>
        <c:lblAlgn val="ctr"/>
        <c:lblOffset val="100"/>
        <c:noMultiLvlLbl val="0"/>
      </c:catAx>
      <c:valAx>
        <c:axId val="432340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33196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17754606776998"/>
          <c:y val="0.117460034504325"/>
          <c:w val="0.38382314946634"/>
          <c:h val="0.76530200348668898"/>
        </c:manualLayout>
      </c:layout>
      <c:pieChart>
        <c:varyColors val="1"/>
        <c:ser>
          <c:idx val="0"/>
          <c:order val="0"/>
          <c:tx>
            <c:strRef>
              <c:f>Sheet1!$B$1</c:f>
              <c:strCache>
                <c:ptCount val="1"/>
                <c:pt idx="0">
                  <c:v>Series 1</c:v>
                </c:pt>
              </c:strCache>
            </c:strRef>
          </c:tx>
          <c:dPt>
            <c:idx val="0"/>
            <c:bubble3D val="0"/>
            <c:explosion val="3"/>
            <c:spPr>
              <a:solidFill>
                <a:srgbClr val="EE7813"/>
              </a:solidFill>
              <a:ln w="19050">
                <a:solidFill>
                  <a:schemeClr val="lt1"/>
                </a:solidFill>
              </a:ln>
              <a:effectLst/>
            </c:spPr>
            <c:extLst xmlns:c16r2="http://schemas.microsoft.com/office/drawing/2015/06/chart">
              <c:ext xmlns:c16="http://schemas.microsoft.com/office/drawing/2014/chart" uri="{C3380CC4-5D6E-409C-BE32-E72D297353CC}">
                <c16:uniqueId val="{00000001-87F0-4623-A345-32AED87774D9}"/>
              </c:ext>
            </c:extLst>
          </c:dPt>
          <c:dPt>
            <c:idx val="1"/>
            <c:bubble3D val="0"/>
            <c:explosion val="3"/>
            <c:spPr>
              <a:solidFill>
                <a:srgbClr val="58585B"/>
              </a:solidFill>
              <a:ln w="19050">
                <a:solidFill>
                  <a:schemeClr val="lt1"/>
                </a:solidFill>
              </a:ln>
              <a:effectLst/>
            </c:spPr>
            <c:extLst xmlns:c16r2="http://schemas.microsoft.com/office/drawing/2015/06/chart">
              <c:ext xmlns:c16="http://schemas.microsoft.com/office/drawing/2014/chart" uri="{C3380CC4-5D6E-409C-BE32-E72D297353CC}">
                <c16:uniqueId val="{00000003-87F0-4623-A345-32AED87774D9}"/>
              </c:ext>
            </c:extLst>
          </c:dPt>
          <c:dPt>
            <c:idx val="2"/>
            <c:bubble3D val="0"/>
            <c:explosion val="3"/>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7F0-4623-A345-32AED87774D9}"/>
              </c:ext>
            </c:extLst>
          </c:dPt>
          <c:dPt>
            <c:idx val="3"/>
            <c:bubble3D val="0"/>
            <c:explosion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7F0-4623-A345-32AED87774D9}"/>
              </c:ext>
            </c:extLst>
          </c:dPt>
          <c:dLbls>
            <c:dLbl>
              <c:idx val="0"/>
              <c:layout>
                <c:manualLayout>
                  <c:x val="-0.11769982778333"/>
                  <c:y val="0.1455932961298959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F0-4623-A345-32AED87774D9}"/>
                </c:ext>
                <c:ext xmlns:c15="http://schemas.microsoft.com/office/drawing/2012/chart" uri="{CE6537A1-D6FC-4f65-9D91-7224C49458BB}">
                  <c15:layout>
                    <c:manualLayout>
                      <c:w val="9.8676742566763315E-2"/>
                      <c:h val="9.4394406794511915E-2"/>
                    </c:manualLayout>
                  </c15:layout>
                </c:ext>
              </c:extLst>
            </c:dLbl>
            <c:dLbl>
              <c:idx val="1"/>
              <c:layout>
                <c:manualLayout>
                  <c:x val="-0.11448961206925901"/>
                  <c:y val="-0.1743862792433220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F0-4623-A345-32AED87774D9}"/>
                </c:ext>
                <c:ext xmlns:c15="http://schemas.microsoft.com/office/drawing/2012/chart" uri="{CE6537A1-D6FC-4f65-9D91-7224C49458BB}">
                  <c15:layout>
                    <c:manualLayout>
                      <c:w val="0.14263146769062218"/>
                      <c:h val="9.4394406794511915E-2"/>
                    </c:manualLayout>
                  </c15:layout>
                </c:ext>
              </c:extLst>
            </c:dLbl>
            <c:dLbl>
              <c:idx val="2"/>
              <c:layout>
                <c:manualLayout>
                  <c:x val="0.105682543987987"/>
                  <c:y val="-0.1852152592507549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7F0-4623-A345-32AED87774D9}"/>
                </c:ext>
                <c:ext xmlns:c15="http://schemas.microsoft.com/office/drawing/2012/chart" uri="{CE6537A1-D6FC-4f65-9D91-7224C49458BB}">
                  <c15:layout>
                    <c:manualLayout>
                      <c:w val="0.12279995666170902"/>
                      <c:h val="9.4394406794511915E-2"/>
                    </c:manualLayout>
                  </c15:layout>
                </c:ext>
              </c:extLst>
            </c:dLbl>
            <c:dLbl>
              <c:idx val="3"/>
              <c:layout>
                <c:manualLayout>
                  <c:x val="0.11357293468662701"/>
                  <c:y val="0.15317080245216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7F0-4623-A345-32AED87774D9}"/>
                </c:ext>
                <c:ext xmlns:c15="http://schemas.microsoft.com/office/drawing/2012/chart" uri="{CE6537A1-D6FC-4f65-9D91-7224C49458BB}">
                  <c15:layout>
                    <c:manualLayout>
                      <c:w val="0.10151949200249423"/>
                      <c:h val="0.10264432446151196"/>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8-87F0-4623-A345-32AED87774D9}"/>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87F0-4623-A345-32AED87774D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11-87F0-4623-A345-32AED87774D9}"/>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13-87F0-4623-A345-32AED87774D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15-87F0-4623-A345-32AED87774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7-87F0-4623-A345-32AED87774D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9-87F0-4623-A345-32AED87774D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1A-87F0-4623-A345-32AED8777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547605824606"/>
          <c:y val="0.24708450538261401"/>
          <c:w val="0.22279583470619199"/>
          <c:h val="0.488150695071802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52B4B-588B-4B6B-8F4D-2B2936C7FFD2}" type="datetimeFigureOut">
              <a:rPr lang="en-GB" smtClean="0"/>
              <a:t>27/06/2018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A5037-1042-4BCF-B6B4-1B990F7B3A89}" type="slidenum">
              <a:rPr lang="en-GB" smtClean="0"/>
              <a:t>‹#›</a:t>
            </a:fld>
            <a:endParaRPr lang="en-GB"/>
          </a:p>
        </p:txBody>
      </p:sp>
    </p:spTree>
    <p:extLst>
      <p:ext uri="{BB962C8B-B14F-4D97-AF65-F5344CB8AC3E}">
        <p14:creationId xmlns:p14="http://schemas.microsoft.com/office/powerpoint/2010/main" val="68793958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81340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06112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66765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68351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29409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91791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74005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61544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A5037-1042-4BCF-B6B4-1B990F7B3A89}"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256923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tif"/><Relationship Id="rId3" Type="http://schemas.openxmlformats.org/officeDocument/2006/relationships/image" Target="../media/image1.pn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4.jpeg"/><Relationship Id="rId10" Type="http://schemas.openxmlformats.org/officeDocument/2006/relationships/image" Target="../media/image12.jpg"/><Relationship Id="rId4" Type="http://schemas.openxmlformats.org/officeDocument/2006/relationships/image" Target="../media/image3.jp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9.jpe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4.jpeg"/><Relationship Id="rId16" Type="http://schemas.openxmlformats.org/officeDocument/2006/relationships/image" Target="../media/image15.tif"/><Relationship Id="rId1" Type="http://schemas.openxmlformats.org/officeDocument/2006/relationships/slideMaster" Target="../slideMasters/slideMaster2.xml"/><Relationship Id="rId6" Type="http://schemas.openxmlformats.org/officeDocument/2006/relationships/image" Target="../media/image18.jpeg"/><Relationship Id="rId11" Type="http://schemas.openxmlformats.org/officeDocument/2006/relationships/image" Target="../media/image10.jpg"/><Relationship Id="rId5" Type="http://schemas.openxmlformats.org/officeDocument/2006/relationships/image" Target="../media/image3.jp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1.png"/><Relationship Id="rId9" Type="http://schemas.openxmlformats.org/officeDocument/2006/relationships/image" Target="../media/image8.jpg"/><Relationship Id="rId14"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jpeg"/><Relationship Id="rId12"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5.jpeg"/><Relationship Id="rId11" Type="http://schemas.openxmlformats.org/officeDocument/2006/relationships/image" Target="../media/image28.png"/><Relationship Id="rId5" Type="http://schemas.openxmlformats.org/officeDocument/2006/relationships/image" Target="../media/image21.jpeg"/><Relationship Id="rId10" Type="http://schemas.openxmlformats.org/officeDocument/2006/relationships/image" Target="../media/image12.jpg"/><Relationship Id="rId4" Type="http://schemas.openxmlformats.org/officeDocument/2006/relationships/image" Target="../media/image3.jpg"/><Relationship Id="rId9"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tif"/><Relationship Id="rId3" Type="http://schemas.openxmlformats.org/officeDocument/2006/relationships/image" Target="../media/image1.pn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4.jpeg"/><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image" Target="../media/image3.jp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31.jpeg"/><Relationship Id="rId12"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0.jpeg"/><Relationship Id="rId11" Type="http://schemas.openxmlformats.org/officeDocument/2006/relationships/image" Target="../media/image27.jpeg"/><Relationship Id="rId5" Type="http://schemas.openxmlformats.org/officeDocument/2006/relationships/image" Target="../media/image3.jpg"/><Relationship Id="rId15" Type="http://schemas.openxmlformats.org/officeDocument/2006/relationships/image" Target="../media/image29.jpeg"/><Relationship Id="rId10" Type="http://schemas.openxmlformats.org/officeDocument/2006/relationships/image" Target="../media/image26.jpeg"/><Relationship Id="rId4" Type="http://schemas.openxmlformats.org/officeDocument/2006/relationships/image" Target="../media/image1.png"/><Relationship Id="rId9" Type="http://schemas.openxmlformats.org/officeDocument/2006/relationships/image" Target="../media/image25.jpeg"/><Relationship Id="rId1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5.tif"/><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9.jpeg"/><Relationship Id="rId12" Type="http://schemas.openxmlformats.org/officeDocument/2006/relationships/image" Target="../media/image14.png"/><Relationship Id="rId17" Type="http://schemas.openxmlformats.org/officeDocument/2006/relationships/image" Target="../media/image16.png"/><Relationship Id="rId2" Type="http://schemas.openxmlformats.org/officeDocument/2006/relationships/image" Target="../media/image4.jpeg"/><Relationship Id="rId16"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8.jpeg"/><Relationship Id="rId11" Type="http://schemas.openxmlformats.org/officeDocument/2006/relationships/image" Target="../media/image13.jpg"/><Relationship Id="rId5" Type="http://schemas.openxmlformats.org/officeDocument/2006/relationships/image" Target="../media/image3.jpg"/><Relationship Id="rId15" Type="http://schemas.openxmlformats.org/officeDocument/2006/relationships/image" Target="../media/image10.jpg"/><Relationship Id="rId10" Type="http://schemas.openxmlformats.org/officeDocument/2006/relationships/image" Target="../media/image12.jpg"/><Relationship Id="rId4" Type="http://schemas.openxmlformats.org/officeDocument/2006/relationships/image" Target="../media/image1.png"/><Relationship Id="rId9" Type="http://schemas.openxmlformats.org/officeDocument/2006/relationships/image" Target="../media/image8.jpg"/><Relationship Id="rId14"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 xmlns:a16="http://schemas.microsoft.com/office/drawing/2014/main" id="{A0BB5AF9-630C-454A-B282-2BC0E0697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 xmlns:a16="http://schemas.microsoft.com/office/drawing/2014/main" id="{626DF473-24AE-4A87-B13E-A95E5F70712D}"/>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12" name="Picture 11">
            <a:extLst>
              <a:ext uri="{FF2B5EF4-FFF2-40B4-BE49-F238E27FC236}">
                <a16:creationId xmlns=""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spTree>
    <p:extLst>
      <p:ext uri="{BB962C8B-B14F-4D97-AF65-F5344CB8AC3E}">
        <p14:creationId xmlns:p14="http://schemas.microsoft.com/office/powerpoint/2010/main" val="34374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961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image">
  <p:cSld name="one image">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334962" y="981076"/>
            <a:ext cx="11522075" cy="5580062"/>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1600"/>
              <a:buFont typeface="Arial"/>
              <a:buChar char="•"/>
              <a:defRPr sz="1600">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46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 xmlns:a16="http://schemas.microsoft.com/office/drawing/2014/main" id="{A0BB5AF9-630C-454A-B282-2BC0E0697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 xmlns:a16="http://schemas.microsoft.com/office/drawing/2014/main" id="{626DF473-24AE-4A87-B13E-A95E5F70712D}"/>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12" name="Picture 11">
            <a:extLst>
              <a:ext uri="{FF2B5EF4-FFF2-40B4-BE49-F238E27FC236}">
                <a16:creationId xmlns=""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spTree>
    <p:extLst>
      <p:ext uri="{BB962C8B-B14F-4D97-AF65-F5344CB8AC3E}">
        <p14:creationId xmlns:p14="http://schemas.microsoft.com/office/powerpoint/2010/main" val="181253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23A76CB0-EDC1-44DE-A4CC-1C7CA08795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4304" t="9943" r="10808"/>
          <a:stretch/>
        </p:blipFill>
        <p:spPr>
          <a:xfrm>
            <a:off x="3987114" y="1219200"/>
            <a:ext cx="4133055" cy="3288097"/>
          </a:xfrm>
          <a:prstGeom prst="rect">
            <a:avLst/>
          </a:prstGeom>
        </p:spPr>
      </p:pic>
      <p:pic>
        <p:nvPicPr>
          <p:cNvPr id="35" name="Picture 34">
            <a:extLst>
              <a:ext uri="{FF2B5EF4-FFF2-40B4-BE49-F238E27FC236}">
                <a16:creationId xmlns="" xmlns:a16="http://schemas.microsoft.com/office/drawing/2014/main" id="{4C183226-DD73-4DEF-A41E-B6FE85F4C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78" r="15411"/>
          <a:stretch/>
        </p:blipFill>
        <p:spPr>
          <a:xfrm>
            <a:off x="8120169" y="1219200"/>
            <a:ext cx="4071831" cy="3288097"/>
          </a:xfrm>
          <a:prstGeom prst="rect">
            <a:avLst/>
          </a:prstGeom>
        </p:spPr>
      </p:pic>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 xmlns:a16="http://schemas.microsoft.com/office/drawing/2014/main" id="{A0BB5AF9-630C-454A-B282-2BC0E0697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 xmlns:a16="http://schemas.microsoft.com/office/drawing/2014/main" id="{626DF473-24AE-4A87-B13E-A95E5F70712D}"/>
              </a:ext>
            </a:extLst>
          </p:cNvPr>
          <p:cNvPicPr>
            <a:picLocks noChangeAspect="1"/>
          </p:cNvPicPr>
          <p:nvPr userDrawn="1"/>
        </p:nvPicPr>
        <p:blipFill>
          <a:blip r:embed="rId6"/>
          <a:stretch>
            <a:fillRect/>
          </a:stretch>
        </p:blipFill>
        <p:spPr>
          <a:xfrm>
            <a:off x="231791" y="489561"/>
            <a:ext cx="2514600" cy="544830"/>
          </a:xfrm>
          <a:prstGeom prst="rect">
            <a:avLst/>
          </a:prstGeom>
        </p:spPr>
      </p:pic>
      <p:pic>
        <p:nvPicPr>
          <p:cNvPr id="8" name="Picture 7">
            <a:extLst>
              <a:ext uri="{FF2B5EF4-FFF2-40B4-BE49-F238E27FC236}">
                <a16:creationId xmlns="" xmlns:a16="http://schemas.microsoft.com/office/drawing/2014/main" id="{C026690E-6B2D-4290-AC7B-E465E785C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521" r="13468"/>
          <a:stretch/>
        </p:blipFill>
        <p:spPr>
          <a:xfrm>
            <a:off x="845" y="1219200"/>
            <a:ext cx="4059662" cy="3288097"/>
          </a:xfrm>
          <a:prstGeom prst="rect">
            <a:avLst/>
          </a:prstGeom>
        </p:spPr>
      </p:pic>
    </p:spTree>
    <p:extLst>
      <p:ext uri="{BB962C8B-B14F-4D97-AF65-F5344CB8AC3E}">
        <p14:creationId xmlns:p14="http://schemas.microsoft.com/office/powerpoint/2010/main" val="290779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lding 1">
    <p:spTree>
      <p:nvGrpSpPr>
        <p:cNvPr id="1" name=""/>
        <p:cNvGrpSpPr/>
        <p:nvPr/>
      </p:nvGrpSpPr>
      <p:grpSpPr>
        <a:xfrm>
          <a:off x="0" y="0"/>
          <a:ext cx="0" cy="0"/>
          <a:chOff x="0" y="0"/>
          <a:chExt cx="0" cy="0"/>
        </a:xfrm>
      </p:grpSpPr>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Rectangle 32"/>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6" name="Picture 15">
            <a:extLst>
              <a:ext uri="{FF2B5EF4-FFF2-40B4-BE49-F238E27FC236}">
                <a16:creationId xmlns="" xmlns:a16="http://schemas.microsoft.com/office/drawing/2014/main" id="{D202E0DF-C6B9-4468-8343-FF834E50E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 xmlns:a16="http://schemas.microsoft.com/office/drawing/2014/main" id="{4F68F7FF-8A30-408F-8A56-97DD65739E1A}"/>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21" name="Picture 20">
            <a:extLst>
              <a:ext uri="{FF2B5EF4-FFF2-40B4-BE49-F238E27FC236}">
                <a16:creationId xmlns=""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grpSp>
        <p:nvGrpSpPr>
          <p:cNvPr id="29" name="Group 28">
            <a:extLst>
              <a:ext uri="{FF2B5EF4-FFF2-40B4-BE49-F238E27FC236}">
                <a16:creationId xmlns="" xmlns:a16="http://schemas.microsoft.com/office/drawing/2014/main" id="{AEC54005-2455-43FF-9BEC-804DEA9955FB}"/>
              </a:ext>
            </a:extLst>
          </p:cNvPr>
          <p:cNvGrpSpPr/>
          <p:nvPr userDrawn="1"/>
        </p:nvGrpSpPr>
        <p:grpSpPr>
          <a:xfrm>
            <a:off x="334963" y="4616561"/>
            <a:ext cx="11533092" cy="1991064"/>
            <a:chOff x="334963" y="4616561"/>
            <a:chExt cx="11533092" cy="1991064"/>
          </a:xfrm>
        </p:grpSpPr>
        <p:pic>
          <p:nvPicPr>
            <p:cNvPr id="30" name="Picture 29">
              <a:extLst>
                <a:ext uri="{FF2B5EF4-FFF2-40B4-BE49-F238E27FC236}">
                  <a16:creationId xmlns="" xmlns:a16="http://schemas.microsoft.com/office/drawing/2014/main" id="{7E63C3E3-3FC4-4F61-A44A-6B5AE7FD9C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38" name="Picture 37">
              <a:extLst>
                <a:ext uri="{FF2B5EF4-FFF2-40B4-BE49-F238E27FC236}">
                  <a16:creationId xmlns="" xmlns:a16="http://schemas.microsoft.com/office/drawing/2014/main" id="{67C1FA58-8720-4143-9412-2201DAB3750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61715" y="5062570"/>
              <a:ext cx="1920165" cy="493590"/>
            </a:xfrm>
            <a:prstGeom prst="rect">
              <a:avLst/>
            </a:prstGeom>
          </p:spPr>
        </p:pic>
        <p:pic>
          <p:nvPicPr>
            <p:cNvPr id="41" name="Picture 40">
              <a:extLst>
                <a:ext uri="{FF2B5EF4-FFF2-40B4-BE49-F238E27FC236}">
                  <a16:creationId xmlns="" xmlns:a16="http://schemas.microsoft.com/office/drawing/2014/main" id="{FB0B8CAE-CB33-44B3-B76F-9EF066B3A0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66243" y="5984927"/>
              <a:ext cx="1232859" cy="622698"/>
            </a:xfrm>
            <a:prstGeom prst="rect">
              <a:avLst/>
            </a:prstGeom>
          </p:spPr>
        </p:pic>
        <p:pic>
          <p:nvPicPr>
            <p:cNvPr id="42" name="Picture 41">
              <a:extLst>
                <a:ext uri="{FF2B5EF4-FFF2-40B4-BE49-F238E27FC236}">
                  <a16:creationId xmlns="" xmlns:a16="http://schemas.microsoft.com/office/drawing/2014/main" id="{4C18AF76-E151-4C6D-AFE0-D4D06755B4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713550" y="5190514"/>
              <a:ext cx="1135987" cy="254287"/>
            </a:xfrm>
            <a:prstGeom prst="rect">
              <a:avLst/>
            </a:prstGeom>
          </p:spPr>
        </p:pic>
        <p:sp>
          <p:nvSpPr>
            <p:cNvPr id="43" name="Title 1">
              <a:extLst>
                <a:ext uri="{FF2B5EF4-FFF2-40B4-BE49-F238E27FC236}">
                  <a16:creationId xmlns="" xmlns:a16="http://schemas.microsoft.com/office/drawing/2014/main" id="{7BE7165F-C706-4EFE-945D-A3F4F6E78CBF}"/>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44" name="Premium Partners">
              <a:extLst>
                <a:ext uri="{FF2B5EF4-FFF2-40B4-BE49-F238E27FC236}">
                  <a16:creationId xmlns="" xmlns:a16="http://schemas.microsoft.com/office/drawing/2014/main" id="{3DEA8CD6-24B2-4B29-BDF1-6872B4018A15}"/>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45" name="Title 1">
              <a:extLst>
                <a:ext uri="{FF2B5EF4-FFF2-40B4-BE49-F238E27FC236}">
                  <a16:creationId xmlns="" xmlns:a16="http://schemas.microsoft.com/office/drawing/2014/main" id="{217594B0-992D-4AB4-B384-90DCC381D284}"/>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46" name="Title 1">
              <a:extLst>
                <a:ext uri="{FF2B5EF4-FFF2-40B4-BE49-F238E27FC236}">
                  <a16:creationId xmlns="" xmlns:a16="http://schemas.microsoft.com/office/drawing/2014/main" id="{68B471B9-74D2-48CA-8AAB-F00952EBFCFB}"/>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47" name="Group 46">
              <a:extLst>
                <a:ext uri="{FF2B5EF4-FFF2-40B4-BE49-F238E27FC236}">
                  <a16:creationId xmlns="" xmlns:a16="http://schemas.microsoft.com/office/drawing/2014/main" id="{08DB0333-D09E-4E52-B9FB-71D03551D0ED}"/>
                </a:ext>
              </a:extLst>
            </p:cNvPr>
            <p:cNvGrpSpPr/>
            <p:nvPr userDrawn="1"/>
          </p:nvGrpSpPr>
          <p:grpSpPr>
            <a:xfrm>
              <a:off x="4670624" y="4952831"/>
              <a:ext cx="4642709" cy="1503804"/>
              <a:chOff x="3167737" y="4035669"/>
              <a:chExt cx="3688898" cy="848844"/>
            </a:xfrm>
          </p:grpSpPr>
          <p:cxnSp>
            <p:nvCxnSpPr>
              <p:cNvPr id="54" name="Straight Connector 53">
                <a:extLst>
                  <a:ext uri="{FF2B5EF4-FFF2-40B4-BE49-F238E27FC236}">
                    <a16:creationId xmlns="" xmlns:a16="http://schemas.microsoft.com/office/drawing/2014/main" id="{C6A4F9AC-2019-4D12-B82B-84ACE2A53F9E}"/>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878A7B7-27B2-4845-9947-218F0C1E0FBA}"/>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 xmlns:a16="http://schemas.microsoft.com/office/drawing/2014/main" id="{77E206B6-8CE1-47B0-91A8-CA846AA5B5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49" name="Picture 48">
              <a:extLst>
                <a:ext uri="{FF2B5EF4-FFF2-40B4-BE49-F238E27FC236}">
                  <a16:creationId xmlns="" xmlns:a16="http://schemas.microsoft.com/office/drawing/2014/main" id="{0B4F6841-A255-457C-A5DB-51C4FCABD4D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50" name="Group 49">
              <a:extLst>
                <a:ext uri="{FF2B5EF4-FFF2-40B4-BE49-F238E27FC236}">
                  <a16:creationId xmlns="" xmlns:a16="http://schemas.microsoft.com/office/drawing/2014/main" id="{20AF638A-3C0A-47A4-A2AD-C4D8924BE8D8}"/>
                </a:ext>
              </a:extLst>
            </p:cNvPr>
            <p:cNvGrpSpPr/>
            <p:nvPr userDrawn="1"/>
          </p:nvGrpSpPr>
          <p:grpSpPr>
            <a:xfrm>
              <a:off x="735039" y="5062570"/>
              <a:ext cx="3535481" cy="532064"/>
              <a:chOff x="415690" y="5156300"/>
              <a:chExt cx="3791135" cy="570538"/>
            </a:xfrm>
          </p:grpSpPr>
          <p:pic>
            <p:nvPicPr>
              <p:cNvPr id="52" name="Picture 51">
                <a:extLst>
                  <a:ext uri="{FF2B5EF4-FFF2-40B4-BE49-F238E27FC236}">
                    <a16:creationId xmlns="" xmlns:a16="http://schemas.microsoft.com/office/drawing/2014/main" id="{0A336F68-2724-4513-9715-DDDBC378D68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53" name="Picture 52">
                <a:extLst>
                  <a:ext uri="{FF2B5EF4-FFF2-40B4-BE49-F238E27FC236}">
                    <a16:creationId xmlns="" xmlns:a16="http://schemas.microsoft.com/office/drawing/2014/main" id="{3F4382A7-A582-4AF0-B4C8-8F5937F0C9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51" name="Picture 50">
              <a:extLst>
                <a:ext uri="{FF2B5EF4-FFF2-40B4-BE49-F238E27FC236}">
                  <a16:creationId xmlns="" xmlns:a16="http://schemas.microsoft.com/office/drawing/2014/main" id="{DE8AD1DC-9C83-417C-BACF-980EE314ED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128089" y="5827441"/>
              <a:ext cx="1787416" cy="739364"/>
            </a:xfrm>
            <a:prstGeom prst="rect">
              <a:avLst/>
            </a:prstGeom>
          </p:spPr>
        </p:pic>
      </p:grpSp>
    </p:spTree>
    <p:extLst>
      <p:ext uri="{BB962C8B-B14F-4D97-AF65-F5344CB8AC3E}">
        <p14:creationId xmlns:p14="http://schemas.microsoft.com/office/powerpoint/2010/main" val="490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lding 2">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8B35084A-2AC5-402F-8200-1DE0A8396224}"/>
              </a:ext>
            </a:extLst>
          </p:cNvPr>
          <p:cNvPicPr>
            <a:picLocks/>
          </p:cNvPicPr>
          <p:nvPr userDrawn="1"/>
        </p:nvPicPr>
        <p:blipFill rotWithShape="1">
          <a:blip r:embed="rId2" cstate="screen">
            <a:extLst>
              <a:ext uri="{28A0092B-C50C-407E-A947-70E740481C1C}">
                <a14:useLocalDpi xmlns:a14="http://schemas.microsoft.com/office/drawing/2010/main"/>
              </a:ext>
            </a:extLst>
          </a:blip>
          <a:srcRect t="25008" b="31443"/>
          <a:stretch/>
        </p:blipFill>
        <p:spPr>
          <a:xfrm>
            <a:off x="0" y="1219201"/>
            <a:ext cx="12191996" cy="3291840"/>
          </a:xfrm>
          <a:prstGeom prst="rect">
            <a:avLst/>
          </a:prstGeom>
        </p:spPr>
      </p:pic>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4" name="Rectangle 3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45" name="Picture 4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9" name="Picture 18">
            <a:extLst>
              <a:ext uri="{FF2B5EF4-FFF2-40B4-BE49-F238E27FC236}">
                <a16:creationId xmlns="" xmlns:a16="http://schemas.microsoft.com/office/drawing/2014/main" id="{7BA329C8-8D66-472B-A44F-FCF32218A4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 xmlns:a16="http://schemas.microsoft.com/office/drawing/2014/main" id="{21D3887C-55A0-47D6-BBC0-1A2802D68065}"/>
              </a:ext>
            </a:extLst>
          </p:cNvPr>
          <p:cNvPicPr>
            <a:picLocks noChangeAspect="1"/>
          </p:cNvPicPr>
          <p:nvPr userDrawn="1"/>
        </p:nvPicPr>
        <p:blipFill>
          <a:blip r:embed="rId5"/>
          <a:stretch>
            <a:fillRect/>
          </a:stretch>
        </p:blipFill>
        <p:spPr>
          <a:xfrm>
            <a:off x="231791" y="489561"/>
            <a:ext cx="2514600" cy="544830"/>
          </a:xfrm>
          <a:prstGeom prst="rect">
            <a:avLst/>
          </a:prstGeom>
        </p:spPr>
      </p:pic>
      <p:pic>
        <p:nvPicPr>
          <p:cNvPr id="22" name="Picture 21">
            <a:extLst>
              <a:ext uri="{FF2B5EF4-FFF2-40B4-BE49-F238E27FC236}">
                <a16:creationId xmlns="" xmlns:a16="http://schemas.microsoft.com/office/drawing/2014/main" id="{7BAB1BDD-6580-4E0D-87E6-9EDF80994CE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09" t="7393" r="3310" b="24164"/>
          <a:stretch/>
        </p:blipFill>
        <p:spPr>
          <a:xfrm>
            <a:off x="0" y="1216152"/>
            <a:ext cx="2264239" cy="1096880"/>
          </a:xfrm>
          <a:prstGeom prst="rect">
            <a:avLst/>
          </a:prstGeom>
        </p:spPr>
      </p:pic>
      <p:pic>
        <p:nvPicPr>
          <p:cNvPr id="23" name="Picture 22">
            <a:extLst>
              <a:ext uri="{FF2B5EF4-FFF2-40B4-BE49-F238E27FC236}">
                <a16:creationId xmlns="" xmlns:a16="http://schemas.microsoft.com/office/drawing/2014/main" id="{5ABCEABF-4D5D-4C49-8797-7265526F61D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4304" t="19334" r="10808" b="27024"/>
          <a:stretch/>
        </p:blipFill>
        <p:spPr>
          <a:xfrm>
            <a:off x="0" y="2313033"/>
            <a:ext cx="2264238" cy="1085314"/>
          </a:xfrm>
          <a:prstGeom prst="rect">
            <a:avLst/>
          </a:prstGeom>
        </p:spPr>
      </p:pic>
      <p:pic>
        <p:nvPicPr>
          <p:cNvPr id="24" name="Picture 23">
            <a:extLst>
              <a:ext uri="{FF2B5EF4-FFF2-40B4-BE49-F238E27FC236}">
                <a16:creationId xmlns="" xmlns:a16="http://schemas.microsoft.com/office/drawing/2014/main" id="{34F32F43-CB9B-444F-9AC3-7D2EA195F813}"/>
              </a:ext>
            </a:extLst>
          </p:cNvPr>
          <p:cNvPicPr>
            <a:picLocks/>
          </p:cNvPicPr>
          <p:nvPr userDrawn="1"/>
        </p:nvPicPr>
        <p:blipFill rotWithShape="1">
          <a:blip r:embed="rId8" cstate="screen">
            <a:extLst>
              <a:ext uri="{28A0092B-C50C-407E-A947-70E740481C1C}">
                <a14:useLocalDpi xmlns:a14="http://schemas.microsoft.com/office/drawing/2010/main"/>
              </a:ext>
            </a:extLst>
          </a:blip>
          <a:srcRect l="1578" t="9233" r="15411" b="33011"/>
          <a:stretch/>
        </p:blipFill>
        <p:spPr>
          <a:xfrm>
            <a:off x="-4" y="3398347"/>
            <a:ext cx="2264242" cy="1112694"/>
          </a:xfrm>
          <a:prstGeom prst="rect">
            <a:avLst/>
          </a:prstGeom>
        </p:spPr>
      </p:pic>
      <p:grpSp>
        <p:nvGrpSpPr>
          <p:cNvPr id="11" name="Group 10">
            <a:extLst>
              <a:ext uri="{FF2B5EF4-FFF2-40B4-BE49-F238E27FC236}">
                <a16:creationId xmlns="" xmlns:a16="http://schemas.microsoft.com/office/drawing/2014/main" id="{F15BF3D8-0D47-4757-9E0A-238D8721571E}"/>
              </a:ext>
            </a:extLst>
          </p:cNvPr>
          <p:cNvGrpSpPr/>
          <p:nvPr userDrawn="1"/>
        </p:nvGrpSpPr>
        <p:grpSpPr>
          <a:xfrm>
            <a:off x="334963" y="4616561"/>
            <a:ext cx="11533092" cy="1991064"/>
            <a:chOff x="334963" y="4616561"/>
            <a:chExt cx="11533092" cy="1991064"/>
          </a:xfrm>
        </p:grpSpPr>
        <p:pic>
          <p:nvPicPr>
            <p:cNvPr id="12" name="Picture 11">
              <a:extLst>
                <a:ext uri="{FF2B5EF4-FFF2-40B4-BE49-F238E27FC236}">
                  <a16:creationId xmlns="" xmlns:a16="http://schemas.microsoft.com/office/drawing/2014/main" id="{8BA59DE3-6933-49BD-BF41-6C69353DCE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13" name="Picture 12">
              <a:extLst>
                <a:ext uri="{FF2B5EF4-FFF2-40B4-BE49-F238E27FC236}">
                  <a16:creationId xmlns="" xmlns:a16="http://schemas.microsoft.com/office/drawing/2014/main" id="{74BBCF7D-A2F5-43B8-A418-6BCD5F69F53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061715" y="5062570"/>
              <a:ext cx="1920165" cy="493590"/>
            </a:xfrm>
            <a:prstGeom prst="rect">
              <a:avLst/>
            </a:prstGeom>
          </p:spPr>
        </p:pic>
        <p:pic>
          <p:nvPicPr>
            <p:cNvPr id="14" name="Picture 13">
              <a:extLst>
                <a:ext uri="{FF2B5EF4-FFF2-40B4-BE49-F238E27FC236}">
                  <a16:creationId xmlns="" xmlns:a16="http://schemas.microsoft.com/office/drawing/2014/main" id="{08BF76BD-227F-4E7B-9E14-F8C81222E8C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666243" y="5984927"/>
              <a:ext cx="1232859" cy="622698"/>
            </a:xfrm>
            <a:prstGeom prst="rect">
              <a:avLst/>
            </a:prstGeom>
          </p:spPr>
        </p:pic>
        <p:pic>
          <p:nvPicPr>
            <p:cNvPr id="15" name="Picture 14">
              <a:extLst>
                <a:ext uri="{FF2B5EF4-FFF2-40B4-BE49-F238E27FC236}">
                  <a16:creationId xmlns="" xmlns:a16="http://schemas.microsoft.com/office/drawing/2014/main" id="{2A2E40CB-3017-4B6C-A43E-AC2F4FFB791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13550" y="5190514"/>
              <a:ext cx="1135987" cy="254287"/>
            </a:xfrm>
            <a:prstGeom prst="rect">
              <a:avLst/>
            </a:prstGeom>
          </p:spPr>
        </p:pic>
        <p:sp>
          <p:nvSpPr>
            <p:cNvPr id="16" name="Title 1">
              <a:extLst>
                <a:ext uri="{FF2B5EF4-FFF2-40B4-BE49-F238E27FC236}">
                  <a16:creationId xmlns="" xmlns:a16="http://schemas.microsoft.com/office/drawing/2014/main" id="{7CF28BC0-0D42-4158-8DA0-93F177CAC5FA}"/>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17" name="Premium Partners">
              <a:extLst>
                <a:ext uri="{FF2B5EF4-FFF2-40B4-BE49-F238E27FC236}">
                  <a16:creationId xmlns="" xmlns:a16="http://schemas.microsoft.com/office/drawing/2014/main" id="{8530D03B-01D5-4E86-B739-9403DE52CCAF}"/>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18" name="Title 1">
              <a:extLst>
                <a:ext uri="{FF2B5EF4-FFF2-40B4-BE49-F238E27FC236}">
                  <a16:creationId xmlns="" xmlns:a16="http://schemas.microsoft.com/office/drawing/2014/main" id="{D2BB4C8F-12B0-45D3-9D83-1ACC11DA2A32}"/>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21" name="Title 1">
              <a:extLst>
                <a:ext uri="{FF2B5EF4-FFF2-40B4-BE49-F238E27FC236}">
                  <a16:creationId xmlns="" xmlns:a16="http://schemas.microsoft.com/office/drawing/2014/main" id="{D9CA9E5D-5DF8-41C3-8883-E0191F920998}"/>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25" name="Group 24">
              <a:extLst>
                <a:ext uri="{FF2B5EF4-FFF2-40B4-BE49-F238E27FC236}">
                  <a16:creationId xmlns="" xmlns:a16="http://schemas.microsoft.com/office/drawing/2014/main" id="{A6A43DCA-781A-4A62-90C2-9225023A71E0}"/>
                </a:ext>
              </a:extLst>
            </p:cNvPr>
            <p:cNvGrpSpPr/>
            <p:nvPr userDrawn="1"/>
          </p:nvGrpSpPr>
          <p:grpSpPr>
            <a:xfrm>
              <a:off x="4670624" y="4952831"/>
              <a:ext cx="4642709" cy="1503804"/>
              <a:chOff x="3167737" y="4035669"/>
              <a:chExt cx="3688898" cy="848844"/>
            </a:xfrm>
          </p:grpSpPr>
          <p:cxnSp>
            <p:nvCxnSpPr>
              <p:cNvPr id="35" name="Straight Connector 34">
                <a:extLst>
                  <a:ext uri="{FF2B5EF4-FFF2-40B4-BE49-F238E27FC236}">
                    <a16:creationId xmlns="" xmlns:a16="http://schemas.microsoft.com/office/drawing/2014/main" id="{1F13BBC1-6773-4BEF-8153-FF4DBF6EF47E}"/>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DF3F5C12-44E3-4CC3-838B-0449B09A684D}"/>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 xmlns:a16="http://schemas.microsoft.com/office/drawing/2014/main" id="{A84F2326-5303-4EC3-B89D-48153643F9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28" name="Picture 27">
              <a:extLst>
                <a:ext uri="{FF2B5EF4-FFF2-40B4-BE49-F238E27FC236}">
                  <a16:creationId xmlns="" xmlns:a16="http://schemas.microsoft.com/office/drawing/2014/main" id="{530AAFA2-B193-4A2D-B495-437EA32865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29" name="Group 28">
              <a:extLst>
                <a:ext uri="{FF2B5EF4-FFF2-40B4-BE49-F238E27FC236}">
                  <a16:creationId xmlns="" xmlns:a16="http://schemas.microsoft.com/office/drawing/2014/main" id="{9755E7D4-9754-4499-89BE-E55CB71700BB}"/>
                </a:ext>
              </a:extLst>
            </p:cNvPr>
            <p:cNvGrpSpPr/>
            <p:nvPr userDrawn="1"/>
          </p:nvGrpSpPr>
          <p:grpSpPr>
            <a:xfrm>
              <a:off x="735039" y="5062570"/>
              <a:ext cx="3535481" cy="532064"/>
              <a:chOff x="415690" y="5156300"/>
              <a:chExt cx="3791135" cy="570538"/>
            </a:xfrm>
          </p:grpSpPr>
          <p:pic>
            <p:nvPicPr>
              <p:cNvPr id="31" name="Picture 30">
                <a:extLst>
                  <a:ext uri="{FF2B5EF4-FFF2-40B4-BE49-F238E27FC236}">
                    <a16:creationId xmlns="" xmlns:a16="http://schemas.microsoft.com/office/drawing/2014/main" id="{3618C648-9733-4F1C-9474-B827385104A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33" name="Picture 32">
                <a:extLst>
                  <a:ext uri="{FF2B5EF4-FFF2-40B4-BE49-F238E27FC236}">
                    <a16:creationId xmlns="" xmlns:a16="http://schemas.microsoft.com/office/drawing/2014/main" id="{196D9085-49C0-412F-97B0-5F5BEB380B1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30" name="Picture 29">
              <a:extLst>
                <a:ext uri="{FF2B5EF4-FFF2-40B4-BE49-F238E27FC236}">
                  <a16:creationId xmlns="" xmlns:a16="http://schemas.microsoft.com/office/drawing/2014/main" id="{71C2EF37-8BE5-4023-8661-2201749677D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128089" y="5827441"/>
              <a:ext cx="1787416" cy="739364"/>
            </a:xfrm>
            <a:prstGeom prst="rect">
              <a:avLst/>
            </a:prstGeom>
          </p:spPr>
        </p:pic>
      </p:grpSp>
    </p:spTree>
    <p:extLst>
      <p:ext uri="{BB962C8B-B14F-4D97-AF65-F5344CB8AC3E}">
        <p14:creationId xmlns:p14="http://schemas.microsoft.com/office/powerpoint/2010/main" val="215231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24">
          <p15:clr>
            <a:srgbClr val="FBAE40"/>
          </p15:clr>
        </p15:guide>
        <p15:guide id="3" orient="horz" pos="2825">
          <p15:clr>
            <a:srgbClr val="FBAE40"/>
          </p15:clr>
        </p15:guide>
        <p15:guide id="4" pos="3840">
          <p15:clr>
            <a:srgbClr val="FBAE40"/>
          </p15:clr>
        </p15:guide>
        <p15:guide id="5" pos="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981075"/>
            <a:ext cx="11522075" cy="5580064"/>
          </a:xfrm>
          <a:prstGeom prst="rect">
            <a:avLst/>
          </a:prstGeom>
        </p:spPr>
        <p:txBody>
          <a:bodyPr>
            <a:normAutofit/>
          </a:bodyPr>
          <a:lstStyle>
            <a:lvl1pPr>
              <a:lnSpc>
                <a:spcPct val="100000"/>
              </a:lnSpc>
              <a:buClr>
                <a:srgbClr val="EE7813"/>
              </a:buClr>
              <a:defRPr sz="1867">
                <a:solidFill>
                  <a:srgbClr val="58585B"/>
                </a:solidFill>
              </a:defRPr>
            </a:lvl1pPr>
            <a:lvl2pPr>
              <a:lnSpc>
                <a:spcPct val="100000"/>
              </a:lnSpc>
              <a:buClr>
                <a:srgbClr val="EE7813"/>
              </a:buClr>
              <a:defRPr sz="1600">
                <a:solidFill>
                  <a:srgbClr val="EE7813"/>
                </a:solidFill>
              </a:defRPr>
            </a:lvl2pPr>
            <a:lvl3pPr>
              <a:lnSpc>
                <a:spcPct val="100000"/>
              </a:lnSpc>
              <a:buClr>
                <a:srgbClr val="EE7813"/>
              </a:buClr>
              <a:defRPr sz="1467">
                <a:solidFill>
                  <a:srgbClr val="EE7813"/>
                </a:solidFill>
              </a:defRPr>
            </a:lvl3pPr>
            <a:lvl4pPr>
              <a:lnSpc>
                <a:spcPct val="100000"/>
              </a:lnSpc>
              <a:buClr>
                <a:srgbClr val="EE7813"/>
              </a:buClr>
              <a:defRPr sz="1400">
                <a:solidFill>
                  <a:srgbClr val="EE7813"/>
                </a:solidFill>
              </a:defRPr>
            </a:lvl4pPr>
            <a:lvl5pPr>
              <a:lnSpc>
                <a:spcPct val="100000"/>
              </a:lnSpc>
              <a:buClr>
                <a:srgbClr val="EE7813"/>
              </a:buClr>
              <a:defRPr sz="1400">
                <a:solidFill>
                  <a:srgbClr val="EE781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5504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11343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4" y="1431920"/>
            <a:ext cx="11522076" cy="5129218"/>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21" name="Text Placeholder 20"/>
          <p:cNvSpPr>
            <a:spLocks noGrp="1"/>
          </p:cNvSpPr>
          <p:nvPr>
            <p:ph type="body" sz="quarter" idx="10"/>
          </p:nvPr>
        </p:nvSpPr>
        <p:spPr>
          <a:xfrm>
            <a:off x="334913" y="981074"/>
            <a:ext cx="11522126" cy="361685"/>
          </a:xfrm>
          <a:prstGeom prst="rect">
            <a:avLst/>
          </a:prstGeom>
        </p:spPr>
        <p:txBody>
          <a:bodyPr anchor="ctr">
            <a:noAutofit/>
          </a:bodyPr>
          <a:lstStyle>
            <a:lvl1pPr marL="0" indent="0">
              <a:buFontTx/>
              <a:buNone/>
              <a:defRPr sz="2133" b="1">
                <a:solidFill>
                  <a:srgbClr val="58585B"/>
                </a:solidFill>
              </a:defRPr>
            </a:lvl1pPr>
            <a:lvl2pPr marL="457189" indent="0">
              <a:buFontTx/>
              <a:buNone/>
              <a:defRPr b="1"/>
            </a:lvl2pPr>
            <a:lvl3pPr marL="914377" indent="0">
              <a:buFontTx/>
              <a:buNone/>
              <a:defRPr b="1"/>
            </a:lvl3pPr>
            <a:lvl4pPr marL="1371566" indent="0">
              <a:buFontTx/>
              <a:buNone/>
              <a:defRPr b="1"/>
            </a:lvl4pPr>
            <a:lvl5pPr marL="1828754" indent="0">
              <a:buFontTx/>
              <a:buNone/>
              <a:defRPr b="1"/>
            </a:lvl5pPr>
          </a:lstStyle>
          <a:p>
            <a:pPr lvl="0"/>
            <a:r>
              <a:rPr lang="en-US"/>
              <a:t>Edit Master text styles</a:t>
            </a:r>
          </a:p>
        </p:txBody>
      </p:sp>
      <p:sp>
        <p:nvSpPr>
          <p:cNvPr id="6" name="Title 1"/>
          <p:cNvSpPr>
            <a:spLocks noGrp="1"/>
          </p:cNvSpPr>
          <p:nvPr>
            <p:ph type="title"/>
          </p:nvPr>
        </p:nvSpPr>
        <p:spPr>
          <a:xfrm>
            <a:off x="328089" y="33250"/>
            <a:ext cx="11071431"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220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334962" y="981075"/>
            <a:ext cx="5499301" cy="5580063"/>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cxnSp>
        <p:nvCxnSpPr>
          <p:cNvPr id="10" name="Straight Connector 9"/>
          <p:cNvCxnSpPr>
            <a:cxnSpLocks/>
          </p:cNvCxnSpPr>
          <p:nvPr userDrawn="1"/>
        </p:nvCxnSpPr>
        <p:spPr>
          <a:xfrm>
            <a:off x="6082748" y="1066800"/>
            <a:ext cx="0" cy="544576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10"/>
          </p:nvPr>
        </p:nvSpPr>
        <p:spPr>
          <a:xfrm>
            <a:off x="6357737" y="981075"/>
            <a:ext cx="5499301" cy="5580063"/>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46004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23A76CB0-EDC1-44DE-A4CC-1C7CA08795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4304" t="9943" r="10808"/>
          <a:stretch/>
        </p:blipFill>
        <p:spPr>
          <a:xfrm>
            <a:off x="3987114" y="1219200"/>
            <a:ext cx="4133055" cy="3288097"/>
          </a:xfrm>
          <a:prstGeom prst="rect">
            <a:avLst/>
          </a:prstGeom>
        </p:spPr>
      </p:pic>
      <p:pic>
        <p:nvPicPr>
          <p:cNvPr id="35" name="Picture 34">
            <a:extLst>
              <a:ext uri="{FF2B5EF4-FFF2-40B4-BE49-F238E27FC236}">
                <a16:creationId xmlns="" xmlns:a16="http://schemas.microsoft.com/office/drawing/2014/main" id="{4C183226-DD73-4DEF-A41E-B6FE85F4C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78" r="15411"/>
          <a:stretch/>
        </p:blipFill>
        <p:spPr>
          <a:xfrm>
            <a:off x="8120169" y="1219200"/>
            <a:ext cx="4071831" cy="3288097"/>
          </a:xfrm>
          <a:prstGeom prst="rect">
            <a:avLst/>
          </a:prstGeom>
        </p:spPr>
      </p:pic>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 xmlns:a16="http://schemas.microsoft.com/office/drawing/2014/main" id="{A0BB5AF9-630C-454A-B282-2BC0E0697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 xmlns:a16="http://schemas.microsoft.com/office/drawing/2014/main" id="{626DF473-24AE-4A87-B13E-A95E5F70712D}"/>
              </a:ext>
            </a:extLst>
          </p:cNvPr>
          <p:cNvPicPr>
            <a:picLocks noChangeAspect="1"/>
          </p:cNvPicPr>
          <p:nvPr userDrawn="1"/>
        </p:nvPicPr>
        <p:blipFill>
          <a:blip r:embed="rId6"/>
          <a:stretch>
            <a:fillRect/>
          </a:stretch>
        </p:blipFill>
        <p:spPr>
          <a:xfrm>
            <a:off x="231791" y="489561"/>
            <a:ext cx="2514600" cy="544830"/>
          </a:xfrm>
          <a:prstGeom prst="rect">
            <a:avLst/>
          </a:prstGeom>
        </p:spPr>
      </p:pic>
      <p:pic>
        <p:nvPicPr>
          <p:cNvPr id="8" name="Picture 7">
            <a:extLst>
              <a:ext uri="{FF2B5EF4-FFF2-40B4-BE49-F238E27FC236}">
                <a16:creationId xmlns="" xmlns:a16="http://schemas.microsoft.com/office/drawing/2014/main" id="{C026690E-6B2D-4290-AC7B-E465E785C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521" r="13468"/>
          <a:stretch/>
        </p:blipFill>
        <p:spPr>
          <a:xfrm>
            <a:off x="845" y="1219200"/>
            <a:ext cx="4059662" cy="3288097"/>
          </a:xfrm>
          <a:prstGeom prst="rect">
            <a:avLst/>
          </a:prstGeom>
        </p:spPr>
      </p:pic>
    </p:spTree>
    <p:extLst>
      <p:ext uri="{BB962C8B-B14F-4D97-AF65-F5344CB8AC3E}">
        <p14:creationId xmlns:p14="http://schemas.microsoft.com/office/powerpoint/2010/main" val="38584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2" y="981075"/>
            <a:ext cx="5589587" cy="5579117"/>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7" name="Picture Placeholder 16"/>
          <p:cNvSpPr>
            <a:spLocks noGrp="1"/>
          </p:cNvSpPr>
          <p:nvPr>
            <p:ph type="pic" sz="quarter" idx="10"/>
          </p:nvPr>
        </p:nvSpPr>
        <p:spPr>
          <a:xfrm>
            <a:off x="6257925" y="981075"/>
            <a:ext cx="5599113" cy="5579117"/>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3128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imag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334962" y="981076"/>
            <a:ext cx="11522075" cy="5580062"/>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37927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 x images">
    <p:spTree>
      <p:nvGrpSpPr>
        <p:cNvPr id="1" name=""/>
        <p:cNvGrpSpPr/>
        <p:nvPr/>
      </p:nvGrpSpPr>
      <p:grpSpPr>
        <a:xfrm>
          <a:off x="0" y="0"/>
          <a:ext cx="0" cy="0"/>
          <a:chOff x="0" y="0"/>
          <a:chExt cx="0" cy="0"/>
        </a:xfrm>
      </p:grpSpPr>
      <p:sp>
        <p:nvSpPr>
          <p:cNvPr id="5" name="Picture Placeholder 15"/>
          <p:cNvSpPr>
            <a:spLocks noGrp="1"/>
          </p:cNvSpPr>
          <p:nvPr>
            <p:ph type="pic" sz="quarter" idx="11"/>
          </p:nvPr>
        </p:nvSpPr>
        <p:spPr>
          <a:xfrm>
            <a:off x="334963" y="981075"/>
            <a:ext cx="5646738" cy="2642714"/>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10" name="Picture Placeholder 15"/>
          <p:cNvSpPr>
            <a:spLocks noGrp="1"/>
          </p:cNvSpPr>
          <p:nvPr>
            <p:ph type="pic" sz="quarter" idx="12"/>
          </p:nvPr>
        </p:nvSpPr>
        <p:spPr>
          <a:xfrm>
            <a:off x="6210300" y="981075"/>
            <a:ext cx="5646738" cy="2642714"/>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11" name="Picture Placeholder 15"/>
          <p:cNvSpPr>
            <a:spLocks noGrp="1"/>
          </p:cNvSpPr>
          <p:nvPr>
            <p:ph type="pic" sz="quarter" idx="13"/>
          </p:nvPr>
        </p:nvSpPr>
        <p:spPr>
          <a:xfrm>
            <a:off x="334963" y="3906594"/>
            <a:ext cx="5646738" cy="2642714"/>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12" name="Picture Placeholder 15"/>
          <p:cNvSpPr>
            <a:spLocks noGrp="1"/>
          </p:cNvSpPr>
          <p:nvPr>
            <p:ph type="pic" sz="quarter" idx="14"/>
          </p:nvPr>
        </p:nvSpPr>
        <p:spPr>
          <a:xfrm>
            <a:off x="6210300" y="3906594"/>
            <a:ext cx="5646738" cy="2642714"/>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13"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29338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 x images">
    <p:spTree>
      <p:nvGrpSpPr>
        <p:cNvPr id="1" name=""/>
        <p:cNvGrpSpPr/>
        <p:nvPr/>
      </p:nvGrpSpPr>
      <p:grpSpPr>
        <a:xfrm>
          <a:off x="0" y="0"/>
          <a:ext cx="0" cy="0"/>
          <a:chOff x="0" y="0"/>
          <a:chExt cx="0" cy="0"/>
        </a:xfrm>
      </p:grpSpPr>
      <p:sp>
        <p:nvSpPr>
          <p:cNvPr id="9" name="Picture Placeholder 5"/>
          <p:cNvSpPr>
            <a:spLocks noGrp="1"/>
          </p:cNvSpPr>
          <p:nvPr>
            <p:ph type="pic" sz="quarter" idx="10"/>
          </p:nvPr>
        </p:nvSpPr>
        <p:spPr>
          <a:xfrm>
            <a:off x="334963" y="1303226"/>
            <a:ext cx="3600449"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0" name="Picture Placeholder 15"/>
          <p:cNvSpPr>
            <a:spLocks noGrp="1"/>
          </p:cNvSpPr>
          <p:nvPr>
            <p:ph type="pic" sz="quarter" idx="11"/>
          </p:nvPr>
        </p:nvSpPr>
        <p:spPr>
          <a:xfrm>
            <a:off x="4295775" y="1303226"/>
            <a:ext cx="3600451"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1" name="Picture Placeholder 17"/>
          <p:cNvSpPr>
            <a:spLocks noGrp="1"/>
          </p:cNvSpPr>
          <p:nvPr>
            <p:ph type="pic" sz="quarter" idx="12"/>
          </p:nvPr>
        </p:nvSpPr>
        <p:spPr>
          <a:xfrm>
            <a:off x="8256589" y="1303226"/>
            <a:ext cx="3600449"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2" name="Picture Placeholder 19"/>
          <p:cNvSpPr>
            <a:spLocks noGrp="1"/>
          </p:cNvSpPr>
          <p:nvPr>
            <p:ph type="pic" sz="quarter" idx="13"/>
          </p:nvPr>
        </p:nvSpPr>
        <p:spPr>
          <a:xfrm>
            <a:off x="8256588" y="3580336"/>
            <a:ext cx="3600000"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3" name="Picture Placeholder 21"/>
          <p:cNvSpPr>
            <a:spLocks noGrp="1"/>
          </p:cNvSpPr>
          <p:nvPr>
            <p:ph type="pic" sz="quarter" idx="14"/>
          </p:nvPr>
        </p:nvSpPr>
        <p:spPr>
          <a:xfrm>
            <a:off x="4295775" y="3580336"/>
            <a:ext cx="3600451"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4" name="Picture Placeholder 23"/>
          <p:cNvSpPr>
            <a:spLocks noGrp="1"/>
          </p:cNvSpPr>
          <p:nvPr>
            <p:ph type="pic" sz="quarter" idx="15"/>
          </p:nvPr>
        </p:nvSpPr>
        <p:spPr>
          <a:xfrm>
            <a:off x="334963" y="3580336"/>
            <a:ext cx="3600449" cy="2023533"/>
          </a:xfrm>
          <a:prstGeom prst="rect">
            <a:avLst/>
          </a:prstGeom>
          <a:ln>
            <a:solidFill>
              <a:schemeClr val="accent1"/>
            </a:solidFill>
          </a:ln>
        </p:spPr>
        <p:txBody>
          <a:bodyPr anchor="ctr">
            <a:normAutofit/>
          </a:bodyPr>
          <a:lstStyle>
            <a:lvl1pPr marL="0" indent="0" algn="ctr">
              <a:buNone/>
              <a:defRPr sz="1600"/>
            </a:lvl1pPr>
          </a:lstStyle>
          <a:p>
            <a:r>
              <a:rPr lang="en-US"/>
              <a:t>Click icon to add picture</a:t>
            </a:r>
            <a:endParaRPr lang="en-GB"/>
          </a:p>
        </p:txBody>
      </p:sp>
      <p:sp>
        <p:nvSpPr>
          <p:cNvPr id="17"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202927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15" name="Table Placeholder 3"/>
          <p:cNvSpPr>
            <a:spLocks noGrp="1"/>
          </p:cNvSpPr>
          <p:nvPr>
            <p:ph type="tbl" sz="quarter" idx="10"/>
          </p:nvPr>
        </p:nvSpPr>
        <p:spPr>
          <a:xfrm>
            <a:off x="334964" y="981075"/>
            <a:ext cx="11353578" cy="5254742"/>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table</a:t>
            </a:r>
            <a:endParaRPr lang="en-GB"/>
          </a:p>
        </p:txBody>
      </p:sp>
      <p:sp>
        <p:nvSpPr>
          <p:cNvPr id="5" name="Title 1"/>
          <p:cNvSpPr>
            <a:spLocks noGrp="1"/>
          </p:cNvSpPr>
          <p:nvPr>
            <p:ph type="title"/>
          </p:nvPr>
        </p:nvSpPr>
        <p:spPr>
          <a:xfrm>
            <a:off x="192669" y="33250"/>
            <a:ext cx="11206852"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23125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1">
    <p:spTree>
      <p:nvGrpSpPr>
        <p:cNvPr id="1" name=""/>
        <p:cNvGrpSpPr/>
        <p:nvPr/>
      </p:nvGrpSpPr>
      <p:grpSpPr>
        <a:xfrm>
          <a:off x="0" y="0"/>
          <a:ext cx="0" cy="0"/>
          <a:chOff x="0" y="0"/>
          <a:chExt cx="0" cy="0"/>
        </a:xfrm>
      </p:grpSpPr>
      <p:graphicFrame>
        <p:nvGraphicFramePr>
          <p:cNvPr id="3" name="Chart 2"/>
          <p:cNvGraphicFramePr/>
          <p:nvPr userDrawn="1">
            <p:extLst/>
          </p:nvPr>
        </p:nvGraphicFramePr>
        <p:xfrm>
          <a:off x="334963" y="981075"/>
          <a:ext cx="11522075" cy="55800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7256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graphicFrame>
        <p:nvGraphicFramePr>
          <p:cNvPr id="4" name="Chart 3"/>
          <p:cNvGraphicFramePr/>
          <p:nvPr userDrawn="1">
            <p:extLst/>
          </p:nvPr>
        </p:nvGraphicFramePr>
        <p:xfrm>
          <a:off x="334963" y="981076"/>
          <a:ext cx="11522075" cy="5580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512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endParaRPr>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solidFill>
                <a:prstClr val="white"/>
              </a:solidFill>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xmlns="" id="{A0BB5AF9-630C-454A-B282-2BC0E0697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xmlns="" id="{626DF473-24AE-4A87-B13E-A95E5F70712D}"/>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12" name="Picture 11">
            <a:extLst>
              <a:ext uri="{FF2B5EF4-FFF2-40B4-BE49-F238E27FC236}">
                <a16:creationId xmlns:a16="http://schemas.microsoft.com/office/drawing/2014/main" xmlns="" id="{0A68713B-CCE3-4FAA-A35F-D92E98D9472E}"/>
              </a:ext>
            </a:extLst>
          </p:cNvPr>
          <p:cNvPicPr>
            <a:picLocks/>
          </p:cNvPicPr>
          <p:nvPr userDrawn="1"/>
        </p:nvPicPr>
        <p:blipFill rotWithShape="1">
          <a:blip r:embed="rId5" cstate="print">
            <a:extLst>
              <a:ext uri="{28A0092B-C50C-407E-A947-70E740481C1C}">
                <a14:useLocalDpi xmlns:a14="http://schemas.microsoft.com/office/drawing/2010/main"/>
              </a:ext>
            </a:extLst>
          </a:blip>
          <a:srcRect/>
          <a:stretch/>
        </p:blipFill>
        <p:spPr>
          <a:xfrm>
            <a:off x="0" y="1219201"/>
            <a:ext cx="12192000" cy="3291840"/>
          </a:xfrm>
          <a:prstGeom prst="rect">
            <a:avLst/>
          </a:prstGeom>
        </p:spPr>
      </p:pic>
    </p:spTree>
    <p:extLst>
      <p:ext uri="{BB962C8B-B14F-4D97-AF65-F5344CB8AC3E}">
        <p14:creationId xmlns:p14="http://schemas.microsoft.com/office/powerpoint/2010/main" val="10564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23A76CB0-EDC1-44DE-A4CC-1C7CA087953A}"/>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3987114" y="1219200"/>
            <a:ext cx="4133055" cy="3288097"/>
          </a:xfrm>
          <a:prstGeom prst="rect">
            <a:avLst/>
          </a:prstGeom>
        </p:spPr>
      </p:pic>
      <p:pic>
        <p:nvPicPr>
          <p:cNvPr id="35" name="Picture 34">
            <a:extLst>
              <a:ext uri="{FF2B5EF4-FFF2-40B4-BE49-F238E27FC236}">
                <a16:creationId xmlns:a16="http://schemas.microsoft.com/office/drawing/2014/main" xmlns="" id="{4C183226-DD73-4DEF-A41E-B6FE85F4C6E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120169" y="1219200"/>
            <a:ext cx="4071831" cy="3288097"/>
          </a:xfrm>
          <a:prstGeom prst="rect">
            <a:avLst/>
          </a:prstGeom>
        </p:spPr>
      </p:pic>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endParaRPr>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solidFill>
                <a:prstClr val="white"/>
              </a:solidFill>
            </a:endParaRPr>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xmlns="" id="{A0BB5AF9-630C-454A-B282-2BC0E0697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xmlns="" id="{626DF473-24AE-4A87-B13E-A95E5F70712D}"/>
              </a:ext>
            </a:extLst>
          </p:cNvPr>
          <p:cNvPicPr>
            <a:picLocks noChangeAspect="1"/>
          </p:cNvPicPr>
          <p:nvPr userDrawn="1"/>
        </p:nvPicPr>
        <p:blipFill>
          <a:blip r:embed="rId6"/>
          <a:stretch>
            <a:fillRect/>
          </a:stretch>
        </p:blipFill>
        <p:spPr>
          <a:xfrm>
            <a:off x="231791" y="489561"/>
            <a:ext cx="2514600" cy="544830"/>
          </a:xfrm>
          <a:prstGeom prst="rect">
            <a:avLst/>
          </a:prstGeom>
        </p:spPr>
      </p:pic>
      <p:pic>
        <p:nvPicPr>
          <p:cNvPr id="8" name="Picture 7">
            <a:extLst>
              <a:ext uri="{FF2B5EF4-FFF2-40B4-BE49-F238E27FC236}">
                <a16:creationId xmlns:a16="http://schemas.microsoft.com/office/drawing/2014/main" xmlns="" id="{C026690E-6B2D-4290-AC7B-E465E785C43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45" y="1219200"/>
            <a:ext cx="4059662" cy="3288097"/>
          </a:xfrm>
          <a:prstGeom prst="rect">
            <a:avLst/>
          </a:prstGeom>
        </p:spPr>
      </p:pic>
    </p:spTree>
    <p:extLst>
      <p:ext uri="{BB962C8B-B14F-4D97-AF65-F5344CB8AC3E}">
        <p14:creationId xmlns:p14="http://schemas.microsoft.com/office/powerpoint/2010/main" val="82197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lding 1">
    <p:spTree>
      <p:nvGrpSpPr>
        <p:cNvPr id="1" name=""/>
        <p:cNvGrpSpPr/>
        <p:nvPr/>
      </p:nvGrpSpPr>
      <p:grpSpPr>
        <a:xfrm>
          <a:off x="0" y="0"/>
          <a:ext cx="0" cy="0"/>
          <a:chOff x="0" y="0"/>
          <a:chExt cx="0" cy="0"/>
        </a:xfrm>
      </p:grpSpPr>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endParaRPr>
          </a:p>
        </p:txBody>
      </p:sp>
      <p:sp>
        <p:nvSpPr>
          <p:cNvPr id="33" name="Rectangle 32"/>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solidFill>
                <a:prstClr val="white"/>
              </a:solidFill>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6" name="Picture 15">
            <a:extLst>
              <a:ext uri="{FF2B5EF4-FFF2-40B4-BE49-F238E27FC236}">
                <a16:creationId xmlns:a16="http://schemas.microsoft.com/office/drawing/2014/main" xmlns="" id="{D202E0DF-C6B9-4468-8343-FF834E50E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xmlns="" id="{4F68F7FF-8A30-408F-8A56-97DD65739E1A}"/>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21" name="Picture 20">
            <a:extLst>
              <a:ext uri="{FF2B5EF4-FFF2-40B4-BE49-F238E27FC236}">
                <a16:creationId xmlns:a16="http://schemas.microsoft.com/office/drawing/2014/main" xmlns="" id="{0A68713B-CCE3-4FAA-A35F-D92E98D9472E}"/>
              </a:ext>
            </a:extLst>
          </p:cNvPr>
          <p:cNvPicPr>
            <a:picLocks/>
          </p:cNvPicPr>
          <p:nvPr userDrawn="1"/>
        </p:nvPicPr>
        <p:blipFill rotWithShape="1">
          <a:blip r:embed="rId5" cstate="print">
            <a:extLst>
              <a:ext uri="{28A0092B-C50C-407E-A947-70E740481C1C}">
                <a14:useLocalDpi xmlns:a14="http://schemas.microsoft.com/office/drawing/2010/main"/>
              </a:ext>
            </a:extLst>
          </a:blip>
          <a:srcRect/>
          <a:stretch/>
        </p:blipFill>
        <p:spPr>
          <a:xfrm>
            <a:off x="0" y="1219201"/>
            <a:ext cx="12192000" cy="3291840"/>
          </a:xfrm>
          <a:prstGeom prst="rect">
            <a:avLst/>
          </a:prstGeom>
        </p:spPr>
      </p:pic>
      <p:pic>
        <p:nvPicPr>
          <p:cNvPr id="4" name="Picture 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887475" y="5372288"/>
            <a:ext cx="1768786" cy="748284"/>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794273" y="5054899"/>
            <a:ext cx="1920165" cy="493590"/>
          </a:xfrm>
          <a:prstGeom prst="rect">
            <a:avLst/>
          </a:prstGeom>
        </p:spPr>
      </p:pic>
      <p:pic>
        <p:nvPicPr>
          <p:cNvPr id="8" name="Picture 7"/>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481118" y="5860977"/>
            <a:ext cx="1232859" cy="622698"/>
          </a:xfrm>
          <a:prstGeom prst="rect">
            <a:avLst/>
          </a:prstGeom>
        </p:spPr>
      </p:pic>
      <p:pic>
        <p:nvPicPr>
          <p:cNvPr id="24" name="Picture 23"/>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844031" y="6045182"/>
            <a:ext cx="1135987" cy="254287"/>
          </a:xfrm>
          <a:prstGeom prst="rect">
            <a:avLst/>
          </a:prstGeom>
        </p:spPr>
      </p:pic>
      <p:grpSp>
        <p:nvGrpSpPr>
          <p:cNvPr id="12" name="Group 11"/>
          <p:cNvGrpSpPr/>
          <p:nvPr userDrawn="1"/>
        </p:nvGrpSpPr>
        <p:grpSpPr>
          <a:xfrm>
            <a:off x="-78589" y="4637995"/>
            <a:ext cx="11598287" cy="324073"/>
            <a:chOff x="-78589" y="4637995"/>
            <a:chExt cx="11598287" cy="324073"/>
          </a:xfrm>
        </p:grpSpPr>
        <p:sp>
          <p:nvSpPr>
            <p:cNvPr id="25" name="Title 1"/>
            <p:cNvSpPr txBox="1">
              <a:spLocks/>
            </p:cNvSpPr>
            <p:nvPr userDrawn="1"/>
          </p:nvSpPr>
          <p:spPr>
            <a:xfrm>
              <a:off x="9769710" y="4638864"/>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EXHIBITOR</a:t>
              </a:r>
              <a:endParaRPr lang="en-US" sz="1400" b="0" dirty="0"/>
            </a:p>
          </p:txBody>
        </p:sp>
        <p:sp>
          <p:nvSpPr>
            <p:cNvPr id="26" name="Premium Partners"/>
            <p:cNvSpPr txBox="1">
              <a:spLocks/>
            </p:cNvSpPr>
            <p:nvPr userDrawn="1"/>
          </p:nvSpPr>
          <p:spPr>
            <a:xfrm>
              <a:off x="-78589" y="4643933"/>
              <a:ext cx="3251200"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GOLD PARTNER</a:t>
              </a:r>
              <a:endParaRPr lang="en-US" sz="1400" b="0" dirty="0"/>
            </a:p>
          </p:txBody>
        </p:sp>
        <p:sp>
          <p:nvSpPr>
            <p:cNvPr id="27" name="Title 1"/>
            <p:cNvSpPr txBox="1">
              <a:spLocks/>
            </p:cNvSpPr>
            <p:nvPr userDrawn="1"/>
          </p:nvSpPr>
          <p:spPr>
            <a:xfrm>
              <a:off x="3639752" y="463799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RECEPTION PARTNER</a:t>
              </a:r>
              <a:endParaRPr lang="en-US" sz="1400" b="0" dirty="0"/>
            </a:p>
          </p:txBody>
        </p:sp>
        <p:sp>
          <p:nvSpPr>
            <p:cNvPr id="28" name="Title 1"/>
            <p:cNvSpPr txBox="1">
              <a:spLocks/>
            </p:cNvSpPr>
            <p:nvPr userDrawn="1"/>
          </p:nvSpPr>
          <p:spPr>
            <a:xfrm>
              <a:off x="6622239" y="464543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SILVER PARTNERS</a:t>
              </a:r>
              <a:endParaRPr lang="en-US" sz="1400" b="0" dirty="0"/>
            </a:p>
          </p:txBody>
        </p:sp>
      </p:grpSp>
      <p:grpSp>
        <p:nvGrpSpPr>
          <p:cNvPr id="36" name="Group 35"/>
          <p:cNvGrpSpPr/>
          <p:nvPr userDrawn="1"/>
        </p:nvGrpSpPr>
        <p:grpSpPr>
          <a:xfrm>
            <a:off x="3280624" y="4979871"/>
            <a:ext cx="5964975" cy="1503804"/>
            <a:chOff x="3167737" y="4035669"/>
            <a:chExt cx="3688898" cy="848844"/>
          </a:xfrm>
        </p:grpSpPr>
        <p:cxnSp>
          <p:nvCxnSpPr>
            <p:cNvPr id="37" name="Straight Connector 36"/>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012186"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204212" y="5424169"/>
            <a:ext cx="880984" cy="613621"/>
          </a:xfrm>
          <a:prstGeom prst="rect">
            <a:avLst/>
          </a:prstGeom>
        </p:spPr>
      </p:pic>
      <p:pic>
        <p:nvPicPr>
          <p:cNvPr id="31" name="Picture 3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95345" y="5094190"/>
            <a:ext cx="1903329" cy="571248"/>
          </a:xfrm>
          <a:prstGeom prst="rect">
            <a:avLst/>
          </a:prstGeom>
        </p:spPr>
      </p:pic>
      <p:pic>
        <p:nvPicPr>
          <p:cNvPr id="34" name="Picture 33"/>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14891" y="5788058"/>
            <a:ext cx="2264238" cy="665027"/>
          </a:xfrm>
          <a:prstGeom prst="rect">
            <a:avLst/>
          </a:prstGeom>
        </p:spPr>
      </p:pic>
    </p:spTree>
    <p:extLst>
      <p:ext uri="{BB962C8B-B14F-4D97-AF65-F5344CB8AC3E}">
        <p14:creationId xmlns:p14="http://schemas.microsoft.com/office/powerpoint/2010/main" val="17574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1">
    <p:spTree>
      <p:nvGrpSpPr>
        <p:cNvPr id="1" name=""/>
        <p:cNvGrpSpPr/>
        <p:nvPr/>
      </p:nvGrpSpPr>
      <p:grpSpPr>
        <a:xfrm>
          <a:off x="0" y="0"/>
          <a:ext cx="0" cy="0"/>
          <a:chOff x="0" y="0"/>
          <a:chExt cx="0" cy="0"/>
        </a:xfrm>
      </p:grpSpPr>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Rectangle 32"/>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6" name="Picture 15">
            <a:extLst>
              <a:ext uri="{FF2B5EF4-FFF2-40B4-BE49-F238E27FC236}">
                <a16:creationId xmlns="" xmlns:a16="http://schemas.microsoft.com/office/drawing/2014/main" id="{D202E0DF-C6B9-4468-8343-FF834E50E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 xmlns:a16="http://schemas.microsoft.com/office/drawing/2014/main" id="{4F68F7FF-8A30-408F-8A56-97DD65739E1A}"/>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21" name="Picture 20">
            <a:extLst>
              <a:ext uri="{FF2B5EF4-FFF2-40B4-BE49-F238E27FC236}">
                <a16:creationId xmlns=""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pic>
        <p:nvPicPr>
          <p:cNvPr id="30" name="Picture 29">
            <a:extLst>
              <a:ext uri="{FF2B5EF4-FFF2-40B4-BE49-F238E27FC236}">
                <a16:creationId xmlns="" xmlns:a16="http://schemas.microsoft.com/office/drawing/2014/main" id="{7E63C3E3-3FC4-4F61-A44A-6B5AE7FD9C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38" name="Picture 37">
            <a:extLst>
              <a:ext uri="{FF2B5EF4-FFF2-40B4-BE49-F238E27FC236}">
                <a16:creationId xmlns="" xmlns:a16="http://schemas.microsoft.com/office/drawing/2014/main" id="{67C1FA58-8720-4143-9412-2201DAB3750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41" name="Picture 40">
            <a:extLst>
              <a:ext uri="{FF2B5EF4-FFF2-40B4-BE49-F238E27FC236}">
                <a16:creationId xmlns="" xmlns:a16="http://schemas.microsoft.com/office/drawing/2014/main" id="{FB0B8CAE-CB33-44B3-B76F-9EF066B3A0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42" name="Picture 41">
            <a:extLst>
              <a:ext uri="{FF2B5EF4-FFF2-40B4-BE49-F238E27FC236}">
                <a16:creationId xmlns="" xmlns:a16="http://schemas.microsoft.com/office/drawing/2014/main" id="{4C18AF76-E151-4C6D-AFE0-D4D06755B4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sp>
        <p:nvSpPr>
          <p:cNvPr id="43" name="Title 1">
            <a:extLst>
              <a:ext uri="{FF2B5EF4-FFF2-40B4-BE49-F238E27FC236}">
                <a16:creationId xmlns="" xmlns:a16="http://schemas.microsoft.com/office/drawing/2014/main" id="{7BE7165F-C706-4EFE-945D-A3F4F6E78CBF}"/>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44" name="Premium Partners">
            <a:extLst>
              <a:ext uri="{FF2B5EF4-FFF2-40B4-BE49-F238E27FC236}">
                <a16:creationId xmlns="" xmlns:a16="http://schemas.microsoft.com/office/drawing/2014/main" id="{3DEA8CD6-24B2-4B29-BDF1-6872B4018A15}"/>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45" name="Title 1">
            <a:extLst>
              <a:ext uri="{FF2B5EF4-FFF2-40B4-BE49-F238E27FC236}">
                <a16:creationId xmlns="" xmlns:a16="http://schemas.microsoft.com/office/drawing/2014/main" id="{217594B0-992D-4AB4-B384-90DCC381D284}"/>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46" name="Title 1">
            <a:extLst>
              <a:ext uri="{FF2B5EF4-FFF2-40B4-BE49-F238E27FC236}">
                <a16:creationId xmlns="" xmlns:a16="http://schemas.microsoft.com/office/drawing/2014/main" id="{68B471B9-74D2-48CA-8AAB-F00952EBFCFB}"/>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47" name="Group 46">
            <a:extLst>
              <a:ext uri="{FF2B5EF4-FFF2-40B4-BE49-F238E27FC236}">
                <a16:creationId xmlns="" xmlns:a16="http://schemas.microsoft.com/office/drawing/2014/main" id="{08DB0333-D09E-4E52-B9FB-71D03551D0ED}"/>
              </a:ext>
            </a:extLst>
          </p:cNvPr>
          <p:cNvGrpSpPr/>
          <p:nvPr userDrawn="1"/>
        </p:nvGrpSpPr>
        <p:grpSpPr>
          <a:xfrm>
            <a:off x="4670624" y="4952831"/>
            <a:ext cx="4642709" cy="1503804"/>
            <a:chOff x="3167737" y="4035669"/>
            <a:chExt cx="3688898" cy="848844"/>
          </a:xfrm>
        </p:grpSpPr>
        <p:cxnSp>
          <p:nvCxnSpPr>
            <p:cNvPr id="54" name="Straight Connector 53">
              <a:extLst>
                <a:ext uri="{FF2B5EF4-FFF2-40B4-BE49-F238E27FC236}">
                  <a16:creationId xmlns="" xmlns:a16="http://schemas.microsoft.com/office/drawing/2014/main" id="{C6A4F9AC-2019-4D12-B82B-84ACE2A53F9E}"/>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878A7B7-27B2-4845-9947-218F0C1E0FBA}"/>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 xmlns:a16="http://schemas.microsoft.com/office/drawing/2014/main" id="{77E206B6-8CE1-47B0-91A8-CA846AA5B5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49" name="Picture 48">
            <a:extLst>
              <a:ext uri="{FF2B5EF4-FFF2-40B4-BE49-F238E27FC236}">
                <a16:creationId xmlns="" xmlns:a16="http://schemas.microsoft.com/office/drawing/2014/main" id="{0B4F6841-A255-457C-A5DB-51C4FCABD4D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50" name="Group 49">
            <a:extLst>
              <a:ext uri="{FF2B5EF4-FFF2-40B4-BE49-F238E27FC236}">
                <a16:creationId xmlns="" xmlns:a16="http://schemas.microsoft.com/office/drawing/2014/main" id="{20AF638A-3C0A-47A4-A2AD-C4D8924BE8D8}"/>
              </a:ext>
            </a:extLst>
          </p:cNvPr>
          <p:cNvGrpSpPr/>
          <p:nvPr userDrawn="1"/>
        </p:nvGrpSpPr>
        <p:grpSpPr>
          <a:xfrm>
            <a:off x="735039" y="5062570"/>
            <a:ext cx="3535481" cy="532064"/>
            <a:chOff x="415690" y="5156300"/>
            <a:chExt cx="3791135" cy="570538"/>
          </a:xfrm>
        </p:grpSpPr>
        <p:pic>
          <p:nvPicPr>
            <p:cNvPr id="52" name="Picture 51">
              <a:extLst>
                <a:ext uri="{FF2B5EF4-FFF2-40B4-BE49-F238E27FC236}">
                  <a16:creationId xmlns="" xmlns:a16="http://schemas.microsoft.com/office/drawing/2014/main" id="{0A336F68-2724-4513-9715-DDDBC378D68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53" name="Picture 52">
              <a:extLst>
                <a:ext uri="{FF2B5EF4-FFF2-40B4-BE49-F238E27FC236}">
                  <a16:creationId xmlns="" xmlns:a16="http://schemas.microsoft.com/office/drawing/2014/main" id="{3F4382A7-A582-4AF0-B4C8-8F5937F0C9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51" name="Picture 50">
            <a:extLst>
              <a:ext uri="{FF2B5EF4-FFF2-40B4-BE49-F238E27FC236}">
                <a16:creationId xmlns="" xmlns:a16="http://schemas.microsoft.com/office/drawing/2014/main" id="{DE8AD1DC-9C83-417C-BACF-980EE314ED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27" name="Picture 2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268453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72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lding 2">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8B35084A-2AC5-402F-8200-1DE0A8396224}"/>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0" y="1219201"/>
            <a:ext cx="12191996" cy="3291840"/>
          </a:xfrm>
          <a:prstGeom prst="rect">
            <a:avLst/>
          </a:prstGeom>
        </p:spPr>
      </p:pic>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endParaRPr>
          </a:p>
        </p:txBody>
      </p:sp>
      <p:sp>
        <p:nvSpPr>
          <p:cNvPr id="34" name="Rectangle 3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solidFill>
                <a:prstClr val="white"/>
              </a:solidFill>
            </a:endParaRPr>
          </a:p>
        </p:txBody>
      </p:sp>
      <p:pic>
        <p:nvPicPr>
          <p:cNvPr id="45" name="Picture 4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9" name="Picture 18">
            <a:extLst>
              <a:ext uri="{FF2B5EF4-FFF2-40B4-BE49-F238E27FC236}">
                <a16:creationId xmlns:a16="http://schemas.microsoft.com/office/drawing/2014/main" xmlns="" id="{7BA329C8-8D66-472B-A44F-FCF32218A4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xmlns="" id="{21D3887C-55A0-47D6-BBC0-1A2802D68065}"/>
              </a:ext>
            </a:extLst>
          </p:cNvPr>
          <p:cNvPicPr>
            <a:picLocks noChangeAspect="1"/>
          </p:cNvPicPr>
          <p:nvPr userDrawn="1"/>
        </p:nvPicPr>
        <p:blipFill>
          <a:blip r:embed="rId5"/>
          <a:stretch>
            <a:fillRect/>
          </a:stretch>
        </p:blipFill>
        <p:spPr>
          <a:xfrm>
            <a:off x="231791" y="489561"/>
            <a:ext cx="2514600" cy="544830"/>
          </a:xfrm>
          <a:prstGeom prst="rect">
            <a:avLst/>
          </a:prstGeom>
        </p:spPr>
      </p:pic>
      <p:pic>
        <p:nvPicPr>
          <p:cNvPr id="22" name="Picture 21">
            <a:extLst>
              <a:ext uri="{FF2B5EF4-FFF2-40B4-BE49-F238E27FC236}">
                <a16:creationId xmlns:a16="http://schemas.microsoft.com/office/drawing/2014/main" xmlns="" id="{7BAB1BDD-6580-4E0D-87E6-9EDF80994CE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1216152"/>
            <a:ext cx="2264239" cy="1096880"/>
          </a:xfrm>
          <a:prstGeom prst="rect">
            <a:avLst/>
          </a:prstGeom>
        </p:spPr>
      </p:pic>
      <p:pic>
        <p:nvPicPr>
          <p:cNvPr id="23" name="Picture 22">
            <a:extLst>
              <a:ext uri="{FF2B5EF4-FFF2-40B4-BE49-F238E27FC236}">
                <a16:creationId xmlns:a16="http://schemas.microsoft.com/office/drawing/2014/main" xmlns="" id="{5ABCEABF-4D5D-4C49-8797-7265526F61D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2313033"/>
            <a:ext cx="2264238" cy="1085314"/>
          </a:xfrm>
          <a:prstGeom prst="rect">
            <a:avLst/>
          </a:prstGeom>
        </p:spPr>
      </p:pic>
      <p:pic>
        <p:nvPicPr>
          <p:cNvPr id="24" name="Picture 23">
            <a:extLst>
              <a:ext uri="{FF2B5EF4-FFF2-40B4-BE49-F238E27FC236}">
                <a16:creationId xmlns:a16="http://schemas.microsoft.com/office/drawing/2014/main" xmlns="" id="{34F32F43-CB9B-444F-9AC3-7D2EA195F813}"/>
              </a:ext>
            </a:extLst>
          </p:cNvPr>
          <p:cNvPicPr>
            <a:picLocks/>
          </p:cNvPicPr>
          <p:nvPr userDrawn="1"/>
        </p:nvPicPr>
        <p:blipFill rotWithShape="1">
          <a:blip r:embed="rId8" cstate="print">
            <a:extLst>
              <a:ext uri="{28A0092B-C50C-407E-A947-70E740481C1C}">
                <a14:useLocalDpi xmlns:a14="http://schemas.microsoft.com/office/drawing/2010/main"/>
              </a:ext>
            </a:extLst>
          </a:blip>
          <a:srcRect/>
          <a:stretch/>
        </p:blipFill>
        <p:spPr>
          <a:xfrm>
            <a:off x="-4" y="3398347"/>
            <a:ext cx="2264242" cy="1112694"/>
          </a:xfrm>
          <a:prstGeom prst="rect">
            <a:avLst/>
          </a:prstGeom>
        </p:spPr>
      </p:pic>
      <p:pic>
        <p:nvPicPr>
          <p:cNvPr id="25" name="Picture 24"/>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887475" y="5372288"/>
            <a:ext cx="1768786" cy="748284"/>
          </a:xfrm>
          <a:prstGeom prst="rect">
            <a:avLst/>
          </a:prstGeom>
        </p:spPr>
      </p:pic>
      <p:pic>
        <p:nvPicPr>
          <p:cNvPr id="27" name="Picture 26"/>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794273" y="5054899"/>
            <a:ext cx="1920165" cy="493590"/>
          </a:xfrm>
          <a:prstGeom prst="rect">
            <a:avLst/>
          </a:prstGeom>
        </p:spPr>
      </p:pic>
      <p:pic>
        <p:nvPicPr>
          <p:cNvPr id="28" name="Picture 2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481118" y="5860977"/>
            <a:ext cx="1232859" cy="622698"/>
          </a:xfrm>
          <a:prstGeom prst="rect">
            <a:avLst/>
          </a:prstGeom>
        </p:spPr>
      </p:pic>
      <p:pic>
        <p:nvPicPr>
          <p:cNvPr id="29" name="Picture 28"/>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7844031" y="6045182"/>
            <a:ext cx="1135987" cy="254287"/>
          </a:xfrm>
          <a:prstGeom prst="rect">
            <a:avLst/>
          </a:prstGeom>
        </p:spPr>
      </p:pic>
      <p:grpSp>
        <p:nvGrpSpPr>
          <p:cNvPr id="30" name="Group 29"/>
          <p:cNvGrpSpPr/>
          <p:nvPr userDrawn="1"/>
        </p:nvGrpSpPr>
        <p:grpSpPr>
          <a:xfrm>
            <a:off x="-78589" y="4637995"/>
            <a:ext cx="11598287" cy="324073"/>
            <a:chOff x="-78589" y="4637995"/>
            <a:chExt cx="11598287" cy="324073"/>
          </a:xfrm>
        </p:grpSpPr>
        <p:sp>
          <p:nvSpPr>
            <p:cNvPr id="31" name="Title 1"/>
            <p:cNvSpPr txBox="1">
              <a:spLocks/>
            </p:cNvSpPr>
            <p:nvPr userDrawn="1"/>
          </p:nvSpPr>
          <p:spPr>
            <a:xfrm>
              <a:off x="9769710" y="4638864"/>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EXHIBITOR</a:t>
              </a:r>
              <a:endParaRPr lang="en-US" sz="1400" b="0" dirty="0"/>
            </a:p>
          </p:txBody>
        </p:sp>
        <p:sp>
          <p:nvSpPr>
            <p:cNvPr id="33" name="Premium Partners"/>
            <p:cNvSpPr txBox="1">
              <a:spLocks/>
            </p:cNvSpPr>
            <p:nvPr userDrawn="1"/>
          </p:nvSpPr>
          <p:spPr>
            <a:xfrm>
              <a:off x="-78589" y="4643933"/>
              <a:ext cx="3251200"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GOLD PARTNER</a:t>
              </a:r>
              <a:endParaRPr lang="en-US" sz="1400" b="0" dirty="0"/>
            </a:p>
          </p:txBody>
        </p:sp>
        <p:sp>
          <p:nvSpPr>
            <p:cNvPr id="35" name="Title 1"/>
            <p:cNvSpPr txBox="1">
              <a:spLocks/>
            </p:cNvSpPr>
            <p:nvPr userDrawn="1"/>
          </p:nvSpPr>
          <p:spPr>
            <a:xfrm>
              <a:off x="3639752" y="463799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RECEPTION PARTNER</a:t>
              </a:r>
              <a:endParaRPr lang="en-US" sz="1400" b="0" dirty="0"/>
            </a:p>
          </p:txBody>
        </p:sp>
        <p:sp>
          <p:nvSpPr>
            <p:cNvPr id="36" name="Title 1"/>
            <p:cNvSpPr txBox="1">
              <a:spLocks/>
            </p:cNvSpPr>
            <p:nvPr userDrawn="1"/>
          </p:nvSpPr>
          <p:spPr>
            <a:xfrm>
              <a:off x="6622239" y="464543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smtClean="0"/>
                <a:t>SILVER PARTNERS</a:t>
              </a:r>
              <a:endParaRPr lang="en-US" sz="1400" b="0" dirty="0"/>
            </a:p>
          </p:txBody>
        </p:sp>
      </p:grpSp>
      <p:grpSp>
        <p:nvGrpSpPr>
          <p:cNvPr id="37" name="Group 36"/>
          <p:cNvGrpSpPr/>
          <p:nvPr userDrawn="1"/>
        </p:nvGrpSpPr>
        <p:grpSpPr>
          <a:xfrm>
            <a:off x="3280624" y="4979871"/>
            <a:ext cx="5964975" cy="1503804"/>
            <a:chOff x="3167737" y="4035669"/>
            <a:chExt cx="3688898" cy="848844"/>
          </a:xfrm>
        </p:grpSpPr>
        <p:cxnSp>
          <p:nvCxnSpPr>
            <p:cNvPr id="38" name="Straight Connector 37"/>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012186"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6" name="Picture 45"/>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0204212" y="5424169"/>
            <a:ext cx="880984" cy="613621"/>
          </a:xfrm>
          <a:prstGeom prst="rect">
            <a:avLst/>
          </a:prstGeom>
        </p:spPr>
      </p:pic>
      <p:pic>
        <p:nvPicPr>
          <p:cNvPr id="40" name="Picture 3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95345" y="5094190"/>
            <a:ext cx="1903329" cy="571248"/>
          </a:xfrm>
          <a:prstGeom prst="rect">
            <a:avLst/>
          </a:prstGeom>
        </p:spPr>
      </p:pic>
      <p:pic>
        <p:nvPicPr>
          <p:cNvPr id="2" name="Picture 1"/>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14891" y="5788058"/>
            <a:ext cx="2264238" cy="665027"/>
          </a:xfrm>
          <a:prstGeom prst="rect">
            <a:avLst/>
          </a:prstGeom>
        </p:spPr>
      </p:pic>
    </p:spTree>
    <p:extLst>
      <p:ext uri="{BB962C8B-B14F-4D97-AF65-F5344CB8AC3E}">
        <p14:creationId xmlns:p14="http://schemas.microsoft.com/office/powerpoint/2010/main" val="15653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13">
          <p15:clr>
            <a:srgbClr val="FBAE40"/>
          </p15:clr>
        </p15:guide>
        <p15:guide id="3" orient="horz" pos="2825">
          <p15:clr>
            <a:srgbClr val="FBAE40"/>
          </p15:clr>
        </p15:guide>
        <p15:guide id="4"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981075"/>
            <a:ext cx="11522075" cy="5580064"/>
          </a:xfrm>
          <a:prstGeom prst="rect">
            <a:avLst/>
          </a:prstGeom>
        </p:spPr>
        <p:txBody>
          <a:bodyPr>
            <a:normAutofit/>
          </a:bodyPr>
          <a:lstStyle>
            <a:lvl1pPr>
              <a:lnSpc>
                <a:spcPct val="100000"/>
              </a:lnSpc>
              <a:buClr>
                <a:srgbClr val="EE7813"/>
              </a:buClr>
              <a:defRPr sz="1867">
                <a:solidFill>
                  <a:srgbClr val="58585B"/>
                </a:solidFill>
              </a:defRPr>
            </a:lvl1pPr>
            <a:lvl2pPr>
              <a:lnSpc>
                <a:spcPct val="100000"/>
              </a:lnSpc>
              <a:buClr>
                <a:srgbClr val="EE7813"/>
              </a:buClr>
              <a:defRPr sz="1600">
                <a:solidFill>
                  <a:srgbClr val="EE7813"/>
                </a:solidFill>
              </a:defRPr>
            </a:lvl2pPr>
            <a:lvl3pPr>
              <a:lnSpc>
                <a:spcPct val="100000"/>
              </a:lnSpc>
              <a:buClr>
                <a:srgbClr val="EE7813"/>
              </a:buClr>
              <a:defRPr sz="1467">
                <a:solidFill>
                  <a:srgbClr val="EE7813"/>
                </a:solidFill>
              </a:defRPr>
            </a:lvl3pPr>
            <a:lvl4pPr>
              <a:lnSpc>
                <a:spcPct val="100000"/>
              </a:lnSpc>
              <a:buClr>
                <a:srgbClr val="EE7813"/>
              </a:buClr>
              <a:defRPr sz="1400">
                <a:solidFill>
                  <a:srgbClr val="EE7813"/>
                </a:solidFill>
              </a:defRPr>
            </a:lvl4pPr>
            <a:lvl5pPr>
              <a:lnSpc>
                <a:spcPct val="100000"/>
              </a:lnSpc>
              <a:buClr>
                <a:srgbClr val="EE7813"/>
              </a:buClr>
              <a:defRPr sz="1400">
                <a:solidFill>
                  <a:srgbClr val="EE781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264548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70771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4" y="1431920"/>
            <a:ext cx="11522076" cy="5129218"/>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21" name="Text Placeholder 20"/>
          <p:cNvSpPr>
            <a:spLocks noGrp="1"/>
          </p:cNvSpPr>
          <p:nvPr>
            <p:ph type="body" sz="quarter" idx="10"/>
          </p:nvPr>
        </p:nvSpPr>
        <p:spPr>
          <a:xfrm>
            <a:off x="334913" y="981074"/>
            <a:ext cx="11522126" cy="361685"/>
          </a:xfrm>
          <a:prstGeom prst="rect">
            <a:avLst/>
          </a:prstGeom>
        </p:spPr>
        <p:txBody>
          <a:bodyPr anchor="ctr">
            <a:noAutofit/>
          </a:bodyPr>
          <a:lstStyle>
            <a:lvl1pPr marL="0" indent="0">
              <a:buFontTx/>
              <a:buNone/>
              <a:defRPr sz="2133" b="1">
                <a:solidFill>
                  <a:srgbClr val="58585B"/>
                </a:solidFill>
              </a:defRPr>
            </a:lvl1pPr>
            <a:lvl2pPr marL="457189" indent="0">
              <a:buFontTx/>
              <a:buNone/>
              <a:defRPr b="1"/>
            </a:lvl2pPr>
            <a:lvl3pPr marL="914377" indent="0">
              <a:buFontTx/>
              <a:buNone/>
              <a:defRPr b="1"/>
            </a:lvl3pPr>
            <a:lvl4pPr marL="1371566" indent="0">
              <a:buFontTx/>
              <a:buNone/>
              <a:defRPr b="1"/>
            </a:lvl4pPr>
            <a:lvl5pPr marL="1828754" indent="0">
              <a:buFontTx/>
              <a:buNone/>
              <a:defRPr b="1"/>
            </a:lvl5pPr>
          </a:lstStyle>
          <a:p>
            <a:pPr lvl="0"/>
            <a:r>
              <a:rPr lang="en-US"/>
              <a:t>Edit Master text styles</a:t>
            </a:r>
          </a:p>
        </p:txBody>
      </p:sp>
      <p:sp>
        <p:nvSpPr>
          <p:cNvPr id="6" name="Title 1"/>
          <p:cNvSpPr>
            <a:spLocks noGrp="1"/>
          </p:cNvSpPr>
          <p:nvPr>
            <p:ph type="title"/>
          </p:nvPr>
        </p:nvSpPr>
        <p:spPr>
          <a:xfrm>
            <a:off x="328089" y="33250"/>
            <a:ext cx="11071431"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1950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2" y="981075"/>
            <a:ext cx="5589587" cy="5579117"/>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7" name="Picture Placeholder 16"/>
          <p:cNvSpPr>
            <a:spLocks noGrp="1"/>
          </p:cNvSpPr>
          <p:nvPr>
            <p:ph type="pic" sz="quarter" idx="10"/>
          </p:nvPr>
        </p:nvSpPr>
        <p:spPr>
          <a:xfrm>
            <a:off x="6257925" y="981075"/>
            <a:ext cx="5599113" cy="5579117"/>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201201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1">
    <p:spTree>
      <p:nvGrpSpPr>
        <p:cNvPr id="1" name=""/>
        <p:cNvGrpSpPr/>
        <p:nvPr/>
      </p:nvGrpSpPr>
      <p:grpSpPr>
        <a:xfrm>
          <a:off x="0" y="0"/>
          <a:ext cx="0" cy="0"/>
          <a:chOff x="0" y="0"/>
          <a:chExt cx="0" cy="0"/>
        </a:xfrm>
      </p:grpSpPr>
      <p:graphicFrame>
        <p:nvGraphicFramePr>
          <p:cNvPr id="3" name="Chart 2"/>
          <p:cNvGraphicFramePr/>
          <p:nvPr userDrawn="1">
            <p:extLst/>
          </p:nvPr>
        </p:nvGraphicFramePr>
        <p:xfrm>
          <a:off x="334963" y="981075"/>
          <a:ext cx="11522075" cy="55800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69872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graphicFrame>
        <p:nvGraphicFramePr>
          <p:cNvPr id="4" name="Chart 3"/>
          <p:cNvGraphicFramePr/>
          <p:nvPr userDrawn="1">
            <p:extLst/>
          </p:nvPr>
        </p:nvGraphicFramePr>
        <p:xfrm>
          <a:off x="334963" y="981076"/>
          <a:ext cx="11522075" cy="5580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39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2">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8B35084A-2AC5-402F-8200-1DE0A8396224}"/>
              </a:ext>
            </a:extLst>
          </p:cNvPr>
          <p:cNvPicPr>
            <a:picLocks/>
          </p:cNvPicPr>
          <p:nvPr userDrawn="1"/>
        </p:nvPicPr>
        <p:blipFill rotWithShape="1">
          <a:blip r:embed="rId2" cstate="screen">
            <a:extLst>
              <a:ext uri="{28A0092B-C50C-407E-A947-70E740481C1C}">
                <a14:useLocalDpi xmlns:a14="http://schemas.microsoft.com/office/drawing/2010/main"/>
              </a:ext>
            </a:extLst>
          </a:blip>
          <a:srcRect t="25008" b="31443"/>
          <a:stretch/>
        </p:blipFill>
        <p:spPr>
          <a:xfrm>
            <a:off x="0" y="1219201"/>
            <a:ext cx="12191996" cy="3291840"/>
          </a:xfrm>
          <a:prstGeom prst="rect">
            <a:avLst/>
          </a:prstGeom>
        </p:spPr>
      </p:pic>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4" name="Rectangle 3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45" name="Picture 4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9" name="Picture 18">
            <a:extLst>
              <a:ext uri="{FF2B5EF4-FFF2-40B4-BE49-F238E27FC236}">
                <a16:creationId xmlns="" xmlns:a16="http://schemas.microsoft.com/office/drawing/2014/main" id="{7BA329C8-8D66-472B-A44F-FCF32218A4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 xmlns:a16="http://schemas.microsoft.com/office/drawing/2014/main" id="{21D3887C-55A0-47D6-BBC0-1A2802D68065}"/>
              </a:ext>
            </a:extLst>
          </p:cNvPr>
          <p:cNvPicPr>
            <a:picLocks noChangeAspect="1"/>
          </p:cNvPicPr>
          <p:nvPr userDrawn="1"/>
        </p:nvPicPr>
        <p:blipFill>
          <a:blip r:embed="rId5"/>
          <a:stretch>
            <a:fillRect/>
          </a:stretch>
        </p:blipFill>
        <p:spPr>
          <a:xfrm>
            <a:off x="231791" y="489561"/>
            <a:ext cx="2514600" cy="544830"/>
          </a:xfrm>
          <a:prstGeom prst="rect">
            <a:avLst/>
          </a:prstGeom>
        </p:spPr>
      </p:pic>
      <p:pic>
        <p:nvPicPr>
          <p:cNvPr id="22" name="Picture 21">
            <a:extLst>
              <a:ext uri="{FF2B5EF4-FFF2-40B4-BE49-F238E27FC236}">
                <a16:creationId xmlns="" xmlns:a16="http://schemas.microsoft.com/office/drawing/2014/main" id="{7BAB1BDD-6580-4E0D-87E6-9EDF80994CE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09" t="7393" r="3310" b="24164"/>
          <a:stretch/>
        </p:blipFill>
        <p:spPr>
          <a:xfrm>
            <a:off x="0" y="1216152"/>
            <a:ext cx="2264239" cy="1096880"/>
          </a:xfrm>
          <a:prstGeom prst="rect">
            <a:avLst/>
          </a:prstGeom>
        </p:spPr>
      </p:pic>
      <p:pic>
        <p:nvPicPr>
          <p:cNvPr id="23" name="Picture 22">
            <a:extLst>
              <a:ext uri="{FF2B5EF4-FFF2-40B4-BE49-F238E27FC236}">
                <a16:creationId xmlns="" xmlns:a16="http://schemas.microsoft.com/office/drawing/2014/main" id="{5ABCEABF-4D5D-4C49-8797-7265526F61D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4304" t="19334" r="10808" b="27024"/>
          <a:stretch/>
        </p:blipFill>
        <p:spPr>
          <a:xfrm>
            <a:off x="0" y="2313033"/>
            <a:ext cx="2264238" cy="1085314"/>
          </a:xfrm>
          <a:prstGeom prst="rect">
            <a:avLst/>
          </a:prstGeom>
        </p:spPr>
      </p:pic>
      <p:pic>
        <p:nvPicPr>
          <p:cNvPr id="24" name="Picture 23">
            <a:extLst>
              <a:ext uri="{FF2B5EF4-FFF2-40B4-BE49-F238E27FC236}">
                <a16:creationId xmlns="" xmlns:a16="http://schemas.microsoft.com/office/drawing/2014/main" id="{34F32F43-CB9B-444F-9AC3-7D2EA195F813}"/>
              </a:ext>
            </a:extLst>
          </p:cNvPr>
          <p:cNvPicPr>
            <a:picLocks/>
          </p:cNvPicPr>
          <p:nvPr userDrawn="1"/>
        </p:nvPicPr>
        <p:blipFill rotWithShape="1">
          <a:blip r:embed="rId8" cstate="screen">
            <a:extLst>
              <a:ext uri="{28A0092B-C50C-407E-A947-70E740481C1C}">
                <a14:useLocalDpi xmlns:a14="http://schemas.microsoft.com/office/drawing/2010/main"/>
              </a:ext>
            </a:extLst>
          </a:blip>
          <a:srcRect l="1578" t="9233" r="15411" b="33011"/>
          <a:stretch/>
        </p:blipFill>
        <p:spPr>
          <a:xfrm>
            <a:off x="-4" y="3398347"/>
            <a:ext cx="2264242" cy="1112694"/>
          </a:xfrm>
          <a:prstGeom prst="rect">
            <a:avLst/>
          </a:prstGeom>
        </p:spPr>
      </p:pic>
      <p:pic>
        <p:nvPicPr>
          <p:cNvPr id="12" name="Picture 11">
            <a:extLst>
              <a:ext uri="{FF2B5EF4-FFF2-40B4-BE49-F238E27FC236}">
                <a16:creationId xmlns="" xmlns:a16="http://schemas.microsoft.com/office/drawing/2014/main" id="{8BA59DE3-6933-49BD-BF41-6C69353DCE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sp>
        <p:nvSpPr>
          <p:cNvPr id="16" name="Title 1">
            <a:extLst>
              <a:ext uri="{FF2B5EF4-FFF2-40B4-BE49-F238E27FC236}">
                <a16:creationId xmlns="" xmlns:a16="http://schemas.microsoft.com/office/drawing/2014/main" id="{7CF28BC0-0D42-4158-8DA0-93F177CAC5FA}"/>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17" name="Premium Partners">
            <a:extLst>
              <a:ext uri="{FF2B5EF4-FFF2-40B4-BE49-F238E27FC236}">
                <a16:creationId xmlns="" xmlns:a16="http://schemas.microsoft.com/office/drawing/2014/main" id="{8530D03B-01D5-4E86-B739-9403DE52CCAF}"/>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18" name="Title 1">
            <a:extLst>
              <a:ext uri="{FF2B5EF4-FFF2-40B4-BE49-F238E27FC236}">
                <a16:creationId xmlns="" xmlns:a16="http://schemas.microsoft.com/office/drawing/2014/main" id="{D2BB4C8F-12B0-45D3-9D83-1ACC11DA2A32}"/>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21" name="Title 1">
            <a:extLst>
              <a:ext uri="{FF2B5EF4-FFF2-40B4-BE49-F238E27FC236}">
                <a16:creationId xmlns="" xmlns:a16="http://schemas.microsoft.com/office/drawing/2014/main" id="{D9CA9E5D-5DF8-41C3-8883-E0191F920998}"/>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25" name="Group 24">
            <a:extLst>
              <a:ext uri="{FF2B5EF4-FFF2-40B4-BE49-F238E27FC236}">
                <a16:creationId xmlns="" xmlns:a16="http://schemas.microsoft.com/office/drawing/2014/main" id="{A6A43DCA-781A-4A62-90C2-9225023A71E0}"/>
              </a:ext>
            </a:extLst>
          </p:cNvPr>
          <p:cNvGrpSpPr/>
          <p:nvPr userDrawn="1"/>
        </p:nvGrpSpPr>
        <p:grpSpPr>
          <a:xfrm>
            <a:off x="4670624" y="4952831"/>
            <a:ext cx="4642709" cy="1503804"/>
            <a:chOff x="3167737" y="4035669"/>
            <a:chExt cx="3688898" cy="848844"/>
          </a:xfrm>
        </p:grpSpPr>
        <p:cxnSp>
          <p:nvCxnSpPr>
            <p:cNvPr id="35" name="Straight Connector 34">
              <a:extLst>
                <a:ext uri="{FF2B5EF4-FFF2-40B4-BE49-F238E27FC236}">
                  <a16:creationId xmlns="" xmlns:a16="http://schemas.microsoft.com/office/drawing/2014/main" id="{1F13BBC1-6773-4BEF-8153-FF4DBF6EF47E}"/>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DF3F5C12-44E3-4CC3-838B-0449B09A684D}"/>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 xmlns:a16="http://schemas.microsoft.com/office/drawing/2014/main" id="{A84F2326-5303-4EC3-B89D-48153643F9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28" name="Picture 27">
            <a:extLst>
              <a:ext uri="{FF2B5EF4-FFF2-40B4-BE49-F238E27FC236}">
                <a16:creationId xmlns="" xmlns:a16="http://schemas.microsoft.com/office/drawing/2014/main" id="{530AAFA2-B193-4A2D-B495-437EA328658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29" name="Group 28">
            <a:extLst>
              <a:ext uri="{FF2B5EF4-FFF2-40B4-BE49-F238E27FC236}">
                <a16:creationId xmlns="" xmlns:a16="http://schemas.microsoft.com/office/drawing/2014/main" id="{9755E7D4-9754-4499-89BE-E55CB71700BB}"/>
              </a:ext>
            </a:extLst>
          </p:cNvPr>
          <p:cNvGrpSpPr/>
          <p:nvPr userDrawn="1"/>
        </p:nvGrpSpPr>
        <p:grpSpPr>
          <a:xfrm>
            <a:off x="735039" y="5062570"/>
            <a:ext cx="3535481" cy="532064"/>
            <a:chOff x="415690" y="5156300"/>
            <a:chExt cx="3791135" cy="570538"/>
          </a:xfrm>
        </p:grpSpPr>
        <p:pic>
          <p:nvPicPr>
            <p:cNvPr id="31" name="Picture 30">
              <a:extLst>
                <a:ext uri="{FF2B5EF4-FFF2-40B4-BE49-F238E27FC236}">
                  <a16:creationId xmlns="" xmlns:a16="http://schemas.microsoft.com/office/drawing/2014/main" id="{3618C648-9733-4F1C-9474-B827385104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33" name="Picture 32">
              <a:extLst>
                <a:ext uri="{FF2B5EF4-FFF2-40B4-BE49-F238E27FC236}">
                  <a16:creationId xmlns="" xmlns:a16="http://schemas.microsoft.com/office/drawing/2014/main" id="{196D9085-49C0-412F-97B0-5F5BEB380B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37" name="Picture 36">
            <a:extLst>
              <a:ext uri="{FF2B5EF4-FFF2-40B4-BE49-F238E27FC236}">
                <a16:creationId xmlns="" xmlns:a16="http://schemas.microsoft.com/office/drawing/2014/main" id="{67C1FA58-8720-4143-9412-2201DAB375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38" name="Picture 37">
            <a:extLst>
              <a:ext uri="{FF2B5EF4-FFF2-40B4-BE49-F238E27FC236}">
                <a16:creationId xmlns="" xmlns:a16="http://schemas.microsoft.com/office/drawing/2014/main" id="{FB0B8CAE-CB33-44B3-B76F-9EF066B3A03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39" name="Picture 38">
            <a:extLst>
              <a:ext uri="{FF2B5EF4-FFF2-40B4-BE49-F238E27FC236}">
                <a16:creationId xmlns="" xmlns:a16="http://schemas.microsoft.com/office/drawing/2014/main" id="{4C18AF76-E151-4C6D-AFE0-D4D06755B42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pic>
        <p:nvPicPr>
          <p:cNvPr id="40" name="Picture 39">
            <a:extLst>
              <a:ext uri="{FF2B5EF4-FFF2-40B4-BE49-F238E27FC236}">
                <a16:creationId xmlns="" xmlns:a16="http://schemas.microsoft.com/office/drawing/2014/main" id="{DE8AD1DC-9C83-417C-BACF-980EE314EDC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42" name="Picture 4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393363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7224" userDrawn="1">
          <p15:clr>
            <a:srgbClr val="FBAE40"/>
          </p15:clr>
        </p15:guide>
        <p15:guide id="3" orient="horz" pos="2825" userDrawn="1">
          <p15:clr>
            <a:srgbClr val="FBAE40"/>
          </p15:clr>
        </p15:guide>
        <p15:guide id="4" pos="3840" userDrawn="1">
          <p15:clr>
            <a:srgbClr val="FBAE40"/>
          </p15:clr>
        </p15:guide>
        <p15:guide id="5" pos="45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981075"/>
            <a:ext cx="11522075" cy="5580064"/>
          </a:xfrm>
          <a:prstGeom prst="rect">
            <a:avLst/>
          </a:prstGeom>
        </p:spPr>
        <p:txBody>
          <a:bodyPr>
            <a:normAutofit/>
          </a:bodyPr>
          <a:lstStyle>
            <a:lvl1pPr>
              <a:lnSpc>
                <a:spcPct val="100000"/>
              </a:lnSpc>
              <a:buClr>
                <a:srgbClr val="EE7813"/>
              </a:buClr>
              <a:defRPr sz="1867">
                <a:solidFill>
                  <a:srgbClr val="58585B"/>
                </a:solidFill>
              </a:defRPr>
            </a:lvl1pPr>
            <a:lvl2pPr>
              <a:lnSpc>
                <a:spcPct val="100000"/>
              </a:lnSpc>
              <a:buClr>
                <a:srgbClr val="EE7813"/>
              </a:buClr>
              <a:defRPr sz="1600">
                <a:solidFill>
                  <a:srgbClr val="EE7813"/>
                </a:solidFill>
              </a:defRPr>
            </a:lvl2pPr>
            <a:lvl3pPr>
              <a:lnSpc>
                <a:spcPct val="100000"/>
              </a:lnSpc>
              <a:buClr>
                <a:srgbClr val="EE7813"/>
              </a:buClr>
              <a:defRPr sz="1467">
                <a:solidFill>
                  <a:srgbClr val="EE7813"/>
                </a:solidFill>
              </a:defRPr>
            </a:lvl3pPr>
            <a:lvl4pPr>
              <a:lnSpc>
                <a:spcPct val="100000"/>
              </a:lnSpc>
              <a:buClr>
                <a:srgbClr val="EE7813"/>
              </a:buClr>
              <a:defRPr sz="1400">
                <a:solidFill>
                  <a:srgbClr val="EE7813"/>
                </a:solidFill>
              </a:defRPr>
            </a:lvl4pPr>
            <a:lvl5pPr>
              <a:lnSpc>
                <a:spcPct val="100000"/>
              </a:lnSpc>
              <a:buClr>
                <a:srgbClr val="EE7813"/>
              </a:buClr>
              <a:defRPr sz="1400">
                <a:solidFill>
                  <a:srgbClr val="EE781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282485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57857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1">
    <p:spTree>
      <p:nvGrpSpPr>
        <p:cNvPr id="1" name=""/>
        <p:cNvGrpSpPr/>
        <p:nvPr/>
      </p:nvGrpSpPr>
      <p:grpSpPr>
        <a:xfrm>
          <a:off x="0" y="0"/>
          <a:ext cx="0" cy="0"/>
          <a:chOff x="0" y="0"/>
          <a:chExt cx="0" cy="0"/>
        </a:xfrm>
      </p:grpSpPr>
      <p:graphicFrame>
        <p:nvGraphicFramePr>
          <p:cNvPr id="3" name="Chart 2"/>
          <p:cNvGraphicFramePr/>
          <p:nvPr userDrawn="1">
            <p:extLst>
              <p:ext uri="{D42A27DB-BD31-4B8C-83A1-F6EECF244321}">
                <p14:modId xmlns:p14="http://schemas.microsoft.com/office/powerpoint/2010/main" val="3033021140"/>
              </p:ext>
            </p:extLst>
          </p:nvPr>
        </p:nvGraphicFramePr>
        <p:xfrm>
          <a:off x="334963" y="981075"/>
          <a:ext cx="11522075" cy="55800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00937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graphicFrame>
        <p:nvGraphicFramePr>
          <p:cNvPr id="4" name="Chart 3"/>
          <p:cNvGraphicFramePr/>
          <p:nvPr userDrawn="1">
            <p:extLst>
              <p:ext uri="{D42A27DB-BD31-4B8C-83A1-F6EECF244321}">
                <p14:modId xmlns:p14="http://schemas.microsoft.com/office/powerpoint/2010/main" val="505748840"/>
              </p:ext>
            </p:extLst>
          </p:nvPr>
        </p:nvGraphicFramePr>
        <p:xfrm>
          <a:off x="334963" y="981076"/>
          <a:ext cx="11522075" cy="5580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323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2" y="981075"/>
            <a:ext cx="5589587" cy="5579117"/>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7" name="Picture Placeholder 16"/>
          <p:cNvSpPr>
            <a:spLocks noGrp="1"/>
          </p:cNvSpPr>
          <p:nvPr>
            <p:ph type="pic" sz="quarter" idx="10"/>
          </p:nvPr>
        </p:nvSpPr>
        <p:spPr>
          <a:xfrm>
            <a:off x="6257925" y="981075"/>
            <a:ext cx="5599113" cy="5579117"/>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40958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A8E147-5C73-4099-A344-2065724C7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227580" y="69114"/>
            <a:ext cx="622585" cy="630777"/>
          </a:xfrm>
          <a:prstGeom prst="rect">
            <a:avLst/>
          </a:prstGeom>
        </p:spPr>
      </p:pic>
      <p:cxnSp>
        <p:nvCxnSpPr>
          <p:cNvPr id="5" name="Straight Connector 4">
            <a:extLst>
              <a:ext uri="{FF2B5EF4-FFF2-40B4-BE49-F238E27FC236}">
                <a16:creationId xmlns="" xmlns:a16="http://schemas.microsoft.com/office/drawing/2014/main" id="{7A9C1F6E-D0EE-4552-9325-669802A0969C}"/>
              </a:ext>
            </a:extLst>
          </p:cNvPr>
          <p:cNvCxnSpPr/>
          <p:nvPr userDrawn="1"/>
        </p:nvCxnSpPr>
        <p:spPr>
          <a:xfrm>
            <a:off x="334963" y="765175"/>
            <a:ext cx="11522075" cy="0"/>
          </a:xfrm>
          <a:prstGeom prst="line">
            <a:avLst/>
          </a:prstGeom>
          <a:ln>
            <a:solidFill>
              <a:srgbClr val="EE7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424223"/>
      </p:ext>
    </p:extLst>
  </p:cSld>
  <p:clrMap bg1="lt1" tx1="dk1" bg2="lt2" tx2="dk2" accent1="accent1" accent2="accent2" accent3="accent3" accent4="accent4" accent5="accent5" accent6="accent6" hlink="hlink" folHlink="folHlink"/>
  <p:sldLayoutIdLst>
    <p:sldLayoutId id="2147483731" r:id="rId1"/>
    <p:sldLayoutId id="2147483705" r:id="rId2"/>
    <p:sldLayoutId id="2147483706" r:id="rId3"/>
    <p:sldLayoutId id="2147483707" r:id="rId4"/>
    <p:sldLayoutId id="2147483708" r:id="rId5"/>
    <p:sldLayoutId id="2147483720" r:id="rId6"/>
    <p:sldLayoutId id="2147483729" r:id="rId7"/>
    <p:sldLayoutId id="2147483730" r:id="rId8"/>
    <p:sldLayoutId id="2147483732" r:id="rId9"/>
    <p:sldLayoutId id="2147483750" r:id="rId10"/>
    <p:sldLayoutId id="21474837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25" userDrawn="1">
          <p15:clr>
            <a:srgbClr val="F26B43"/>
          </p15:clr>
        </p15:guide>
        <p15:guide id="2" pos="3840" userDrawn="1">
          <p15:clr>
            <a:srgbClr val="F26B43"/>
          </p15:clr>
        </p15:guide>
        <p15:guide id="3" orient="horz" pos="4133" userDrawn="1">
          <p15:clr>
            <a:srgbClr val="F26B43"/>
          </p15:clr>
        </p15:guide>
        <p15:guide id="4" orient="horz" pos="618" userDrawn="1">
          <p15:clr>
            <a:srgbClr val="F26B43"/>
          </p15:clr>
        </p15:guide>
        <p15:guide id="5" pos="211" userDrawn="1">
          <p15:clr>
            <a:srgbClr val="F26B43"/>
          </p15:clr>
        </p15:guide>
        <p15:guide id="6" pos="7469" userDrawn="1">
          <p15:clr>
            <a:srgbClr val="F26B43"/>
          </p15:clr>
        </p15:guide>
        <p15:guide id="7" orient="horz" pos="2832" userDrawn="1">
          <p15:clr>
            <a:srgbClr val="F26B43"/>
          </p15:clr>
        </p15:guide>
        <p15:guide id="8" orient="horz" pos="7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A8E147-5C73-4099-A344-2065724C7B4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227580" y="69114"/>
            <a:ext cx="622585" cy="630777"/>
          </a:xfrm>
          <a:prstGeom prst="rect">
            <a:avLst/>
          </a:prstGeom>
        </p:spPr>
      </p:pic>
      <p:cxnSp>
        <p:nvCxnSpPr>
          <p:cNvPr id="5" name="Straight Connector 4">
            <a:extLst>
              <a:ext uri="{FF2B5EF4-FFF2-40B4-BE49-F238E27FC236}">
                <a16:creationId xmlns="" xmlns:a16="http://schemas.microsoft.com/office/drawing/2014/main" id="{7A9C1F6E-D0EE-4552-9325-669802A0969C}"/>
              </a:ext>
            </a:extLst>
          </p:cNvPr>
          <p:cNvCxnSpPr/>
          <p:nvPr userDrawn="1"/>
        </p:nvCxnSpPr>
        <p:spPr>
          <a:xfrm>
            <a:off x="334963" y="765175"/>
            <a:ext cx="11522075" cy="0"/>
          </a:xfrm>
          <a:prstGeom prst="line">
            <a:avLst/>
          </a:prstGeom>
          <a:ln>
            <a:solidFill>
              <a:srgbClr val="EE7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5680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3" r:id="rId9"/>
    <p:sldLayoutId id="2147483744" r:id="rId10"/>
    <p:sldLayoutId id="2147483745" r:id="rId11"/>
    <p:sldLayoutId id="2147483746" r:id="rId12"/>
    <p:sldLayoutId id="2147483747" r:id="rId13"/>
    <p:sldLayoutId id="2147483748" r:id="rId14"/>
    <p:sldLayoutId id="214748374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25">
          <p15:clr>
            <a:srgbClr val="F26B43"/>
          </p15:clr>
        </p15:guide>
        <p15:guide id="2" pos="3840">
          <p15:clr>
            <a:srgbClr val="F26B43"/>
          </p15:clr>
        </p15:guide>
        <p15:guide id="3" orient="horz" pos="4133">
          <p15:clr>
            <a:srgbClr val="F26B43"/>
          </p15:clr>
        </p15:guide>
        <p15:guide id="4" orient="horz" pos="618">
          <p15:clr>
            <a:srgbClr val="F26B43"/>
          </p15:clr>
        </p15:guide>
        <p15:guide id="5" pos="211">
          <p15:clr>
            <a:srgbClr val="F26B43"/>
          </p15:clr>
        </p15:guide>
        <p15:guide id="6" pos="7469">
          <p15:clr>
            <a:srgbClr val="F26B43"/>
          </p15:clr>
        </p15:guide>
        <p15:guide id="7" orient="horz" pos="2832">
          <p15:clr>
            <a:srgbClr val="F26B43"/>
          </p15:clr>
        </p15:guide>
        <p15:guide id="8" orient="horz" pos="7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A8E147-5C73-4099-A344-2065724C7B4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227580" y="69114"/>
            <a:ext cx="622585" cy="630777"/>
          </a:xfrm>
          <a:prstGeom prst="rect">
            <a:avLst/>
          </a:prstGeom>
        </p:spPr>
      </p:pic>
      <p:cxnSp>
        <p:nvCxnSpPr>
          <p:cNvPr id="5" name="Straight Connector 4">
            <a:extLst>
              <a:ext uri="{FF2B5EF4-FFF2-40B4-BE49-F238E27FC236}">
                <a16:creationId xmlns:a16="http://schemas.microsoft.com/office/drawing/2014/main" xmlns="" id="{7A9C1F6E-D0EE-4552-9325-669802A0969C}"/>
              </a:ext>
            </a:extLst>
          </p:cNvPr>
          <p:cNvCxnSpPr/>
          <p:nvPr userDrawn="1"/>
        </p:nvCxnSpPr>
        <p:spPr>
          <a:xfrm>
            <a:off x="334963" y="765175"/>
            <a:ext cx="11522075" cy="0"/>
          </a:xfrm>
          <a:prstGeom prst="line">
            <a:avLst/>
          </a:prstGeom>
          <a:ln>
            <a:solidFill>
              <a:srgbClr val="EE7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4366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25">
          <p15:clr>
            <a:srgbClr val="F26B43"/>
          </p15:clr>
        </p15:guide>
        <p15:guide id="2" pos="3840">
          <p15:clr>
            <a:srgbClr val="F26B43"/>
          </p15:clr>
        </p15:guide>
        <p15:guide id="3" orient="horz" pos="4133">
          <p15:clr>
            <a:srgbClr val="F26B43"/>
          </p15:clr>
        </p15:guide>
        <p15:guide id="4" orient="horz" pos="618">
          <p15:clr>
            <a:srgbClr val="F26B43"/>
          </p15:clr>
        </p15:guide>
        <p15:guide id="5" pos="211">
          <p15:clr>
            <a:srgbClr val="F26B43"/>
          </p15:clr>
        </p15:guide>
        <p15:guide id="6" pos="7469">
          <p15:clr>
            <a:srgbClr val="F26B43"/>
          </p15:clr>
        </p15:guide>
        <p15:guide id="7" orient="horz" pos="2832">
          <p15:clr>
            <a:srgbClr val="F26B43"/>
          </p15:clr>
        </p15:guide>
        <p15:guide id="8" orient="horz" pos="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2.jpg"/><Relationship Id="rId7"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5.tif"/><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jpg"/><Relationship Id="rId9"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Reaching the SDGs and generating shared value for people and nature with sustainable palm oil</a:t>
            </a:r>
          </a:p>
        </p:txBody>
      </p:sp>
      <p:sp>
        <p:nvSpPr>
          <p:cNvPr id="3" name="Subtitle 2"/>
          <p:cNvSpPr>
            <a:spLocks noGrp="1"/>
          </p:cNvSpPr>
          <p:nvPr>
            <p:ph type="subTitle" idx="1"/>
          </p:nvPr>
        </p:nvSpPr>
        <p:spPr/>
        <p:txBody>
          <a:bodyPr/>
          <a:lstStyle/>
          <a:p>
            <a:r>
              <a:rPr lang="en-GB" dirty="0"/>
              <a:t>Eliza </a:t>
            </a:r>
            <a:r>
              <a:rPr lang="en-GB" dirty="0" err="1"/>
              <a:t>Anyangwe</a:t>
            </a:r>
            <a:endParaRPr lang="en-GB" dirty="0"/>
          </a:p>
        </p:txBody>
      </p:sp>
    </p:spTree>
    <p:extLst>
      <p:ext uri="{BB962C8B-B14F-4D97-AF65-F5344CB8AC3E}">
        <p14:creationId xmlns:p14="http://schemas.microsoft.com/office/powerpoint/2010/main" val="356925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2400" dirty="0"/>
              <a:t>Reduction of </a:t>
            </a:r>
            <a:r>
              <a:rPr lang="en-GB" sz="2400" dirty="0" smtClean="0"/>
              <a:t>poverty - </a:t>
            </a:r>
            <a:r>
              <a:rPr lang="en-US" sz="2400" dirty="0" smtClean="0"/>
              <a:t>higher regional </a:t>
            </a:r>
            <a:r>
              <a:rPr lang="en-US" sz="2400" dirty="0"/>
              <a:t>GDP </a:t>
            </a:r>
            <a:r>
              <a:rPr lang="en-US" sz="2400" dirty="0" smtClean="0"/>
              <a:t>growth </a:t>
            </a:r>
            <a:endParaRPr lang="en-GB" sz="2400" dirty="0"/>
          </a:p>
        </p:txBody>
      </p:sp>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778" y="1792696"/>
            <a:ext cx="7219942" cy="4537765"/>
          </a:xfrm>
          <a:prstGeom prst="rect">
            <a:avLst/>
          </a:prstGeom>
          <a:noFill/>
          <a:ln>
            <a:noFill/>
          </a:ln>
        </p:spPr>
      </p:pic>
      <p:sp>
        <p:nvSpPr>
          <p:cNvPr id="7" name="Content Placeholder 6"/>
          <p:cNvSpPr>
            <a:spLocks noGrp="1"/>
          </p:cNvSpPr>
          <p:nvPr>
            <p:ph idx="1"/>
          </p:nvPr>
        </p:nvSpPr>
        <p:spPr>
          <a:xfrm>
            <a:off x="334963" y="981075"/>
            <a:ext cx="11522075" cy="707886"/>
          </a:xfrm>
          <a:prstGeom prst="rect">
            <a:avLst/>
          </a:prstGeom>
        </p:spPr>
        <p:txBody>
          <a:bodyPr wrap="square">
            <a:spAutoFit/>
          </a:bodyPr>
          <a:lstStyle/>
          <a:p>
            <a:r>
              <a:rPr lang="en-US" sz="2000" dirty="0"/>
              <a:t>Between </a:t>
            </a:r>
            <a:r>
              <a:rPr lang="en-US" sz="2000" dirty="0" smtClean="0"/>
              <a:t>2000 </a:t>
            </a:r>
            <a:r>
              <a:rPr lang="en-US" sz="2000" dirty="0"/>
              <a:t>– 2013 the </a:t>
            </a:r>
            <a:r>
              <a:rPr lang="en-US" sz="2000" dirty="0" smtClean="0"/>
              <a:t>GDP of </a:t>
            </a:r>
            <a:r>
              <a:rPr lang="en-US" sz="2000" dirty="0"/>
              <a:t>the regions with palm oil production grew almost twice as fast as the one of the non-</a:t>
            </a:r>
            <a:r>
              <a:rPr lang="en-US" sz="2000" dirty="0" err="1"/>
              <a:t>sawit</a:t>
            </a:r>
            <a:r>
              <a:rPr lang="en-US" sz="2000" dirty="0"/>
              <a:t> regions, when in this period it multiplied 7 </a:t>
            </a:r>
            <a:r>
              <a:rPr lang="en-US" sz="2000" dirty="0" smtClean="0"/>
              <a:t>fold;</a:t>
            </a:r>
            <a:endParaRPr lang="en-US" sz="2000" dirty="0"/>
          </a:p>
        </p:txBody>
      </p:sp>
      <p:sp>
        <p:nvSpPr>
          <p:cNvPr id="8" name="Content Placeholder 2"/>
          <p:cNvSpPr txBox="1">
            <a:spLocks/>
          </p:cNvSpPr>
          <p:nvPr/>
        </p:nvSpPr>
        <p:spPr>
          <a:xfrm>
            <a:off x="7783782" y="1911017"/>
            <a:ext cx="4132719" cy="4456792"/>
          </a:xfrm>
          <a:prstGeom prst="rect">
            <a:avLst/>
          </a:prstGeom>
        </p:spPr>
        <p:txBody>
          <a:bodyPr>
            <a:normAutofit/>
          </a:bodyPr>
          <a:lstStyle>
            <a:lvl1pPr marL="228594" indent="-228594" algn="l" defTabSz="914377" rtl="0" eaLnBrk="1" latinLnBrk="0" hangingPunct="1">
              <a:lnSpc>
                <a:spcPct val="100000"/>
              </a:lnSpc>
              <a:spcBef>
                <a:spcPts val="1000"/>
              </a:spcBef>
              <a:buClr>
                <a:srgbClr val="EE7813"/>
              </a:buClr>
              <a:buFont typeface="Arial" panose="020B0604020202020204" pitchFamily="34" charset="0"/>
              <a:buChar char="•"/>
              <a:defRPr sz="1867" kern="1200">
                <a:solidFill>
                  <a:srgbClr val="58585B"/>
                </a:solidFill>
                <a:latin typeface="+mn-lt"/>
                <a:ea typeface="+mn-ea"/>
                <a:cs typeface="+mn-cs"/>
              </a:defRPr>
            </a:lvl1pPr>
            <a:lvl2pPr marL="685783" indent="-228594" algn="l" defTabSz="914377" rtl="0" eaLnBrk="1" latinLnBrk="0" hangingPunct="1">
              <a:lnSpc>
                <a:spcPct val="100000"/>
              </a:lnSpc>
              <a:spcBef>
                <a:spcPts val="500"/>
              </a:spcBef>
              <a:buClr>
                <a:srgbClr val="EE7813"/>
              </a:buClr>
              <a:buFont typeface="Arial" panose="020B0604020202020204" pitchFamily="34" charset="0"/>
              <a:buChar char="•"/>
              <a:defRPr sz="1600" kern="1200">
                <a:solidFill>
                  <a:srgbClr val="EE7813"/>
                </a:solidFill>
                <a:latin typeface="+mn-lt"/>
                <a:ea typeface="+mn-ea"/>
                <a:cs typeface="+mn-cs"/>
              </a:defRPr>
            </a:lvl2pPr>
            <a:lvl3pPr marL="1142971" indent="-228594" algn="l" defTabSz="914377" rtl="0" eaLnBrk="1" latinLnBrk="0" hangingPunct="1">
              <a:lnSpc>
                <a:spcPct val="100000"/>
              </a:lnSpc>
              <a:spcBef>
                <a:spcPts val="500"/>
              </a:spcBef>
              <a:buClr>
                <a:srgbClr val="EE7813"/>
              </a:buClr>
              <a:buFont typeface="Arial" panose="020B0604020202020204" pitchFamily="34" charset="0"/>
              <a:buChar char="•"/>
              <a:defRPr sz="1467" kern="1200">
                <a:solidFill>
                  <a:srgbClr val="EE7813"/>
                </a:solidFill>
                <a:latin typeface="+mn-lt"/>
                <a:ea typeface="+mn-ea"/>
                <a:cs typeface="+mn-cs"/>
              </a:defRPr>
            </a:lvl3pPr>
            <a:lvl4pPr marL="1600160" indent="-228594" algn="l" defTabSz="914377" rtl="0" eaLnBrk="1" latinLnBrk="0" hangingPunct="1">
              <a:lnSpc>
                <a:spcPct val="100000"/>
              </a:lnSpc>
              <a:spcBef>
                <a:spcPts val="500"/>
              </a:spcBef>
              <a:buClr>
                <a:srgbClr val="EE7813"/>
              </a:buClr>
              <a:buFont typeface="Arial" panose="020B0604020202020204" pitchFamily="34" charset="0"/>
              <a:buChar char="•"/>
              <a:defRPr sz="1400" kern="1200">
                <a:solidFill>
                  <a:srgbClr val="EE7813"/>
                </a:solidFill>
                <a:latin typeface="+mn-lt"/>
                <a:ea typeface="+mn-ea"/>
                <a:cs typeface="+mn-cs"/>
              </a:defRPr>
            </a:lvl4pPr>
            <a:lvl5pPr marL="2057349" indent="-228594" algn="l" defTabSz="914377" rtl="0" eaLnBrk="1" latinLnBrk="0" hangingPunct="1">
              <a:lnSpc>
                <a:spcPct val="100000"/>
              </a:lnSpc>
              <a:spcBef>
                <a:spcPts val="500"/>
              </a:spcBef>
              <a:buClr>
                <a:srgbClr val="EE7813"/>
              </a:buClr>
              <a:buFont typeface="Arial" panose="020B0604020202020204" pitchFamily="34" charset="0"/>
              <a:buChar char="•"/>
              <a:defRPr sz="1400" kern="1200">
                <a:solidFill>
                  <a:srgbClr val="EE781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en-GB" sz="2000" dirty="0"/>
              <a:t>Palm oil development creates opportunities for rural areas, especially for poor </a:t>
            </a:r>
            <a:r>
              <a:rPr lang="en-GB" sz="2000" dirty="0" smtClean="0"/>
              <a:t>households;</a:t>
            </a:r>
            <a:endParaRPr lang="en-GB" sz="2000" dirty="0"/>
          </a:p>
          <a:p>
            <a:pPr>
              <a:lnSpc>
                <a:spcPct val="120000"/>
              </a:lnSpc>
              <a:defRPr/>
            </a:pPr>
            <a:r>
              <a:rPr lang="en-GB" sz="2000" dirty="0"/>
              <a:t>It boosts employment and generates new incomes, with a potential spill over effect to other sectors by increasing demand for products, fostering infrastructure development and access to public goods.</a:t>
            </a:r>
          </a:p>
          <a:p>
            <a:endParaRPr lang="id-ID" sz="800" dirty="0"/>
          </a:p>
        </p:txBody>
      </p:sp>
      <p:sp>
        <p:nvSpPr>
          <p:cNvPr id="2" name="TextBox 1"/>
          <p:cNvSpPr txBox="1"/>
          <p:nvPr/>
        </p:nvSpPr>
        <p:spPr>
          <a:xfrm>
            <a:off x="2187062" y="5874506"/>
            <a:ext cx="1937424" cy="307777"/>
          </a:xfrm>
          <a:prstGeom prst="rect">
            <a:avLst/>
          </a:prstGeom>
          <a:solidFill>
            <a:schemeClr val="bg1"/>
          </a:solidFill>
        </p:spPr>
        <p:txBody>
          <a:bodyPr wrap="none" rtlCol="0">
            <a:spAutoFit/>
          </a:bodyPr>
          <a:lstStyle/>
          <a:p>
            <a:r>
              <a:rPr lang="en-US" sz="1400" dirty="0" smtClean="0">
                <a:solidFill>
                  <a:srgbClr val="58585B"/>
                </a:solidFill>
              </a:rPr>
              <a:t>GDP Oil Palm regions</a:t>
            </a:r>
            <a:endParaRPr lang="en-US" sz="1400" dirty="0">
              <a:solidFill>
                <a:srgbClr val="58585B"/>
              </a:solidFill>
            </a:endParaRPr>
          </a:p>
        </p:txBody>
      </p:sp>
      <p:sp>
        <p:nvSpPr>
          <p:cNvPr id="9" name="TextBox 8"/>
          <p:cNvSpPr txBox="1"/>
          <p:nvPr/>
        </p:nvSpPr>
        <p:spPr>
          <a:xfrm>
            <a:off x="4844013" y="5868136"/>
            <a:ext cx="2286766" cy="307777"/>
          </a:xfrm>
          <a:prstGeom prst="rect">
            <a:avLst/>
          </a:prstGeom>
          <a:solidFill>
            <a:schemeClr val="bg1"/>
          </a:solidFill>
        </p:spPr>
        <p:txBody>
          <a:bodyPr wrap="none" rtlCol="0">
            <a:spAutoFit/>
          </a:bodyPr>
          <a:lstStyle/>
          <a:p>
            <a:r>
              <a:rPr lang="en-US" sz="1400" dirty="0" smtClean="0">
                <a:solidFill>
                  <a:srgbClr val="58585B"/>
                </a:solidFill>
              </a:rPr>
              <a:t>GDP Non-oil Palm regions</a:t>
            </a:r>
            <a:endParaRPr lang="en-US" sz="1400" dirty="0">
              <a:solidFill>
                <a:srgbClr val="58585B"/>
              </a:solidFill>
            </a:endParaRPr>
          </a:p>
        </p:txBody>
      </p:sp>
      <p:sp>
        <p:nvSpPr>
          <p:cNvPr id="10" name="TextBox 9"/>
          <p:cNvSpPr txBox="1"/>
          <p:nvPr/>
        </p:nvSpPr>
        <p:spPr>
          <a:xfrm rot="16200000">
            <a:off x="447969" y="3698272"/>
            <a:ext cx="1212178" cy="307777"/>
          </a:xfrm>
          <a:prstGeom prst="rect">
            <a:avLst/>
          </a:prstGeom>
          <a:solidFill>
            <a:schemeClr val="bg1"/>
          </a:solidFill>
        </p:spPr>
        <p:txBody>
          <a:bodyPr wrap="none" rtlCol="0">
            <a:spAutoFit/>
          </a:bodyPr>
          <a:lstStyle/>
          <a:p>
            <a:r>
              <a:rPr lang="en-US" sz="1400" dirty="0" smtClean="0">
                <a:solidFill>
                  <a:srgbClr val="58585B"/>
                </a:solidFill>
              </a:rPr>
              <a:t>   IDR Trillion      </a:t>
            </a:r>
            <a:endParaRPr lang="en-US" sz="1400" dirty="0">
              <a:solidFill>
                <a:srgbClr val="58585B"/>
              </a:solidFill>
            </a:endParaRPr>
          </a:p>
        </p:txBody>
      </p:sp>
      <p:sp>
        <p:nvSpPr>
          <p:cNvPr id="11" name="TextBox 10"/>
          <p:cNvSpPr txBox="1"/>
          <p:nvPr/>
        </p:nvSpPr>
        <p:spPr>
          <a:xfrm>
            <a:off x="1633673" y="6360614"/>
            <a:ext cx="4828117" cy="461665"/>
          </a:xfrm>
          <a:prstGeom prst="rect">
            <a:avLst/>
          </a:prstGeom>
          <a:noFill/>
        </p:spPr>
        <p:txBody>
          <a:bodyPr wrap="none" rtlCol="0">
            <a:spAutoFit/>
          </a:bodyPr>
          <a:lstStyle/>
          <a:p>
            <a:r>
              <a:rPr lang="en-US" sz="1200" dirty="0">
                <a:solidFill>
                  <a:srgbClr val="58585B"/>
                </a:solidFill>
              </a:rPr>
              <a:t>Source of data: Palm Oil Agribusiness Strategic Policy Institute 2014</a:t>
            </a:r>
          </a:p>
          <a:p>
            <a:endParaRPr lang="en-US" sz="1200" dirty="0">
              <a:solidFill>
                <a:srgbClr val="5858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4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2400" dirty="0"/>
              <a:t>Reduction of </a:t>
            </a:r>
            <a:r>
              <a:rPr lang="en-GB" sz="2400" dirty="0" smtClean="0"/>
              <a:t>poverty - </a:t>
            </a:r>
            <a:r>
              <a:rPr lang="en-US" sz="2400" dirty="0" smtClean="0"/>
              <a:t>higher income per capita for 2015</a:t>
            </a:r>
            <a:endParaRPr lang="en-GB" sz="2400" dirty="0"/>
          </a:p>
        </p:txBody>
      </p:sp>
      <p:sp>
        <p:nvSpPr>
          <p:cNvPr id="7" name="Content Placeholder 6"/>
          <p:cNvSpPr>
            <a:spLocks noGrp="1"/>
          </p:cNvSpPr>
          <p:nvPr>
            <p:ph idx="1"/>
          </p:nvPr>
        </p:nvSpPr>
        <p:spPr>
          <a:xfrm>
            <a:off x="334963" y="900451"/>
            <a:ext cx="11522075" cy="707886"/>
          </a:xfrm>
          <a:prstGeom prst="rect">
            <a:avLst/>
          </a:prstGeom>
        </p:spPr>
        <p:txBody>
          <a:bodyPr wrap="square">
            <a:spAutoFit/>
          </a:bodyPr>
          <a:lstStyle/>
          <a:p>
            <a:r>
              <a:rPr lang="en-US" sz="2000" dirty="0"/>
              <a:t>Income of palm oil smallholders in the 7 provinces is on average higher by 61% higher than the minimum wage and 163% higher than of the </a:t>
            </a:r>
            <a:r>
              <a:rPr lang="en-US" sz="2000" dirty="0" err="1"/>
              <a:t>padi</a:t>
            </a:r>
            <a:r>
              <a:rPr lang="en-US" sz="2000" dirty="0"/>
              <a:t> </a:t>
            </a:r>
            <a:r>
              <a:rPr lang="en-US" sz="2000" dirty="0" smtClean="0"/>
              <a:t>farmers.</a:t>
            </a:r>
            <a:endParaRPr lang="en-US" sz="2000" dirty="0"/>
          </a:p>
        </p:txBody>
      </p:sp>
      <p:graphicFrame>
        <p:nvGraphicFramePr>
          <p:cNvPr id="22" name="Table Placeholder 10"/>
          <p:cNvGraphicFramePr>
            <a:graphicFrameLocks/>
          </p:cNvGraphicFramePr>
          <p:nvPr>
            <p:extLst/>
          </p:nvPr>
        </p:nvGraphicFramePr>
        <p:xfrm>
          <a:off x="334962" y="1854326"/>
          <a:ext cx="11522076" cy="4627972"/>
        </p:xfrm>
        <a:graphic>
          <a:graphicData uri="http://schemas.openxmlformats.org/drawingml/2006/table">
            <a:tbl>
              <a:tblPr firstRow="1" bandRow="1">
                <a:tableStyleId>{5C22544A-7EE6-4342-B048-85BDC9FD1C3A}</a:tableStyleId>
              </a:tblPr>
              <a:tblGrid>
                <a:gridCol w="2880519">
                  <a:extLst>
                    <a:ext uri="{9D8B030D-6E8A-4147-A177-3AD203B41FA5}">
                      <a16:colId xmlns:a16="http://schemas.microsoft.com/office/drawing/2014/main" xmlns="" val="754072652"/>
                    </a:ext>
                  </a:extLst>
                </a:gridCol>
                <a:gridCol w="2880519">
                  <a:extLst>
                    <a:ext uri="{9D8B030D-6E8A-4147-A177-3AD203B41FA5}">
                      <a16:colId xmlns:a16="http://schemas.microsoft.com/office/drawing/2014/main" xmlns="" val="180964089"/>
                    </a:ext>
                  </a:extLst>
                </a:gridCol>
                <a:gridCol w="2880519">
                  <a:extLst>
                    <a:ext uri="{9D8B030D-6E8A-4147-A177-3AD203B41FA5}">
                      <a16:colId xmlns:a16="http://schemas.microsoft.com/office/drawing/2014/main" xmlns="" val="1162625599"/>
                    </a:ext>
                  </a:extLst>
                </a:gridCol>
                <a:gridCol w="2880519">
                  <a:extLst>
                    <a:ext uri="{9D8B030D-6E8A-4147-A177-3AD203B41FA5}">
                      <a16:colId xmlns:a16="http://schemas.microsoft.com/office/drawing/2014/main" xmlns="" val="3944273178"/>
                    </a:ext>
                  </a:extLst>
                </a:gridCol>
              </a:tblGrid>
              <a:tr h="428691">
                <a:tc>
                  <a:txBody>
                    <a:bodyPr/>
                    <a:lstStyle/>
                    <a:p>
                      <a:pPr algn="ctr"/>
                      <a:r>
                        <a:rPr lang="en-GB" sz="1800" b="1" dirty="0" smtClean="0">
                          <a:solidFill>
                            <a:schemeClr val="bg1"/>
                          </a:solidFill>
                        </a:rPr>
                        <a:t>PROVINCE</a:t>
                      </a:r>
                      <a:endParaRPr lang="en-GB" sz="1800" b="1" dirty="0">
                        <a:solidFill>
                          <a:schemeClr val="bg1"/>
                        </a:solidFill>
                      </a:endParaRPr>
                    </a:p>
                  </a:txBody>
                  <a:tcPr marL="121920" marR="121920" marT="60960" marB="60960" anchor="ctr">
                    <a:lnB w="12700" cap="flat" cmpd="sng" algn="ctr">
                      <a:solidFill>
                        <a:schemeClr val="bg1">
                          <a:lumMod val="75000"/>
                        </a:schemeClr>
                      </a:solidFill>
                      <a:prstDash val="solid"/>
                      <a:round/>
                      <a:headEnd type="none" w="med" len="med"/>
                      <a:tailEnd type="none" w="med" len="med"/>
                    </a:lnB>
                    <a:solidFill>
                      <a:srgbClr val="EE7813"/>
                    </a:solidFill>
                  </a:tcPr>
                </a:tc>
                <a:tc>
                  <a:txBody>
                    <a:bodyPr/>
                    <a:lstStyle/>
                    <a:p>
                      <a:pPr algn="ctr"/>
                      <a:r>
                        <a:rPr lang="en-GB" sz="1800" b="1" dirty="0" smtClean="0">
                          <a:solidFill>
                            <a:schemeClr val="bg1"/>
                          </a:solidFill>
                        </a:rPr>
                        <a:t>OIL</a:t>
                      </a:r>
                      <a:r>
                        <a:rPr lang="en-GB" sz="1800" b="1" baseline="0" dirty="0" smtClean="0">
                          <a:solidFill>
                            <a:schemeClr val="bg1"/>
                          </a:solidFill>
                        </a:rPr>
                        <a:t> PALM </a:t>
                      </a:r>
                      <a:r>
                        <a:rPr lang="en-GB" sz="1800" b="1" kern="1200" dirty="0" smtClean="0">
                          <a:solidFill>
                            <a:schemeClr val="bg1"/>
                          </a:solidFill>
                          <a:latin typeface="+mn-lt"/>
                          <a:ea typeface="+mn-ea"/>
                          <a:cs typeface="+mn-cs"/>
                        </a:rPr>
                        <a:t>SMALLHOLDER</a:t>
                      </a:r>
                      <a:endParaRPr lang="en-GB" sz="1800" b="1" kern="1200" dirty="0">
                        <a:solidFill>
                          <a:schemeClr val="bg1"/>
                        </a:solidFill>
                        <a:latin typeface="+mn-lt"/>
                        <a:ea typeface="+mn-ea"/>
                        <a:cs typeface="+mn-cs"/>
                      </a:endParaRPr>
                    </a:p>
                  </a:txBody>
                  <a:tcPr marL="121920" marR="121920" marT="60960" marB="60960" anchor="ctr">
                    <a:lnB w="12700" cap="flat" cmpd="sng" algn="ctr">
                      <a:solidFill>
                        <a:schemeClr val="bg1">
                          <a:lumMod val="75000"/>
                        </a:schemeClr>
                      </a:solidFill>
                      <a:prstDash val="solid"/>
                      <a:round/>
                      <a:headEnd type="none" w="med" len="med"/>
                      <a:tailEnd type="none" w="med" len="med"/>
                    </a:lnB>
                    <a:solidFill>
                      <a:srgbClr val="EE7813"/>
                    </a:solidFill>
                  </a:tcPr>
                </a:tc>
                <a:tc>
                  <a:txBody>
                    <a:bodyPr/>
                    <a:lstStyle/>
                    <a:p>
                      <a:pPr algn="ctr"/>
                      <a:r>
                        <a:rPr lang="en-GB" sz="1800" b="1" dirty="0" smtClean="0">
                          <a:solidFill>
                            <a:schemeClr val="bg1"/>
                          </a:solidFill>
                        </a:rPr>
                        <a:t>PADI FARMERS</a:t>
                      </a:r>
                      <a:endParaRPr lang="en-GB" sz="1800" b="1" dirty="0">
                        <a:solidFill>
                          <a:schemeClr val="bg1"/>
                        </a:solidFill>
                      </a:endParaRPr>
                    </a:p>
                  </a:txBody>
                  <a:tcPr marL="121920" marR="121920" marT="60960" marB="60960" anchor="ctr">
                    <a:lnB w="12700" cap="flat" cmpd="sng" algn="ctr">
                      <a:solidFill>
                        <a:schemeClr val="bg1">
                          <a:lumMod val="75000"/>
                        </a:schemeClr>
                      </a:solidFill>
                      <a:prstDash val="solid"/>
                      <a:round/>
                      <a:headEnd type="none" w="med" len="med"/>
                      <a:tailEnd type="none" w="med" len="med"/>
                    </a:lnB>
                    <a:solidFill>
                      <a:srgbClr val="EE7813"/>
                    </a:solidFill>
                  </a:tcPr>
                </a:tc>
                <a:tc>
                  <a:txBody>
                    <a:bodyPr/>
                    <a:lstStyle/>
                    <a:p>
                      <a:pPr algn="ctr"/>
                      <a:r>
                        <a:rPr lang="en-GB" sz="1800" b="1" dirty="0" smtClean="0">
                          <a:solidFill>
                            <a:schemeClr val="bg1"/>
                          </a:solidFill>
                        </a:rPr>
                        <a:t>MINIMUM WAGE</a:t>
                      </a:r>
                      <a:endParaRPr lang="en-GB" sz="1800" b="1" dirty="0">
                        <a:solidFill>
                          <a:schemeClr val="bg1"/>
                        </a:solidFill>
                      </a:endParaRPr>
                    </a:p>
                  </a:txBody>
                  <a:tcPr marL="121920" marR="121920" marT="60960" marB="60960" anchor="ctr">
                    <a:lnB w="12700" cap="flat" cmpd="sng" algn="ctr">
                      <a:solidFill>
                        <a:schemeClr val="bg1">
                          <a:lumMod val="75000"/>
                        </a:schemeClr>
                      </a:solidFill>
                      <a:prstDash val="solid"/>
                      <a:round/>
                      <a:headEnd type="none" w="med" len="med"/>
                      <a:tailEnd type="none" w="med" len="med"/>
                    </a:lnB>
                    <a:solidFill>
                      <a:srgbClr val="EE7813"/>
                    </a:solidFill>
                  </a:tcPr>
                </a:tc>
                <a:extLst>
                  <a:ext uri="{0D108BD9-81ED-4DB2-BD59-A6C34878D82A}">
                    <a16:rowId xmlns:a16="http://schemas.microsoft.com/office/drawing/2014/main" xmlns="" val="2302827804"/>
                  </a:ext>
                </a:extLst>
              </a:tr>
              <a:tr h="490649">
                <a:tc>
                  <a:txBody>
                    <a:bodyPr/>
                    <a:lstStyle/>
                    <a:p>
                      <a:pPr algn="ctr"/>
                      <a:r>
                        <a:rPr lang="en-GB" sz="1900" b="1" dirty="0" smtClean="0">
                          <a:solidFill>
                            <a:srgbClr val="514C47"/>
                          </a:solidFill>
                        </a:rPr>
                        <a:t>North</a:t>
                      </a:r>
                      <a:r>
                        <a:rPr lang="en-GB" sz="1900" b="1" baseline="0" dirty="0" smtClean="0">
                          <a:solidFill>
                            <a:srgbClr val="514C47"/>
                          </a:solidFill>
                        </a:rPr>
                        <a:t> Sumatra</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900" b="1" dirty="0" smtClean="0">
                          <a:solidFill>
                            <a:srgbClr val="514C47"/>
                          </a:solidFill>
                        </a:rPr>
                        <a:t>3,508,325</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900" b="1" dirty="0" smtClean="0">
                          <a:solidFill>
                            <a:srgbClr val="514C47"/>
                          </a:solidFill>
                        </a:rPr>
                        <a:t>1,040,000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900" b="1" dirty="0" smtClean="0">
                          <a:solidFill>
                            <a:srgbClr val="514C47"/>
                          </a:solidFill>
                        </a:rPr>
                        <a:t>1,625,000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494784043"/>
                  </a:ext>
                </a:extLst>
              </a:tr>
              <a:tr h="490649">
                <a:tc>
                  <a:txBody>
                    <a:bodyPr/>
                    <a:lstStyle/>
                    <a:p>
                      <a:pPr algn="ctr"/>
                      <a:r>
                        <a:rPr lang="en-GB" sz="1900" b="1" dirty="0" smtClean="0">
                          <a:solidFill>
                            <a:srgbClr val="514C47"/>
                          </a:solidFill>
                        </a:rPr>
                        <a:t>West Sumatra</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1,992,252</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1,204,000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1,615,000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54230209"/>
                  </a:ext>
                </a:extLst>
              </a:tr>
              <a:tr h="490649">
                <a:tc>
                  <a:txBody>
                    <a:bodyPr/>
                    <a:lstStyle/>
                    <a:p>
                      <a:pPr algn="ctr"/>
                      <a:r>
                        <a:rPr lang="en-GB" sz="1900" b="1" dirty="0" smtClean="0">
                          <a:solidFill>
                            <a:srgbClr val="514C47"/>
                          </a:solidFill>
                        </a:rPr>
                        <a:t>Sumatra</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900" b="1" dirty="0" smtClean="0">
                          <a:solidFill>
                            <a:srgbClr val="514C47"/>
                          </a:solidFill>
                        </a:rPr>
                        <a:t>1,688,761</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980,346</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900" b="1" dirty="0" smtClean="0">
                          <a:solidFill>
                            <a:srgbClr val="514C47"/>
                          </a:solidFill>
                        </a:rPr>
                        <a:t>1,974,346</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385048154"/>
                  </a:ext>
                </a:extLst>
              </a:tr>
              <a:tr h="490649">
                <a:tc>
                  <a:txBody>
                    <a:bodyPr/>
                    <a:lstStyle/>
                    <a:p>
                      <a:pPr algn="ctr"/>
                      <a:r>
                        <a:rPr lang="en-GB" sz="1900" b="1" dirty="0" smtClean="0">
                          <a:solidFill>
                            <a:srgbClr val="514C47"/>
                          </a:solidFill>
                        </a:rPr>
                        <a:t>Jambi</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3,210,000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1,001,400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1,710,000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74634843"/>
                  </a:ext>
                </a:extLst>
              </a:tr>
              <a:tr h="490649">
                <a:tc>
                  <a:txBody>
                    <a:bodyPr/>
                    <a:lstStyle/>
                    <a:p>
                      <a:pPr algn="ctr"/>
                      <a:r>
                        <a:rPr lang="en-GB" sz="1900" b="1" dirty="0" smtClean="0">
                          <a:solidFill>
                            <a:srgbClr val="514C47"/>
                          </a:solidFill>
                        </a:rPr>
                        <a:t>Lampung</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3,853,000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1,285,720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1,581,000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90649">
                <a:tc>
                  <a:txBody>
                    <a:bodyPr/>
                    <a:lstStyle/>
                    <a:p>
                      <a:pPr algn="ctr"/>
                      <a:r>
                        <a:rPr lang="en-GB" sz="1900" b="1" dirty="0" smtClean="0">
                          <a:solidFill>
                            <a:srgbClr val="514C47"/>
                          </a:solidFill>
                        </a:rPr>
                        <a:t>Riau</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2,896,667</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998,100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900" b="1" dirty="0" smtClean="0">
                          <a:solidFill>
                            <a:srgbClr val="514C47"/>
                          </a:solidFill>
                        </a:rPr>
                        <a:t>1,878,000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649">
                <a:tc>
                  <a:txBody>
                    <a:bodyPr/>
                    <a:lstStyle/>
                    <a:p>
                      <a:pPr algn="ctr"/>
                      <a:r>
                        <a:rPr lang="en-GB" sz="1900" b="1" dirty="0" smtClean="0">
                          <a:solidFill>
                            <a:srgbClr val="514C47"/>
                          </a:solidFill>
                        </a:rPr>
                        <a:t>South Kalimantan</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2,636,401</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1,017,000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lang="en-GB" sz="1900" b="1" dirty="0" smtClean="0">
                          <a:solidFill>
                            <a:srgbClr val="514C47"/>
                          </a:solidFill>
                        </a:rPr>
                        <a:t>1,870,000</a:t>
                      </a:r>
                      <a:endParaRPr lang="en-GB" sz="1900" b="1" dirty="0">
                        <a:solidFill>
                          <a:srgbClr val="514C47"/>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522869">
                <a:tc>
                  <a:txBody>
                    <a:bodyPr/>
                    <a:lstStyle/>
                    <a:p>
                      <a:pPr algn="ctr"/>
                      <a:r>
                        <a:rPr lang="en-GB" sz="1900" b="1" dirty="0" smtClean="0">
                          <a:solidFill>
                            <a:schemeClr val="bg1"/>
                          </a:solidFill>
                        </a:rPr>
                        <a:t>AVERAGE</a:t>
                      </a:r>
                      <a:endParaRPr lang="en-GB" sz="1900" b="1" dirty="0">
                        <a:solidFill>
                          <a:schemeClr val="bg1"/>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7813"/>
                    </a:solidFill>
                  </a:tcPr>
                </a:tc>
                <a:tc>
                  <a:txBody>
                    <a:bodyPr/>
                    <a:lstStyle/>
                    <a:p>
                      <a:pPr algn="ctr"/>
                      <a:r>
                        <a:rPr lang="en-GB" sz="1900" b="1" dirty="0" smtClean="0">
                          <a:solidFill>
                            <a:schemeClr val="bg1"/>
                          </a:solidFill>
                        </a:rPr>
                        <a:t>2,826,487 (</a:t>
                      </a:r>
                      <a:r>
                        <a:rPr lang="hr-HR" sz="1900" b="1" kern="1200" dirty="0" smtClean="0">
                          <a:solidFill>
                            <a:schemeClr val="bg1"/>
                          </a:solidFill>
                          <a:latin typeface="+mn-lt"/>
                          <a:ea typeface="+mn-ea"/>
                          <a:cs typeface="+mn-cs"/>
                        </a:rPr>
                        <a:t>€ 173)</a:t>
                      </a:r>
                      <a:endParaRPr lang="en-GB" sz="1900" b="1" dirty="0">
                        <a:solidFill>
                          <a:schemeClr val="bg1"/>
                        </a:solidFill>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7813"/>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900" b="1" dirty="0" smtClean="0">
                          <a:solidFill>
                            <a:schemeClr val="bg1"/>
                          </a:solidFill>
                        </a:rPr>
                        <a:t>1,075,224 (</a:t>
                      </a:r>
                      <a:r>
                        <a:rPr lang="nb-NO" sz="1900" b="1" kern="1200" dirty="0" smtClean="0">
                          <a:solidFill>
                            <a:schemeClr val="bg1"/>
                          </a:solidFill>
                          <a:latin typeface="+mn-lt"/>
                          <a:ea typeface="+mn-ea"/>
                          <a:cs typeface="+mn-cs"/>
                        </a:rPr>
                        <a:t>€ 66</a:t>
                      </a:r>
                      <a:r>
                        <a:rPr lang="en-GB" sz="1900" b="1" kern="1200" dirty="0" smtClean="0">
                          <a:solidFill>
                            <a:schemeClr val="bg1"/>
                          </a:solidFill>
                          <a:latin typeface="+mn-lt"/>
                          <a:ea typeface="+mn-ea"/>
                          <a:cs typeface="+mn-cs"/>
                        </a:rPr>
                        <a:t>)</a:t>
                      </a:r>
                      <a:endParaRPr lang="nb-NO" sz="1900" b="1" kern="1200" dirty="0" smtClean="0">
                        <a:solidFill>
                          <a:schemeClr val="bg1"/>
                        </a:solidFill>
                        <a:latin typeface="+mn-lt"/>
                        <a:ea typeface="+mn-ea"/>
                        <a:cs typeface="+mn-cs"/>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7813"/>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900" b="1" dirty="0" smtClean="0">
                          <a:solidFill>
                            <a:schemeClr val="bg1"/>
                          </a:solidFill>
                        </a:rPr>
                        <a:t>1,750,478 (</a:t>
                      </a:r>
                      <a:r>
                        <a:rPr lang="nb-NO" sz="1900" b="1" kern="1200" dirty="0" smtClean="0">
                          <a:solidFill>
                            <a:schemeClr val="bg1"/>
                          </a:solidFill>
                          <a:latin typeface="+mn-lt"/>
                          <a:ea typeface="+mn-ea"/>
                          <a:cs typeface="+mn-cs"/>
                        </a:rPr>
                        <a:t>€ 107</a:t>
                      </a:r>
                      <a:r>
                        <a:rPr lang="en-GB" sz="1900" b="1" kern="1200" dirty="0" smtClean="0">
                          <a:solidFill>
                            <a:schemeClr val="bg1"/>
                          </a:solidFill>
                          <a:latin typeface="+mn-lt"/>
                          <a:ea typeface="+mn-ea"/>
                          <a:cs typeface="+mn-cs"/>
                        </a:rPr>
                        <a:t>)</a:t>
                      </a:r>
                      <a:endParaRPr lang="nb-NO" sz="1900" b="1" kern="1200" dirty="0" smtClean="0">
                        <a:solidFill>
                          <a:schemeClr val="bg1"/>
                        </a:solidFill>
                        <a:latin typeface="+mn-lt"/>
                        <a:ea typeface="+mn-ea"/>
                        <a:cs typeface="+mn-cs"/>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7813"/>
                    </a:solidFill>
                  </a:tcPr>
                </a:tc>
              </a:tr>
            </a:tbl>
          </a:graphicData>
        </a:graphic>
      </p:graphicFrame>
      <p:sp>
        <p:nvSpPr>
          <p:cNvPr id="6" name="TextBox 5"/>
          <p:cNvSpPr txBox="1"/>
          <p:nvPr/>
        </p:nvSpPr>
        <p:spPr>
          <a:xfrm>
            <a:off x="462230" y="6455694"/>
            <a:ext cx="11254154" cy="276999"/>
          </a:xfrm>
          <a:prstGeom prst="rect">
            <a:avLst/>
          </a:prstGeom>
          <a:noFill/>
        </p:spPr>
        <p:txBody>
          <a:bodyPr wrap="square" rtlCol="0">
            <a:spAutoFit/>
          </a:bodyPr>
          <a:lstStyle/>
          <a:p>
            <a:r>
              <a:rPr lang="en-US" sz="1200" dirty="0">
                <a:solidFill>
                  <a:srgbClr val="58585B"/>
                </a:solidFill>
                <a:latin typeface="Arial" panose="020B0604020202020204" pitchFamily="34" charset="0"/>
                <a:cs typeface="Arial" panose="020B0604020202020204" pitchFamily="34" charset="0"/>
              </a:rPr>
              <a:t>Source of data = 2016 preliminary studies by 9 universities and 1 research center, funded by IECF, compiled by Dr. Diana </a:t>
            </a:r>
            <a:r>
              <a:rPr lang="en-US" sz="1200" dirty="0" err="1">
                <a:solidFill>
                  <a:srgbClr val="58585B"/>
                </a:solidFill>
                <a:latin typeface="Arial" panose="020B0604020202020204" pitchFamily="34" charset="0"/>
                <a:cs typeface="Arial" panose="020B0604020202020204" pitchFamily="34" charset="0"/>
              </a:rPr>
              <a:t>Chalil</a:t>
            </a:r>
            <a:r>
              <a:rPr lang="en-US" sz="1200" dirty="0">
                <a:solidFill>
                  <a:srgbClr val="58585B"/>
                </a:solidFill>
                <a:latin typeface="Arial" panose="020B0604020202020204" pitchFamily="34" charset="0"/>
                <a:cs typeface="Arial" panose="020B0604020202020204" pitchFamily="34" charset="0"/>
              </a:rPr>
              <a:t> of University of North-Sumatera</a:t>
            </a:r>
          </a:p>
        </p:txBody>
      </p:sp>
    </p:spTree>
    <p:extLst>
      <p:ext uri="{BB962C8B-B14F-4D97-AF65-F5344CB8AC3E}">
        <p14:creationId xmlns:p14="http://schemas.microsoft.com/office/powerpoint/2010/main" val="27390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0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Reaching the SDGs and generating shared value for people and nature with sustainable palm oil</a:t>
            </a:r>
          </a:p>
        </p:txBody>
      </p:sp>
      <p:sp>
        <p:nvSpPr>
          <p:cNvPr id="5" name="Subtitle 4">
            <a:extLst>
              <a:ext uri="{FF2B5EF4-FFF2-40B4-BE49-F238E27FC236}">
                <a16:creationId xmlns="" xmlns:a16="http://schemas.microsoft.com/office/drawing/2014/main" id="{364C9002-7BC3-48EC-907A-A93298E8AEDF}"/>
              </a:ext>
            </a:extLst>
          </p:cNvPr>
          <p:cNvSpPr>
            <a:spLocks noGrp="1"/>
          </p:cNvSpPr>
          <p:nvPr>
            <p:ph type="subTitle" idx="1"/>
          </p:nvPr>
        </p:nvSpPr>
        <p:spPr/>
        <p:txBody>
          <a:bodyPr/>
          <a:lstStyle/>
          <a:p>
            <a:r>
              <a:rPr lang="en-GB" dirty="0" err="1"/>
              <a:t>Ludovic</a:t>
            </a:r>
            <a:r>
              <a:rPr lang="en-GB" dirty="0"/>
              <a:t> </a:t>
            </a:r>
            <a:r>
              <a:rPr lang="en-GB" dirty="0" err="1"/>
              <a:t>Mirao</a:t>
            </a:r>
            <a:r>
              <a:rPr lang="en-GB" dirty="0"/>
              <a:t> II</a:t>
            </a:r>
          </a:p>
          <a:p>
            <a:r>
              <a:rPr lang="en-GB" dirty="0">
                <a:solidFill>
                  <a:srgbClr val="58585B"/>
                </a:solidFill>
              </a:rPr>
              <a:t>WWF Regional Office for Africa, </a:t>
            </a:r>
            <a:r>
              <a:rPr lang="en-GB" dirty="0" err="1">
                <a:solidFill>
                  <a:srgbClr val="58585B"/>
                </a:solidFill>
              </a:rPr>
              <a:t>Yaounde</a:t>
            </a:r>
            <a:r>
              <a:rPr lang="en-GB" dirty="0">
                <a:solidFill>
                  <a:srgbClr val="58585B"/>
                </a:solidFill>
              </a:rPr>
              <a:t> Hub</a:t>
            </a:r>
          </a:p>
        </p:txBody>
      </p:sp>
    </p:spTree>
    <p:extLst>
      <p:ext uri="{BB962C8B-B14F-4D97-AF65-F5344CB8AC3E}">
        <p14:creationId xmlns:p14="http://schemas.microsoft.com/office/powerpoint/2010/main" val="396434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1908" y="0"/>
            <a:ext cx="11064558" cy="665020"/>
          </a:xfrm>
        </p:spPr>
        <p:txBody>
          <a:bodyPr/>
          <a:lstStyle/>
          <a:p>
            <a:r>
              <a:rPr lang="en-GB" dirty="0">
                <a:solidFill>
                  <a:srgbClr val="58585B"/>
                </a:solidFill>
              </a:rPr>
              <a:t>RSPO’s contribution to the SDGs</a:t>
            </a:r>
          </a:p>
        </p:txBody>
      </p:sp>
      <p:pic>
        <p:nvPicPr>
          <p:cNvPr id="2" name="Picture 1">
            <a:extLst>
              <a:ext uri="{FF2B5EF4-FFF2-40B4-BE49-F238E27FC236}">
                <a16:creationId xmlns="" xmlns:a16="http://schemas.microsoft.com/office/drawing/2014/main" id="{1E1AFD5E-BAF4-4C22-BBC7-93E0AF6850A0}"/>
              </a:ext>
            </a:extLst>
          </p:cNvPr>
          <p:cNvPicPr>
            <a:picLocks noChangeAspect="1"/>
          </p:cNvPicPr>
          <p:nvPr/>
        </p:nvPicPr>
        <p:blipFill>
          <a:blip r:embed="rId2"/>
          <a:stretch>
            <a:fillRect/>
          </a:stretch>
        </p:blipFill>
        <p:spPr>
          <a:xfrm>
            <a:off x="1483236" y="794327"/>
            <a:ext cx="8371964" cy="6063673"/>
          </a:xfrm>
          <a:prstGeom prst="rect">
            <a:avLst/>
          </a:prstGeom>
        </p:spPr>
      </p:pic>
    </p:spTree>
    <p:extLst>
      <p:ext uri="{BB962C8B-B14F-4D97-AF65-F5344CB8AC3E}">
        <p14:creationId xmlns:p14="http://schemas.microsoft.com/office/powerpoint/2010/main" val="66843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61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UNILEVER SUSTAINABLE LIVING PLAN AND </a:t>
            </a:r>
            <a:r>
              <a:rPr lang="en-GB" dirty="0" err="1"/>
              <a:t>sdgs</a:t>
            </a:r>
            <a:endParaRPr lang="en-GB" dirty="0"/>
          </a:p>
        </p:txBody>
      </p:sp>
      <p:sp>
        <p:nvSpPr>
          <p:cNvPr id="3" name="Subtitle 2"/>
          <p:cNvSpPr>
            <a:spLocks noGrp="1"/>
          </p:cNvSpPr>
          <p:nvPr>
            <p:ph type="subTitle" idx="1"/>
          </p:nvPr>
        </p:nvSpPr>
        <p:spPr/>
        <p:txBody>
          <a:bodyPr/>
          <a:lstStyle/>
          <a:p>
            <a:r>
              <a:rPr lang="en-GB" dirty="0" smtClean="0"/>
              <a:t>Jan-</a:t>
            </a:r>
            <a:r>
              <a:rPr lang="en-GB" dirty="0" err="1" smtClean="0"/>
              <a:t>Kees</a:t>
            </a:r>
            <a:r>
              <a:rPr lang="en-GB" dirty="0" smtClean="0"/>
              <a:t> </a:t>
            </a:r>
            <a:r>
              <a:rPr lang="en-GB" dirty="0"/>
              <a:t>Vis</a:t>
            </a:r>
          </a:p>
          <a:p>
            <a:r>
              <a:rPr lang="en-GB" dirty="0">
                <a:solidFill>
                  <a:schemeClr val="tx1"/>
                </a:solidFill>
              </a:rPr>
              <a:t>Global Director Sustainable Sourcing Development</a:t>
            </a:r>
          </a:p>
        </p:txBody>
      </p:sp>
    </p:spTree>
    <p:extLst>
      <p:ext uri="{BB962C8B-B14F-4D97-AF65-F5344CB8AC3E}">
        <p14:creationId xmlns:p14="http://schemas.microsoft.com/office/powerpoint/2010/main" val="38408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B84775C-90C6-4A3A-B4C0-35536E11F0DC}"/>
              </a:ext>
            </a:extLst>
          </p:cNvPr>
          <p:cNvSpPr>
            <a:spLocks noGrp="1"/>
          </p:cNvSpPr>
          <p:nvPr>
            <p:ph idx="1"/>
          </p:nvPr>
        </p:nvSpPr>
        <p:spPr/>
        <p:txBody>
          <a:bodyPr/>
          <a:lstStyle/>
          <a:p>
            <a:endParaRPr lang="en-GB"/>
          </a:p>
        </p:txBody>
      </p:sp>
      <p:sp>
        <p:nvSpPr>
          <p:cNvPr id="5" name="Title 4"/>
          <p:cNvSpPr>
            <a:spLocks noGrp="1"/>
          </p:cNvSpPr>
          <p:nvPr>
            <p:ph type="title"/>
          </p:nvPr>
        </p:nvSpPr>
        <p:spPr/>
        <p:txBody>
          <a:bodyPr/>
          <a:lstStyle/>
          <a:p>
            <a:r>
              <a:rPr lang="en-GB" dirty="0"/>
              <a:t>Unilever sustainable living plan</a:t>
            </a:r>
          </a:p>
        </p:txBody>
      </p:sp>
      <p:pic>
        <p:nvPicPr>
          <p:cNvPr id="4" name="Picture 3">
            <a:extLst>
              <a:ext uri="{FF2B5EF4-FFF2-40B4-BE49-F238E27FC236}">
                <a16:creationId xmlns="" xmlns:a16="http://schemas.microsoft.com/office/drawing/2014/main" id="{A2B935DD-CA8F-4652-8E29-803FDC10EC33}"/>
              </a:ext>
            </a:extLst>
          </p:cNvPr>
          <p:cNvPicPr>
            <a:picLocks noChangeAspect="1"/>
          </p:cNvPicPr>
          <p:nvPr/>
        </p:nvPicPr>
        <p:blipFill>
          <a:blip r:embed="rId2"/>
          <a:stretch>
            <a:fillRect/>
          </a:stretch>
        </p:blipFill>
        <p:spPr>
          <a:xfrm>
            <a:off x="780469" y="952107"/>
            <a:ext cx="10256800" cy="4779390"/>
          </a:xfrm>
          <a:prstGeom prst="rect">
            <a:avLst/>
          </a:prstGeom>
        </p:spPr>
      </p:pic>
      <p:pic>
        <p:nvPicPr>
          <p:cNvPr id="55" name="Picture 54">
            <a:extLst>
              <a:ext uri="{FF2B5EF4-FFF2-40B4-BE49-F238E27FC236}">
                <a16:creationId xmlns="" xmlns:a16="http://schemas.microsoft.com/office/drawing/2014/main" id="{895EB478-DEC8-4E06-BD6F-067594E56B2F}"/>
              </a:ext>
            </a:extLst>
          </p:cNvPr>
          <p:cNvPicPr>
            <a:picLocks noChangeAspect="1"/>
          </p:cNvPicPr>
          <p:nvPr/>
        </p:nvPicPr>
        <p:blipFill>
          <a:blip r:embed="rId3"/>
          <a:stretch>
            <a:fillRect/>
          </a:stretch>
        </p:blipFill>
        <p:spPr>
          <a:xfrm>
            <a:off x="7806109" y="5768907"/>
            <a:ext cx="3231160" cy="432854"/>
          </a:xfrm>
          <a:prstGeom prst="rect">
            <a:avLst/>
          </a:prstGeom>
        </p:spPr>
      </p:pic>
    </p:spTree>
    <p:extLst>
      <p:ext uri="{BB962C8B-B14F-4D97-AF65-F5344CB8AC3E}">
        <p14:creationId xmlns:p14="http://schemas.microsoft.com/office/powerpoint/2010/main" val="30608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rgbClr val="58585B"/>
                </a:solidFill>
              </a:rPr>
              <a:t>USLP and SDGs</a:t>
            </a:r>
          </a:p>
        </p:txBody>
      </p:sp>
      <p:pic>
        <p:nvPicPr>
          <p:cNvPr id="4" name="Picture 3">
            <a:extLst>
              <a:ext uri="{FF2B5EF4-FFF2-40B4-BE49-F238E27FC236}">
                <a16:creationId xmlns="" xmlns:a16="http://schemas.microsoft.com/office/drawing/2014/main" id="{32F99927-74C7-48A6-99DE-56DA95764388}"/>
              </a:ext>
            </a:extLst>
          </p:cNvPr>
          <p:cNvPicPr>
            <a:picLocks noChangeAspect="1"/>
          </p:cNvPicPr>
          <p:nvPr/>
        </p:nvPicPr>
        <p:blipFill>
          <a:blip r:embed="rId2"/>
          <a:stretch>
            <a:fillRect/>
          </a:stretch>
        </p:blipFill>
        <p:spPr>
          <a:xfrm>
            <a:off x="831002" y="801278"/>
            <a:ext cx="10369450" cy="5175316"/>
          </a:xfrm>
          <a:prstGeom prst="rect">
            <a:avLst/>
          </a:prstGeom>
        </p:spPr>
      </p:pic>
    </p:spTree>
    <p:extLst>
      <p:ext uri="{BB962C8B-B14F-4D97-AF65-F5344CB8AC3E}">
        <p14:creationId xmlns:p14="http://schemas.microsoft.com/office/powerpoint/2010/main" val="127727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SDGs provide the agenda for the discussion between governments, businesses and NGOs for the next couple of years</a:t>
            </a:r>
          </a:p>
          <a:p>
            <a:r>
              <a:rPr lang="en-GB" dirty="0"/>
              <a:t>USLP links to all SDGs except </a:t>
            </a:r>
            <a:r>
              <a:rPr lang="en-US" dirty="0"/>
              <a:t>SDG 7 (Access to energy) and SDG 14 (Oceans). </a:t>
            </a:r>
          </a:p>
          <a:p>
            <a:pPr lvl="1"/>
            <a:r>
              <a:rPr lang="en-US" dirty="0"/>
              <a:t>Direct link between SDG 2, End Hunger, which is also about sustainable agriculture, and Unilever Sustainable Sourcing </a:t>
            </a:r>
            <a:r>
              <a:rPr lang="en-US" dirty="0" err="1"/>
              <a:t>Programme</a:t>
            </a:r>
            <a:r>
              <a:rPr lang="en-US" dirty="0"/>
              <a:t> and RSPO</a:t>
            </a:r>
          </a:p>
          <a:p>
            <a:pPr lvl="1"/>
            <a:r>
              <a:rPr lang="en-US" dirty="0"/>
              <a:t>Indirect link between e.g. SDG 11, Sustainable Cities and Communities, and Unilever Health and Nutrition pillars.</a:t>
            </a:r>
          </a:p>
          <a:p>
            <a:r>
              <a:rPr lang="en-US" dirty="0"/>
              <a:t>Shared value is generated though business strategies which lead to sound economic outcomes, but also protect and restore nature, and invest in and engage with local communities</a:t>
            </a:r>
          </a:p>
          <a:p>
            <a:r>
              <a:rPr lang="en-US" dirty="0"/>
              <a:t>RSPO P&amp;C link to about half of the SDGs</a:t>
            </a:r>
          </a:p>
          <a:p>
            <a:endParaRPr lang="en-GB" dirty="0"/>
          </a:p>
        </p:txBody>
      </p:sp>
      <p:sp>
        <p:nvSpPr>
          <p:cNvPr id="5" name="Title 4"/>
          <p:cNvSpPr>
            <a:spLocks noGrp="1"/>
          </p:cNvSpPr>
          <p:nvPr>
            <p:ph type="title"/>
          </p:nvPr>
        </p:nvSpPr>
        <p:spPr/>
        <p:txBody>
          <a:bodyPr/>
          <a:lstStyle/>
          <a:p>
            <a:r>
              <a:rPr lang="en-GB" dirty="0">
                <a:solidFill>
                  <a:srgbClr val="58585B"/>
                </a:solidFill>
              </a:rPr>
              <a:t>USLP, SDGs and shared value</a:t>
            </a:r>
          </a:p>
        </p:txBody>
      </p:sp>
    </p:spTree>
    <p:extLst>
      <p:ext uri="{BB962C8B-B14F-4D97-AF65-F5344CB8AC3E}">
        <p14:creationId xmlns:p14="http://schemas.microsoft.com/office/powerpoint/2010/main" val="32954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Role of Palm Oil Industry to Expedite SDGs Achievement</a:t>
            </a:r>
            <a:endParaRPr lang="en-GB" dirty="0"/>
          </a:p>
        </p:txBody>
      </p:sp>
      <p:sp>
        <p:nvSpPr>
          <p:cNvPr id="3" name="Subtitle 2"/>
          <p:cNvSpPr>
            <a:spLocks noGrp="1"/>
          </p:cNvSpPr>
          <p:nvPr>
            <p:ph type="subTitle" idx="1"/>
          </p:nvPr>
        </p:nvSpPr>
        <p:spPr/>
        <p:txBody>
          <a:bodyPr/>
          <a:lstStyle/>
          <a:p>
            <a:r>
              <a:rPr lang="en-US" dirty="0" smtClean="0"/>
              <a:t>Lim </a:t>
            </a:r>
            <a:r>
              <a:rPr lang="en-US" dirty="0"/>
              <a:t>Sian </a:t>
            </a:r>
            <a:r>
              <a:rPr lang="en-US" dirty="0" smtClean="0"/>
              <a:t>Choo </a:t>
            </a:r>
          </a:p>
          <a:p>
            <a:r>
              <a:rPr lang="en-US" dirty="0" err="1" smtClean="0">
                <a:solidFill>
                  <a:srgbClr val="58585B"/>
                </a:solidFill>
              </a:rPr>
              <a:t>Bumitama</a:t>
            </a:r>
            <a:r>
              <a:rPr lang="en-US" dirty="0" smtClean="0">
                <a:solidFill>
                  <a:srgbClr val="58585B"/>
                </a:solidFill>
              </a:rPr>
              <a:t> </a:t>
            </a:r>
            <a:r>
              <a:rPr lang="en-US" dirty="0" err="1">
                <a:solidFill>
                  <a:srgbClr val="58585B"/>
                </a:solidFill>
              </a:rPr>
              <a:t>Agri</a:t>
            </a:r>
            <a:r>
              <a:rPr lang="en-US" dirty="0">
                <a:solidFill>
                  <a:srgbClr val="58585B"/>
                </a:solidFill>
              </a:rPr>
              <a:t> </a:t>
            </a:r>
            <a:r>
              <a:rPr lang="en-US" dirty="0" smtClean="0">
                <a:solidFill>
                  <a:srgbClr val="58585B"/>
                </a:solidFill>
              </a:rPr>
              <a:t>Ltd</a:t>
            </a:r>
            <a:r>
              <a:rPr lang="en-US" dirty="0">
                <a:solidFill>
                  <a:srgbClr val="58585B"/>
                </a:solidFill>
              </a:rPr>
              <a:t> </a:t>
            </a:r>
            <a:r>
              <a:rPr lang="en-US" dirty="0" smtClean="0">
                <a:solidFill>
                  <a:srgbClr val="58585B"/>
                </a:solidFill>
              </a:rPr>
              <a:t>(Indonesian Grower)</a:t>
            </a:r>
            <a:endParaRPr lang="id-ID" dirty="0">
              <a:solidFill>
                <a:srgbClr val="58585B"/>
              </a:solidFill>
            </a:endParaRPr>
          </a:p>
          <a:p>
            <a:endParaRPr lang="en-GB" dirty="0"/>
          </a:p>
        </p:txBody>
      </p:sp>
    </p:spTree>
    <p:extLst>
      <p:ext uri="{BB962C8B-B14F-4D97-AF65-F5344CB8AC3E}">
        <p14:creationId xmlns:p14="http://schemas.microsoft.com/office/powerpoint/2010/main" val="23512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8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Reaching the SDGs and generating shared value for people and nature with sustainable palm oil</a:t>
            </a:r>
          </a:p>
        </p:txBody>
      </p:sp>
      <p:sp>
        <p:nvSpPr>
          <p:cNvPr id="5" name="Subtitle 4">
            <a:extLst>
              <a:ext uri="{FF2B5EF4-FFF2-40B4-BE49-F238E27FC236}">
                <a16:creationId xmlns="" xmlns:a16="http://schemas.microsoft.com/office/drawing/2014/main" id="{364C9002-7BC3-48EC-907A-A93298E8AEDF}"/>
              </a:ext>
            </a:extLst>
          </p:cNvPr>
          <p:cNvSpPr>
            <a:spLocks noGrp="1"/>
          </p:cNvSpPr>
          <p:nvPr>
            <p:ph type="subTitle" idx="1"/>
          </p:nvPr>
        </p:nvSpPr>
        <p:spPr/>
        <p:txBody>
          <a:bodyPr/>
          <a:lstStyle/>
          <a:p>
            <a:r>
              <a:rPr lang="en-GB" dirty="0" err="1"/>
              <a:t>Ahmadou</a:t>
            </a:r>
            <a:r>
              <a:rPr lang="en-GB" dirty="0"/>
              <a:t> </a:t>
            </a:r>
            <a:r>
              <a:rPr lang="en-GB" dirty="0" err="1"/>
              <a:t>Cisse</a:t>
            </a:r>
            <a:endParaRPr lang="en-GB" dirty="0"/>
          </a:p>
          <a:p>
            <a:r>
              <a:rPr lang="en-GB" dirty="0">
                <a:solidFill>
                  <a:srgbClr val="58585B"/>
                </a:solidFill>
              </a:rPr>
              <a:t>Cote D’Ivoire Smallholder Association</a:t>
            </a:r>
            <a:r>
              <a:rPr lang="en-GB" dirty="0"/>
              <a:t> </a:t>
            </a:r>
            <a:endParaRPr lang="en-GB" dirty="0">
              <a:solidFill>
                <a:srgbClr val="58585B"/>
              </a:solidFill>
            </a:endParaRPr>
          </a:p>
        </p:txBody>
      </p:sp>
    </p:spTree>
    <p:extLst>
      <p:ext uri="{BB962C8B-B14F-4D97-AF65-F5344CB8AC3E}">
        <p14:creationId xmlns:p14="http://schemas.microsoft.com/office/powerpoint/2010/main" val="100039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1908" y="0"/>
            <a:ext cx="11064558" cy="665020"/>
          </a:xfrm>
        </p:spPr>
        <p:txBody>
          <a:bodyPr/>
          <a:lstStyle/>
          <a:p>
            <a:r>
              <a:rPr lang="en-GB" dirty="0">
                <a:solidFill>
                  <a:srgbClr val="58585B"/>
                </a:solidFill>
              </a:rPr>
              <a:t>RSPO’s contribution to the SDGs</a:t>
            </a:r>
          </a:p>
        </p:txBody>
      </p:sp>
      <p:pic>
        <p:nvPicPr>
          <p:cNvPr id="2" name="Picture 1">
            <a:extLst>
              <a:ext uri="{FF2B5EF4-FFF2-40B4-BE49-F238E27FC236}">
                <a16:creationId xmlns="" xmlns:a16="http://schemas.microsoft.com/office/drawing/2014/main" id="{1E1AFD5E-BAF4-4C22-BBC7-93E0AF6850A0}"/>
              </a:ext>
            </a:extLst>
          </p:cNvPr>
          <p:cNvPicPr>
            <a:picLocks noChangeAspect="1"/>
          </p:cNvPicPr>
          <p:nvPr/>
        </p:nvPicPr>
        <p:blipFill>
          <a:blip r:embed="rId2"/>
          <a:stretch>
            <a:fillRect/>
          </a:stretch>
        </p:blipFill>
        <p:spPr>
          <a:xfrm>
            <a:off x="1483236" y="794327"/>
            <a:ext cx="8371964" cy="6063673"/>
          </a:xfrm>
          <a:prstGeom prst="rect">
            <a:avLst/>
          </a:prstGeom>
        </p:spPr>
      </p:pic>
    </p:spTree>
    <p:extLst>
      <p:ext uri="{BB962C8B-B14F-4D97-AF65-F5344CB8AC3E}">
        <p14:creationId xmlns:p14="http://schemas.microsoft.com/office/powerpoint/2010/main" val="138321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82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r>
              <a:rPr lang="en-GB" dirty="0"/>
              <a:t>Alain Rival</a:t>
            </a:r>
          </a:p>
          <a:p>
            <a:r>
              <a:rPr lang="en-GB" dirty="0">
                <a:solidFill>
                  <a:schemeClr val="tx1"/>
                </a:solidFill>
              </a:rPr>
              <a:t>Resident Regional Director for South East Asian Island Countries, Jakarta</a:t>
            </a:r>
          </a:p>
          <a:p>
            <a:r>
              <a:rPr lang="en-GB" dirty="0">
                <a:solidFill>
                  <a:schemeClr val="tx1"/>
                </a:solidFill>
              </a:rPr>
              <a:t>CIRAD – The French Centre for International Cooperation in Agricultural Research for Development</a:t>
            </a:r>
          </a:p>
        </p:txBody>
      </p:sp>
    </p:spTree>
    <p:extLst>
      <p:ext uri="{BB962C8B-B14F-4D97-AF65-F5344CB8AC3E}">
        <p14:creationId xmlns:p14="http://schemas.microsoft.com/office/powerpoint/2010/main" val="352673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9494" y="1068160"/>
            <a:ext cx="7314065" cy="5580064"/>
          </a:xfrm>
        </p:spPr>
        <p:txBody>
          <a:bodyPr>
            <a:noAutofit/>
          </a:bodyPr>
          <a:lstStyle/>
          <a:p>
            <a:pPr lvl="1"/>
            <a:r>
              <a:rPr lang="en-US" sz="1800" dirty="0">
                <a:solidFill>
                  <a:schemeClr val="tx1"/>
                </a:solidFill>
              </a:rPr>
              <a:t>CIRAD is a French research institution working with developing countries to tackle international agricultural and development issues.</a:t>
            </a:r>
          </a:p>
          <a:p>
            <a:pPr lvl="1"/>
            <a:endParaRPr lang="en-US" sz="1800" dirty="0">
              <a:solidFill>
                <a:schemeClr val="tx1"/>
              </a:solidFill>
            </a:endParaRPr>
          </a:p>
          <a:p>
            <a:pPr lvl="1"/>
            <a:r>
              <a:rPr lang="en-US" sz="1800" dirty="0">
                <a:solidFill>
                  <a:schemeClr val="tx1"/>
                </a:solidFill>
              </a:rPr>
              <a:t>CIRAD has a global network of Research and Training Platforms in Partnership and regional offices, through which it develops R&amp;D projects with more than 90 countries.</a:t>
            </a:r>
          </a:p>
          <a:p>
            <a:pPr lvl="1"/>
            <a:endParaRPr lang="en-US" sz="1800" dirty="0">
              <a:solidFill>
                <a:schemeClr val="tx1"/>
              </a:solidFill>
            </a:endParaRPr>
          </a:p>
          <a:p>
            <a:pPr lvl="1"/>
            <a:r>
              <a:rPr lang="en-US" sz="1800" dirty="0">
                <a:solidFill>
                  <a:schemeClr val="tx1"/>
                </a:solidFill>
              </a:rPr>
              <a:t>A staff of 1,600, including 700 researchers.</a:t>
            </a:r>
          </a:p>
          <a:p>
            <a:pPr lvl="1"/>
            <a:endParaRPr lang="en-US" sz="1800" dirty="0">
              <a:solidFill>
                <a:schemeClr val="tx1"/>
              </a:solidFill>
            </a:endParaRPr>
          </a:p>
          <a:p>
            <a:pPr lvl="1"/>
            <a:r>
              <a:rPr lang="en-US" sz="1800" dirty="0">
                <a:solidFill>
                  <a:schemeClr val="tx1"/>
                </a:solidFill>
              </a:rPr>
              <a:t>An annual budget of 220 million € - two thirds provided by the French government.</a:t>
            </a:r>
          </a:p>
          <a:p>
            <a:pPr lvl="1"/>
            <a:endParaRPr lang="en-US" sz="2000" dirty="0">
              <a:solidFill>
                <a:schemeClr val="tx1"/>
              </a:solidFill>
            </a:endParaRPr>
          </a:p>
          <a:p>
            <a:pPr lvl="1"/>
            <a:r>
              <a:rPr lang="en-US" sz="1800" dirty="0">
                <a:solidFill>
                  <a:schemeClr val="tx1"/>
                </a:solidFill>
              </a:rPr>
              <a:t>A 70-years experience in R&amp;D on the oil palm and its production systems.</a:t>
            </a:r>
          </a:p>
          <a:p>
            <a:pPr lvl="3"/>
            <a:r>
              <a:rPr lang="en-GB" sz="1600" dirty="0"/>
              <a:t>Agronomy</a:t>
            </a:r>
          </a:p>
          <a:p>
            <a:pPr lvl="3"/>
            <a:r>
              <a:rPr lang="en-GB" sz="1600" dirty="0"/>
              <a:t>Breeding</a:t>
            </a:r>
          </a:p>
          <a:p>
            <a:pPr lvl="3"/>
            <a:r>
              <a:rPr lang="en-GB" sz="1600" dirty="0"/>
              <a:t>Social Sciences</a:t>
            </a:r>
          </a:p>
          <a:p>
            <a:pPr lvl="2"/>
            <a:endParaRPr lang="en-GB" sz="1600" dirty="0"/>
          </a:p>
          <a:p>
            <a:pPr lvl="1"/>
            <a:endParaRPr lang="en-GB" sz="1800" dirty="0"/>
          </a:p>
          <a:p>
            <a:pPr lvl="1"/>
            <a:endParaRPr lang="en-GB" sz="1800" dirty="0"/>
          </a:p>
        </p:txBody>
      </p:sp>
      <p:sp>
        <p:nvSpPr>
          <p:cNvPr id="5" name="Title 4"/>
          <p:cNvSpPr>
            <a:spLocks noGrp="1"/>
          </p:cNvSpPr>
          <p:nvPr>
            <p:ph type="title"/>
          </p:nvPr>
        </p:nvSpPr>
        <p:spPr/>
        <p:txBody>
          <a:bodyPr/>
          <a:lstStyle/>
          <a:p>
            <a:r>
              <a:rPr lang="en-GB" dirty="0">
                <a:solidFill>
                  <a:srgbClr val="58585B"/>
                </a:solidFill>
              </a:rPr>
              <a:t>CIRAD: Who are we?</a:t>
            </a:r>
          </a:p>
        </p:txBody>
      </p:sp>
      <p:pic>
        <p:nvPicPr>
          <p:cNvPr id="4" name="Image 11"/>
          <p:cNvPicPr>
            <a:picLocks noChangeAspect="1" noChangeArrowheads="1"/>
          </p:cNvPicPr>
          <p:nvPr/>
        </p:nvPicPr>
        <p:blipFill>
          <a:blip r:embed="rId2" cstate="print"/>
          <a:srcRect t="11449" b="12650"/>
          <a:stretch>
            <a:fillRect/>
          </a:stretch>
        </p:blipFill>
        <p:spPr bwMode="auto">
          <a:xfrm>
            <a:off x="8526881" y="808272"/>
            <a:ext cx="3497638" cy="1524843"/>
          </a:xfrm>
          <a:prstGeom prst="rect">
            <a:avLst/>
          </a:prstGeom>
          <a:noFill/>
          <a:ln w="9525">
            <a:noFill/>
            <a:miter lim="800000"/>
            <a:headEnd/>
            <a:tailEnd/>
          </a:ln>
        </p:spPr>
      </p:pic>
      <p:pic>
        <p:nvPicPr>
          <p:cNvPr id="2" name="Image 1"/>
          <p:cNvPicPr>
            <a:picLocks noChangeAspect="1"/>
          </p:cNvPicPr>
          <p:nvPr/>
        </p:nvPicPr>
        <p:blipFill>
          <a:blip r:embed="rId3"/>
          <a:stretch>
            <a:fillRect/>
          </a:stretch>
        </p:blipFill>
        <p:spPr>
          <a:xfrm>
            <a:off x="7754406" y="2280295"/>
            <a:ext cx="4102632" cy="4280843"/>
          </a:xfrm>
          <a:prstGeom prst="rect">
            <a:avLst/>
          </a:prstGeom>
        </p:spPr>
      </p:pic>
      <p:sp>
        <p:nvSpPr>
          <p:cNvPr id="7" name="Titre 13"/>
          <p:cNvSpPr txBox="1">
            <a:spLocks/>
          </p:cNvSpPr>
          <p:nvPr/>
        </p:nvSpPr>
        <p:spPr>
          <a:xfrm>
            <a:off x="10324567" y="5325273"/>
            <a:ext cx="1867433" cy="1532727"/>
          </a:xfrm>
          <a:prstGeom prst="rect">
            <a:avLst/>
          </a:prstGeom>
        </p:spPr>
        <p:txBody>
          <a:bodyPr wrap="square" anchor="ctr">
            <a:spAutoFit/>
          </a:bodyPr>
          <a:lstStyle>
            <a:lvl1pPr algn="l" defTabSz="914377" rtl="0" eaLnBrk="1" latinLnBrk="0" hangingPunct="1">
              <a:lnSpc>
                <a:spcPct val="90000"/>
              </a:lnSpc>
              <a:spcBef>
                <a:spcPct val="0"/>
              </a:spcBef>
              <a:buNone/>
              <a:defRPr sz="2133" b="1" kern="1200">
                <a:solidFill>
                  <a:srgbClr val="58585B"/>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altLang="fr-FR" sz="2000" b="1" i="0" u="none" strike="noStrike" kern="1200" cap="none" spc="0" normalizeH="0" baseline="0" noProof="0" dirty="0" err="1">
                <a:ln>
                  <a:noFill/>
                </a:ln>
                <a:solidFill>
                  <a:prstClr val="white"/>
                </a:solidFill>
                <a:effectLst/>
                <a:uLnTx/>
                <a:uFillTx/>
                <a:latin typeface="Candara" panose="020E0502030303020204" pitchFamily="34" charset="0"/>
                <a:ea typeface="+mj-ea"/>
                <a:cs typeface="+mj-cs"/>
              </a:rPr>
              <a:t>Working</a:t>
            </a:r>
            <a:r>
              <a:rPr kumimoji="0" lang="fr-FR" altLang="fr-FR" sz="2000" b="1" i="0" u="none" strike="noStrike" kern="1200" cap="none" spc="0" normalizeH="0" baseline="0" noProof="0" dirty="0">
                <a:ln>
                  <a:noFill/>
                </a:ln>
                <a:solidFill>
                  <a:prstClr val="white"/>
                </a:solidFill>
                <a:effectLst/>
                <a:uLnTx/>
                <a:uFillTx/>
                <a:latin typeface="Candara" panose="020E0502030303020204" pitchFamily="34" charset="0"/>
                <a:ea typeface="+mj-ea"/>
                <a:cs typeface="+mj-cs"/>
              </a:rPr>
              <a:t> </a:t>
            </a:r>
            <a:r>
              <a:rPr kumimoji="0" lang="fr-FR" altLang="fr-FR" sz="2000" b="1" i="0" u="none" strike="noStrike" kern="1200" cap="none" spc="0" normalizeH="0" baseline="0" noProof="0" dirty="0" err="1">
                <a:ln>
                  <a:noFill/>
                </a:ln>
                <a:solidFill>
                  <a:prstClr val="white"/>
                </a:solidFill>
                <a:effectLst/>
                <a:uLnTx/>
                <a:uFillTx/>
                <a:latin typeface="Candara" panose="020E0502030303020204" pitchFamily="34" charset="0"/>
                <a:ea typeface="+mj-ea"/>
                <a:cs typeface="+mj-cs"/>
              </a:rPr>
              <a:t>together</a:t>
            </a:r>
            <a:r>
              <a:rPr kumimoji="0" lang="fr-FR" altLang="fr-FR" sz="2000" b="1" i="0" u="none" strike="noStrike" kern="1200" cap="none" spc="0" normalizeH="0" baseline="0" noProof="0" dirty="0">
                <a:ln>
                  <a:noFill/>
                </a:ln>
                <a:solidFill>
                  <a:prstClr val="white"/>
                </a:solidFill>
                <a:effectLst/>
                <a:uLnTx/>
                <a:uFillTx/>
                <a:latin typeface="Candara" panose="020E0502030303020204" pitchFamily="34" charset="0"/>
                <a:ea typeface="+mj-ea"/>
                <a:cs typeface="+mj-cs"/>
              </a:rPr>
              <a:t> for </a:t>
            </a:r>
            <a:r>
              <a:rPr kumimoji="0" lang="fr-FR" altLang="fr-FR" sz="2000" b="1" i="0" u="none" strike="noStrike" kern="1200" cap="none" spc="0" normalizeH="0" baseline="0" noProof="0" dirty="0" err="1">
                <a:ln>
                  <a:noFill/>
                </a:ln>
                <a:solidFill>
                  <a:prstClr val="white"/>
                </a:solidFill>
                <a:effectLst/>
                <a:uLnTx/>
                <a:uFillTx/>
                <a:latin typeface="Candara" panose="020E0502030303020204" pitchFamily="34" charset="0"/>
                <a:ea typeface="+mj-ea"/>
                <a:cs typeface="+mj-cs"/>
              </a:rPr>
              <a:t>tomorrow’s</a:t>
            </a:r>
            <a:r>
              <a:rPr kumimoji="0" lang="fr-FR" altLang="fr-FR" sz="2000" b="1" i="0" u="none" strike="noStrike" kern="1200" cap="none" spc="0" normalizeH="0" baseline="0" noProof="0" dirty="0">
                <a:ln>
                  <a:noFill/>
                </a:ln>
                <a:solidFill>
                  <a:prstClr val="white"/>
                </a:solidFill>
                <a:effectLst/>
                <a:uLnTx/>
                <a:uFillTx/>
                <a:latin typeface="Candara" panose="020E0502030303020204" pitchFamily="34" charset="0"/>
                <a:ea typeface="+mj-ea"/>
                <a:cs typeface="+mj-cs"/>
              </a:rPr>
              <a:t> agriculture</a:t>
            </a:r>
            <a:r>
              <a:rPr kumimoji="0" lang="fr-FR" altLang="fr-FR" sz="2400" b="1" i="0" u="none" strike="noStrike" kern="1200" cap="none" spc="0" normalizeH="0" baseline="0" noProof="0" dirty="0">
                <a:ln>
                  <a:noFill/>
                </a:ln>
                <a:solidFill>
                  <a:prstClr val="white"/>
                </a:solidFill>
                <a:effectLst/>
                <a:uLnTx/>
                <a:uFillTx/>
                <a:latin typeface="Arial" charset="0"/>
                <a:ea typeface="+mj-ea"/>
                <a:cs typeface="+mj-cs"/>
              </a:rPr>
              <a:t/>
            </a:r>
            <a:br>
              <a:rPr kumimoji="0" lang="fr-FR" altLang="fr-FR" sz="2400" b="1" i="0" u="none" strike="noStrike" kern="1200" cap="none" spc="0" normalizeH="0" baseline="0" noProof="0" dirty="0">
                <a:ln>
                  <a:noFill/>
                </a:ln>
                <a:solidFill>
                  <a:prstClr val="white"/>
                </a:solidFill>
                <a:effectLst/>
                <a:uLnTx/>
                <a:uFillTx/>
                <a:latin typeface="Arial" charset="0"/>
                <a:ea typeface="+mj-ea"/>
                <a:cs typeface="+mj-cs"/>
              </a:rPr>
            </a:br>
            <a:endParaRPr kumimoji="0" lang="fr-FR" altLang="fr-FR" sz="2400" b="1" i="0" u="none" strike="noStrike" kern="1200" cap="none" spc="0" normalizeH="0" baseline="0" noProof="0" dirty="0">
              <a:ln>
                <a:noFill/>
              </a:ln>
              <a:solidFill>
                <a:prstClr val="white"/>
              </a:solidFill>
              <a:effectLst/>
              <a:uLnTx/>
              <a:uFillTx/>
              <a:latin typeface="Arial" charset="0"/>
              <a:ea typeface="+mj-ea"/>
              <a:cs typeface="+mj-cs"/>
            </a:endParaRPr>
          </a:p>
        </p:txBody>
      </p:sp>
    </p:spTree>
    <p:extLst>
      <p:ext uri="{BB962C8B-B14F-4D97-AF65-F5344CB8AC3E}">
        <p14:creationId xmlns:p14="http://schemas.microsoft.com/office/powerpoint/2010/main" val="299113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34964" y="981075"/>
            <a:ext cx="7343093" cy="5580064"/>
          </a:xfrm>
        </p:spPr>
        <p:txBody>
          <a:bodyPr>
            <a:normAutofit/>
          </a:bodyPr>
          <a:lstStyle/>
          <a:p>
            <a:r>
              <a:rPr lang="en-AU" dirty="0"/>
              <a:t>Certifying sustainability needs continuous R&amp;D efforts</a:t>
            </a:r>
          </a:p>
          <a:p>
            <a:r>
              <a:rPr lang="en-AU" dirty="0"/>
              <a:t>Filling knowledge gaps</a:t>
            </a:r>
          </a:p>
          <a:p>
            <a:pPr lvl="1"/>
            <a:r>
              <a:rPr lang="en-GB" sz="1700" dirty="0"/>
              <a:t>Long term collaborative research is needed</a:t>
            </a:r>
          </a:p>
          <a:p>
            <a:pPr lvl="1"/>
            <a:r>
              <a:rPr lang="en-GB" sz="1700" dirty="0"/>
              <a:t>Developing multidisciplinary approaches</a:t>
            </a:r>
          </a:p>
          <a:p>
            <a:pPr lvl="1"/>
            <a:r>
              <a:rPr lang="en-GB" sz="1700" dirty="0"/>
              <a:t>Providing science-base solutions to certification </a:t>
            </a:r>
            <a:endParaRPr lang="en-AU" dirty="0"/>
          </a:p>
          <a:p>
            <a:r>
              <a:rPr lang="en-AU" dirty="0"/>
              <a:t>Providing peer-reviewed, world-class research results</a:t>
            </a:r>
          </a:p>
          <a:p>
            <a:r>
              <a:rPr lang="en-AU" dirty="0"/>
              <a:t>Disseminating and sharing science-based evidence and analyses as a common good</a:t>
            </a:r>
          </a:p>
          <a:p>
            <a:r>
              <a:rPr lang="en-AU" dirty="0"/>
              <a:t>Training scientists, decision makers, extension officers</a:t>
            </a:r>
          </a:p>
          <a:p>
            <a:pPr algn="just"/>
            <a:r>
              <a:rPr lang="en-AU" dirty="0"/>
              <a:t>Bridging field research with questions emerging from the public and civil society:</a:t>
            </a:r>
            <a:endParaRPr lang="en-US" sz="2000" dirty="0">
              <a:solidFill>
                <a:schemeClr val="bg1"/>
              </a:solidFill>
              <a:latin typeface="Candara" panose="020E0502030303020204" pitchFamily="34" charset="0"/>
            </a:endParaRPr>
          </a:p>
          <a:p>
            <a:pPr lvl="1"/>
            <a:r>
              <a:rPr lang="en-GB" sz="1700" dirty="0"/>
              <a:t>Drivers of deforestation</a:t>
            </a:r>
          </a:p>
          <a:p>
            <a:pPr lvl="1"/>
            <a:r>
              <a:rPr lang="en-GB" sz="1700" dirty="0"/>
              <a:t>Root causes of recurrent bushfires</a:t>
            </a:r>
          </a:p>
          <a:p>
            <a:pPr lvl="1"/>
            <a:r>
              <a:rPr lang="en-GB" sz="1700" dirty="0"/>
              <a:t>Transition towards Agroecology</a:t>
            </a:r>
          </a:p>
          <a:p>
            <a:pPr lvl="1"/>
            <a:r>
              <a:rPr lang="en-GB" sz="1700" dirty="0"/>
              <a:t>Understanding smallholders diversity and expectation </a:t>
            </a:r>
          </a:p>
          <a:p>
            <a:endParaRPr lang="en-AU" dirty="0"/>
          </a:p>
        </p:txBody>
      </p:sp>
      <p:sp>
        <p:nvSpPr>
          <p:cNvPr id="3" name="Titre 2"/>
          <p:cNvSpPr>
            <a:spLocks noGrp="1"/>
          </p:cNvSpPr>
          <p:nvPr>
            <p:ph type="title"/>
          </p:nvPr>
        </p:nvSpPr>
        <p:spPr/>
        <p:txBody>
          <a:bodyPr>
            <a:normAutofit/>
          </a:bodyPr>
          <a:lstStyle/>
          <a:p>
            <a:r>
              <a:rPr lang="en-US" dirty="0"/>
              <a:t>Shared value through science-based research, development and training </a:t>
            </a:r>
            <a:endParaRPr lang="en-AU"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1898" y="981075"/>
            <a:ext cx="3735138" cy="2490092"/>
          </a:xfrm>
          <a:prstGeom prst="rect">
            <a:avLst/>
          </a:prstGeom>
          <a:ln>
            <a:solidFill>
              <a:schemeClr val="bg1">
                <a:lumMod val="75000"/>
              </a:schemeClr>
            </a:solidFill>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898" y="3753972"/>
            <a:ext cx="3735869" cy="2801902"/>
          </a:xfrm>
          <a:prstGeom prst="rect">
            <a:avLst/>
          </a:prstGeom>
          <a:ln>
            <a:solidFill>
              <a:schemeClr val="bg1">
                <a:lumMod val="75000"/>
              </a:schemeClr>
            </a:solidFill>
          </a:ln>
        </p:spPr>
      </p:pic>
    </p:spTree>
    <p:extLst>
      <p:ext uri="{BB962C8B-B14F-4D97-AF65-F5344CB8AC3E}">
        <p14:creationId xmlns:p14="http://schemas.microsoft.com/office/powerpoint/2010/main" val="385935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AU" dirty="0"/>
              <a:t>Acting through SDGs</a:t>
            </a:r>
          </a:p>
        </p:txBody>
      </p:sp>
      <p:pic>
        <p:nvPicPr>
          <p:cNvPr id="4" name="Picture 2" descr="https://www.wmo.int/media/sites/default/files/Screen%20shot%202015-09-28%20at%203.00.07%20P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929" y="981075"/>
            <a:ext cx="11384143" cy="55800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334963" y="928914"/>
            <a:ext cx="2016351" cy="193040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Museo Sans 300"/>
              <a:ea typeface="+mn-ea"/>
              <a:cs typeface="+mn-cs"/>
            </a:endParaRPr>
          </a:p>
        </p:txBody>
      </p:sp>
      <p:sp>
        <p:nvSpPr>
          <p:cNvPr id="6" name="Rectangle à coins arrondis 5"/>
          <p:cNvSpPr/>
          <p:nvPr/>
        </p:nvSpPr>
        <p:spPr>
          <a:xfrm>
            <a:off x="9950677" y="2859314"/>
            <a:ext cx="1906361" cy="1930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Museo Sans 300"/>
              <a:ea typeface="+mn-ea"/>
              <a:cs typeface="+mn-cs"/>
            </a:endParaRPr>
          </a:p>
        </p:txBody>
      </p:sp>
      <p:sp>
        <p:nvSpPr>
          <p:cNvPr id="7" name="Rectangle à coins arrondis 6"/>
          <p:cNvSpPr/>
          <p:nvPr/>
        </p:nvSpPr>
        <p:spPr>
          <a:xfrm>
            <a:off x="389957" y="4789713"/>
            <a:ext cx="1906361" cy="18235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Museo Sans 300"/>
              <a:ea typeface="+mn-ea"/>
              <a:cs typeface="+mn-cs"/>
            </a:endParaRPr>
          </a:p>
        </p:txBody>
      </p:sp>
      <p:sp>
        <p:nvSpPr>
          <p:cNvPr id="8" name="Rectangle à coins arrondis 7"/>
          <p:cNvSpPr/>
          <p:nvPr/>
        </p:nvSpPr>
        <p:spPr>
          <a:xfrm>
            <a:off x="8044316" y="4763633"/>
            <a:ext cx="1906361" cy="18235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Museo Sans 300"/>
              <a:ea typeface="+mn-ea"/>
              <a:cs typeface="+mn-cs"/>
            </a:endParaRPr>
          </a:p>
        </p:txBody>
      </p:sp>
    </p:spTree>
    <p:extLst>
      <p:ext uri="{BB962C8B-B14F-4D97-AF65-F5344CB8AC3E}">
        <p14:creationId xmlns:p14="http://schemas.microsoft.com/office/powerpoint/2010/main" val="335594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34962" y="1010103"/>
            <a:ext cx="7386638" cy="5579117"/>
          </a:xfrm>
        </p:spPr>
        <p:txBody>
          <a:bodyPr/>
          <a:lstStyle/>
          <a:p>
            <a:r>
              <a:rPr lang="en-GB" sz="2000" dirty="0"/>
              <a:t>Questions to agricultural research</a:t>
            </a:r>
          </a:p>
          <a:p>
            <a:pPr lvl="1"/>
            <a:r>
              <a:rPr lang="en-GB" sz="1800" dirty="0"/>
              <a:t>Conditions for poverty eradication through palm oil cultivation?</a:t>
            </a:r>
          </a:p>
          <a:p>
            <a:pPr lvl="1"/>
            <a:r>
              <a:rPr lang="en-GB" sz="1800" dirty="0"/>
              <a:t>Suitability of cultivation systems </a:t>
            </a:r>
          </a:p>
          <a:p>
            <a:pPr lvl="1"/>
            <a:r>
              <a:rPr lang="en-GB" sz="1800" dirty="0"/>
              <a:t>Lessons learned?</a:t>
            </a:r>
          </a:p>
          <a:p>
            <a:pPr lvl="2">
              <a:buFont typeface="Wingdings" panose="05000000000000000000" pitchFamily="2" charset="2"/>
              <a:buChar char="§"/>
            </a:pPr>
            <a:endParaRPr lang="en-GB" sz="1600" dirty="0"/>
          </a:p>
          <a:p>
            <a:r>
              <a:rPr lang="en-GB" sz="2000" dirty="0"/>
              <a:t>Partnership</a:t>
            </a:r>
          </a:p>
          <a:p>
            <a:pPr lvl="1"/>
            <a:r>
              <a:rPr lang="en-GB" sz="1800" dirty="0"/>
              <a:t>Smallholders Associations (SPKS Indonesia)</a:t>
            </a:r>
          </a:p>
          <a:p>
            <a:pPr lvl="1"/>
            <a:r>
              <a:rPr lang="en-GB" sz="1800" dirty="0"/>
              <a:t>Universities (UPM Malaysia)</a:t>
            </a:r>
          </a:p>
          <a:p>
            <a:pPr lvl="1"/>
            <a:r>
              <a:rPr lang="en-GB" sz="1800" dirty="0"/>
              <a:t>NGOs (</a:t>
            </a:r>
            <a:r>
              <a:rPr lang="en-GB" sz="1800" dirty="0" err="1"/>
              <a:t>WildAsia</a:t>
            </a:r>
            <a:r>
              <a:rPr lang="en-GB" sz="1800" dirty="0"/>
              <a:t>)</a:t>
            </a:r>
          </a:p>
          <a:p>
            <a:pPr marL="457189" lvl="1" indent="0">
              <a:buNone/>
            </a:pPr>
            <a:endParaRPr lang="en-GB" sz="1800" dirty="0"/>
          </a:p>
          <a:p>
            <a:r>
              <a:rPr lang="en-GB" sz="2000" dirty="0"/>
              <a:t>Achievements/outputs</a:t>
            </a:r>
          </a:p>
          <a:p>
            <a:pPr lvl="1"/>
            <a:r>
              <a:rPr lang="en-GB" sz="1800" dirty="0"/>
              <a:t>Describing and understanding smallholders diversity</a:t>
            </a:r>
          </a:p>
          <a:p>
            <a:pPr lvl="1"/>
            <a:r>
              <a:rPr lang="en-GB" sz="1800" dirty="0"/>
              <a:t>Time-based trajectories</a:t>
            </a:r>
          </a:p>
          <a:p>
            <a:pPr lvl="1"/>
            <a:r>
              <a:rPr lang="en-GB" sz="1800" dirty="0"/>
              <a:t>Drivers of changes in livelihood</a:t>
            </a:r>
          </a:p>
          <a:p>
            <a:pPr lvl="1"/>
            <a:r>
              <a:rPr lang="en-GB" sz="1800" dirty="0"/>
              <a:t>Adaptation of WAW approach (FAO)</a:t>
            </a:r>
          </a:p>
          <a:p>
            <a:endParaRPr lang="en-GB" dirty="0"/>
          </a:p>
        </p:txBody>
      </p:sp>
      <p:sp>
        <p:nvSpPr>
          <p:cNvPr id="7" name="Title 6"/>
          <p:cNvSpPr>
            <a:spLocks noGrp="1"/>
          </p:cNvSpPr>
          <p:nvPr>
            <p:ph type="title"/>
          </p:nvPr>
        </p:nvSpPr>
        <p:spPr/>
        <p:txBody>
          <a:bodyPr/>
          <a:lstStyle/>
          <a:p>
            <a:r>
              <a:rPr lang="en-GB" dirty="0">
                <a:solidFill>
                  <a:srgbClr val="58585B"/>
                </a:solidFill>
              </a:rPr>
              <a:t>SDG 1: No poverty</a:t>
            </a:r>
          </a:p>
        </p:txBody>
      </p:sp>
      <p:pic>
        <p:nvPicPr>
          <p:cNvPr id="3" name="Image 2"/>
          <p:cNvPicPr>
            <a:picLocks noChangeAspect="1"/>
          </p:cNvPicPr>
          <p:nvPr/>
        </p:nvPicPr>
        <p:blipFill>
          <a:blip r:embed="rId2"/>
          <a:stretch>
            <a:fillRect/>
          </a:stretch>
        </p:blipFill>
        <p:spPr>
          <a:xfrm>
            <a:off x="8678091" y="1010103"/>
            <a:ext cx="3178948" cy="2903847"/>
          </a:xfrm>
          <a:prstGeom prst="rect">
            <a:avLst/>
          </a:prstGeom>
          <a:ln>
            <a:noFill/>
          </a:ln>
        </p:spPr>
      </p:pic>
      <p:pic>
        <p:nvPicPr>
          <p:cNvPr id="9"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8091" y="4290061"/>
            <a:ext cx="3178946" cy="229915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34962" y="981075"/>
            <a:ext cx="5819095" cy="5579117"/>
          </a:xfrm>
        </p:spPr>
        <p:txBody>
          <a:bodyPr>
            <a:normAutofit lnSpcReduction="10000"/>
          </a:bodyPr>
          <a:lstStyle/>
          <a:p>
            <a:r>
              <a:rPr lang="en-GB" sz="2000" dirty="0"/>
              <a:t>Questions to agricultural research</a:t>
            </a:r>
          </a:p>
          <a:p>
            <a:pPr lvl="1"/>
            <a:r>
              <a:rPr lang="en-GB" sz="1800" dirty="0">
                <a:solidFill>
                  <a:srgbClr val="EE7813"/>
                </a:solidFill>
              </a:rPr>
              <a:t>Continuous improvement of agricultural practices </a:t>
            </a:r>
          </a:p>
          <a:p>
            <a:pPr lvl="1"/>
            <a:r>
              <a:rPr lang="en-GB" sz="1800" dirty="0"/>
              <a:t>Generation and distribution of  adapted planting material</a:t>
            </a:r>
          </a:p>
          <a:p>
            <a:pPr lvl="1"/>
            <a:r>
              <a:rPr lang="en-GB" sz="1800" dirty="0"/>
              <a:t>Information to the public</a:t>
            </a:r>
          </a:p>
          <a:p>
            <a:pPr marL="457189" lvl="1" indent="0">
              <a:buNone/>
            </a:pPr>
            <a:endParaRPr lang="en-GB" sz="1800" dirty="0">
              <a:solidFill>
                <a:srgbClr val="EE7813"/>
              </a:solidFill>
            </a:endParaRPr>
          </a:p>
          <a:p>
            <a:r>
              <a:rPr lang="en-GB" sz="2000" dirty="0"/>
              <a:t>Partnership</a:t>
            </a:r>
          </a:p>
          <a:p>
            <a:pPr lvl="1"/>
            <a:r>
              <a:rPr lang="en-GB" sz="1800" dirty="0">
                <a:solidFill>
                  <a:srgbClr val="EE7813"/>
                </a:solidFill>
              </a:rPr>
              <a:t>Research institutions</a:t>
            </a:r>
          </a:p>
          <a:p>
            <a:pPr lvl="1"/>
            <a:r>
              <a:rPr lang="en-GB" sz="1800" dirty="0">
                <a:solidFill>
                  <a:srgbClr val="EE7813"/>
                </a:solidFill>
              </a:rPr>
              <a:t>Plantation companies </a:t>
            </a:r>
          </a:p>
          <a:p>
            <a:pPr lvl="2"/>
            <a:r>
              <a:rPr lang="en-GB" sz="1600" dirty="0" err="1"/>
              <a:t>PTSmart</a:t>
            </a:r>
            <a:r>
              <a:rPr lang="en-GB" sz="1600" dirty="0"/>
              <a:t>, </a:t>
            </a:r>
            <a:r>
              <a:rPr lang="en-GB" sz="1600" dirty="0" err="1"/>
              <a:t>Socfindo</a:t>
            </a:r>
            <a:r>
              <a:rPr lang="en-GB" sz="1600" dirty="0"/>
              <a:t>, </a:t>
            </a:r>
            <a:r>
              <a:rPr lang="en-GB" sz="1600" dirty="0" err="1"/>
              <a:t>Austindo</a:t>
            </a:r>
            <a:r>
              <a:rPr lang="en-GB" sz="1600" dirty="0"/>
              <a:t>, SIAT</a:t>
            </a:r>
          </a:p>
          <a:p>
            <a:pPr marL="914377" lvl="2" indent="0">
              <a:buNone/>
            </a:pPr>
            <a:endParaRPr lang="en-GB" sz="1600" dirty="0">
              <a:solidFill>
                <a:srgbClr val="EE7813"/>
              </a:solidFill>
            </a:endParaRPr>
          </a:p>
          <a:p>
            <a:r>
              <a:rPr lang="en-GB" sz="2000" dirty="0"/>
              <a:t>Achievements/outputs</a:t>
            </a:r>
          </a:p>
          <a:p>
            <a:pPr lvl="1"/>
            <a:r>
              <a:rPr lang="en-GB" sz="1800" dirty="0"/>
              <a:t>Science-based  approach of fertilisation</a:t>
            </a:r>
          </a:p>
          <a:p>
            <a:pPr lvl="1"/>
            <a:r>
              <a:rPr lang="en-GB" sz="1800" dirty="0"/>
              <a:t>Recurrent selection provides high yielding resistant palm varieties</a:t>
            </a:r>
          </a:p>
          <a:p>
            <a:pPr lvl="1"/>
            <a:r>
              <a:rPr lang="en-GB" sz="1800" dirty="0"/>
              <a:t>Environmental services : pollination, Integrated Pest management</a:t>
            </a:r>
          </a:p>
        </p:txBody>
      </p:sp>
      <p:sp>
        <p:nvSpPr>
          <p:cNvPr id="4" name="Titre 3"/>
          <p:cNvSpPr>
            <a:spLocks noGrp="1"/>
          </p:cNvSpPr>
          <p:nvPr>
            <p:ph type="title"/>
          </p:nvPr>
        </p:nvSpPr>
        <p:spPr/>
        <p:txBody>
          <a:bodyPr/>
          <a:lstStyle/>
          <a:p>
            <a:r>
              <a:rPr lang="en-AU" dirty="0"/>
              <a:t>SDG 12 – Responsible consumption and production </a:t>
            </a:r>
          </a:p>
        </p:txBody>
      </p:sp>
      <p:pic>
        <p:nvPicPr>
          <p:cNvPr id="5" name="Picture 10" descr="Pan6-4images-cop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597" y="981075"/>
            <a:ext cx="3372076" cy="281993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Image 12" descr="tene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9597" y="4041519"/>
            <a:ext cx="2733960" cy="252686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2" descr="http://www.ti.bund.de/fileadmin/dam_uploads/Institute/AT/Bilder/Institut_en/Forschungsbereiche_en/Umwelttechnologien_en/Compost%20in%20hand_1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948" y="4041519"/>
            <a:ext cx="2357769" cy="252686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57787" y="981075"/>
            <a:ext cx="1699251" cy="281993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31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34962" y="981075"/>
            <a:ext cx="5731156" cy="5579117"/>
          </a:xfrm>
        </p:spPr>
        <p:txBody>
          <a:bodyPr>
            <a:normAutofit/>
          </a:bodyPr>
          <a:lstStyle/>
          <a:p>
            <a:pPr>
              <a:buClr>
                <a:srgbClr val="EE7813"/>
              </a:buClr>
            </a:pPr>
            <a:r>
              <a:rPr lang="en-GB" sz="2000" i="1" dirty="0">
                <a:cs typeface="Arial" panose="020B0604020202020204" pitchFamily="34" charset="0"/>
              </a:rPr>
              <a:t>“It has always been my personal view that </a:t>
            </a:r>
            <a:r>
              <a:rPr lang="en-GB" sz="2000" i="1" dirty="0" err="1">
                <a:cs typeface="Arial" panose="020B0604020202020204" pitchFamily="34" charset="0"/>
              </a:rPr>
              <a:t>Bumitama</a:t>
            </a:r>
            <a:r>
              <a:rPr lang="en-GB" sz="2000" i="1" dirty="0">
                <a:cs typeface="Arial" panose="020B0604020202020204" pitchFamily="34" charset="0"/>
              </a:rPr>
              <a:t> should be a good citizen in the region and country where we operate, and contribute to the greater global goal of looking after our planet. But, most importantly, we must also provide people with good livelihoods and respect the rights and aspirations of both our own employees and our local communities.” </a:t>
            </a:r>
            <a:r>
              <a:rPr lang="en-GB" sz="2000" i="1" dirty="0" smtClean="0">
                <a:cs typeface="Arial" panose="020B0604020202020204" pitchFamily="34" charset="0"/>
              </a:rPr>
              <a:t> </a:t>
            </a:r>
          </a:p>
          <a:p>
            <a:pPr marL="0" indent="0">
              <a:buClr>
                <a:srgbClr val="EE7813"/>
              </a:buClr>
              <a:buNone/>
            </a:pPr>
            <a:r>
              <a:rPr lang="en-GB" sz="2000" i="1" dirty="0">
                <a:cs typeface="Arial" panose="020B0604020202020204" pitchFamily="34" charset="0"/>
              </a:rPr>
              <a:t> </a:t>
            </a:r>
            <a:r>
              <a:rPr lang="en-GB" sz="2000" i="1" dirty="0" smtClean="0">
                <a:cs typeface="Arial" panose="020B0604020202020204" pitchFamily="34" charset="0"/>
              </a:rPr>
              <a:t>	(</a:t>
            </a:r>
            <a:r>
              <a:rPr lang="en-GB" sz="1600" i="1" dirty="0" smtClean="0">
                <a:cs typeface="Arial" panose="020B0604020202020204" pitchFamily="34" charset="0"/>
              </a:rPr>
              <a:t>Quote from EC and CEO extracted from 	</a:t>
            </a:r>
            <a:r>
              <a:rPr lang="en-GB" sz="1600" i="1" dirty="0" err="1" smtClean="0">
                <a:cs typeface="Arial" panose="020B0604020202020204" pitchFamily="34" charset="0"/>
              </a:rPr>
              <a:t>Bumitama</a:t>
            </a:r>
            <a:r>
              <a:rPr lang="en-GB" sz="1600" i="1" dirty="0" smtClean="0">
                <a:cs typeface="Arial" panose="020B0604020202020204" pitchFamily="34" charset="0"/>
              </a:rPr>
              <a:t> Sustainability Report 2016)</a:t>
            </a:r>
          </a:p>
          <a:p>
            <a:pPr>
              <a:buClr>
                <a:srgbClr val="EE7813"/>
              </a:buClr>
            </a:pPr>
            <a:endParaRPr lang="en-GB" sz="800" dirty="0">
              <a:cs typeface="Arial" panose="020B0604020202020204" pitchFamily="34" charset="0"/>
            </a:endParaRPr>
          </a:p>
          <a:p>
            <a:pPr>
              <a:buClr>
                <a:srgbClr val="EE7813"/>
              </a:buClr>
            </a:pPr>
            <a:r>
              <a:rPr lang="en-GB" sz="2000" dirty="0" err="1" smtClean="0">
                <a:cs typeface="Arial" panose="020B0604020202020204" pitchFamily="34" charset="0"/>
              </a:rPr>
              <a:t>Bumitama</a:t>
            </a:r>
            <a:r>
              <a:rPr lang="en-GB" sz="2000" dirty="0" smtClean="0">
                <a:cs typeface="Arial" panose="020B0604020202020204" pitchFamily="34" charset="0"/>
              </a:rPr>
              <a:t> adopted a NDPE policy in August 2015;</a:t>
            </a:r>
          </a:p>
          <a:p>
            <a:pPr>
              <a:buClr>
                <a:srgbClr val="EE7813"/>
              </a:buClr>
            </a:pPr>
            <a:r>
              <a:rPr lang="en-GB" sz="2000" dirty="0" smtClean="0">
                <a:cs typeface="Arial" panose="020B0604020202020204" pitchFamily="34" charset="0"/>
              </a:rPr>
              <a:t>Shared value is a creation of common vision that can be embraced by multiple stakeholders.</a:t>
            </a:r>
            <a:endParaRPr lang="en-GB" sz="2000" dirty="0">
              <a:cs typeface="Arial" panose="020B0604020202020204" pitchFamily="34" charset="0"/>
            </a:endParaRPr>
          </a:p>
        </p:txBody>
      </p:sp>
      <p:sp>
        <p:nvSpPr>
          <p:cNvPr id="7" name="Title 6"/>
          <p:cNvSpPr>
            <a:spLocks noGrp="1"/>
          </p:cNvSpPr>
          <p:nvPr>
            <p:ph type="title"/>
          </p:nvPr>
        </p:nvSpPr>
        <p:spPr>
          <a:xfrm>
            <a:off x="334963" y="93538"/>
            <a:ext cx="11064558" cy="665020"/>
          </a:xfrm>
        </p:spPr>
        <p:txBody>
          <a:bodyPr>
            <a:normAutofit/>
          </a:bodyPr>
          <a:lstStyle/>
          <a:p>
            <a:r>
              <a:rPr lang="en-GB" sz="2400" dirty="0"/>
              <a:t>CEO’s </a:t>
            </a:r>
            <a:r>
              <a:rPr lang="en-GB" sz="2400" dirty="0" smtClean="0"/>
              <a:t>aspiration</a:t>
            </a:r>
            <a:endParaRPr lang="en-GB" sz="2400" dirty="0">
              <a:solidFill>
                <a:srgbClr val="58585B"/>
              </a:solidFill>
            </a:endParaRPr>
          </a:p>
        </p:txBody>
      </p:sp>
      <p:pic>
        <p:nvPicPr>
          <p:cNvPr id="9" name="Picture Placeholder 8" descr="20171025_153955 copy.jpg"/>
          <p:cNvPicPr>
            <a:picLocks noGrp="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a:ln>
            <a:solidFill>
              <a:schemeClr val="bg1">
                <a:lumMod val="75000"/>
              </a:schemeClr>
            </a:solidFill>
          </a:ln>
        </p:spPr>
      </p:pic>
    </p:spTree>
    <p:extLst>
      <p:ext uri="{BB962C8B-B14F-4D97-AF65-F5344CB8AC3E}">
        <p14:creationId xmlns:p14="http://schemas.microsoft.com/office/powerpoint/2010/main" val="33260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34963" y="984070"/>
            <a:ext cx="6777038" cy="5579117"/>
          </a:xfrm>
        </p:spPr>
        <p:txBody>
          <a:bodyPr>
            <a:normAutofit/>
          </a:bodyPr>
          <a:lstStyle/>
          <a:p>
            <a:r>
              <a:rPr lang="en-GB" sz="2000" dirty="0"/>
              <a:t>Questions to agricultural research</a:t>
            </a:r>
          </a:p>
          <a:p>
            <a:pPr lvl="1"/>
            <a:r>
              <a:rPr lang="en-GB" sz="1800" dirty="0"/>
              <a:t>How to anticipate and mitigate the effects of extreme climatic episodes?</a:t>
            </a:r>
          </a:p>
          <a:p>
            <a:pPr lvl="1"/>
            <a:r>
              <a:rPr lang="en-GB" sz="1800" dirty="0"/>
              <a:t>How to induce changes in agricultural </a:t>
            </a:r>
            <a:r>
              <a:rPr lang="en-GB" sz="1800" dirty="0" err="1"/>
              <a:t>prartices</a:t>
            </a:r>
            <a:r>
              <a:rPr lang="en-GB" sz="1800" dirty="0"/>
              <a:t>?</a:t>
            </a:r>
          </a:p>
          <a:p>
            <a:pPr marL="457189" lvl="1" indent="0">
              <a:buNone/>
            </a:pPr>
            <a:endParaRPr lang="en-GB" sz="1800" dirty="0"/>
          </a:p>
          <a:p>
            <a:r>
              <a:rPr lang="en-GB" sz="2000" dirty="0"/>
              <a:t>Partnership</a:t>
            </a:r>
          </a:p>
          <a:p>
            <a:pPr lvl="1"/>
            <a:r>
              <a:rPr lang="en-GB" sz="1800" dirty="0"/>
              <a:t>Research institutions</a:t>
            </a:r>
          </a:p>
          <a:p>
            <a:pPr lvl="1"/>
            <a:r>
              <a:rPr lang="en-GB" sz="1800" dirty="0"/>
              <a:t>Plantation companies </a:t>
            </a:r>
          </a:p>
          <a:p>
            <a:pPr lvl="2"/>
            <a:r>
              <a:rPr lang="en-GB" sz="1600" dirty="0" err="1"/>
              <a:t>PTSmart</a:t>
            </a:r>
            <a:r>
              <a:rPr lang="en-GB" sz="1600" dirty="0"/>
              <a:t>, </a:t>
            </a:r>
            <a:r>
              <a:rPr lang="en-GB" sz="1600" dirty="0" err="1"/>
              <a:t>Socfindo</a:t>
            </a:r>
            <a:r>
              <a:rPr lang="en-GB" sz="1600" dirty="0"/>
              <a:t>, </a:t>
            </a:r>
            <a:r>
              <a:rPr lang="en-GB" sz="1600" dirty="0" err="1"/>
              <a:t>Austindo</a:t>
            </a:r>
            <a:r>
              <a:rPr lang="en-GB" sz="1600" dirty="0"/>
              <a:t>, SIAT</a:t>
            </a:r>
          </a:p>
          <a:p>
            <a:endParaRPr lang="en-GB" sz="2000" dirty="0"/>
          </a:p>
          <a:p>
            <a:r>
              <a:rPr lang="en-GB" sz="2000" dirty="0"/>
              <a:t>Achievements/outputs</a:t>
            </a:r>
          </a:p>
          <a:p>
            <a:pPr lvl="1"/>
            <a:r>
              <a:rPr lang="en-AU" sz="1733" dirty="0"/>
              <a:t>Understanding the effects of El Nino episodes on the physiology of the oil palm</a:t>
            </a:r>
          </a:p>
          <a:p>
            <a:pPr lvl="1"/>
            <a:r>
              <a:rPr lang="en-AU" sz="1733" dirty="0"/>
              <a:t>Impact on productivity and time course of recovery</a:t>
            </a:r>
          </a:p>
          <a:p>
            <a:pPr lvl="1"/>
            <a:r>
              <a:rPr lang="en-AU" sz="1733" dirty="0"/>
              <a:t>Promoting changes in practices (bushfires)</a:t>
            </a:r>
          </a:p>
          <a:p>
            <a:pPr lvl="1"/>
            <a:r>
              <a:rPr lang="en-AU" sz="1733" dirty="0"/>
              <a:t>Generating adapted planting material</a:t>
            </a:r>
          </a:p>
          <a:p>
            <a:pPr lvl="1"/>
            <a:endParaRPr lang="en-AU" sz="1733" dirty="0"/>
          </a:p>
        </p:txBody>
      </p:sp>
      <p:sp>
        <p:nvSpPr>
          <p:cNvPr id="4" name="Titre 3"/>
          <p:cNvSpPr>
            <a:spLocks noGrp="1"/>
          </p:cNvSpPr>
          <p:nvPr>
            <p:ph type="title"/>
          </p:nvPr>
        </p:nvSpPr>
        <p:spPr/>
        <p:txBody>
          <a:bodyPr/>
          <a:lstStyle/>
          <a:p>
            <a:r>
              <a:rPr lang="en-AU" dirty="0"/>
              <a:t>SDG 13 – Climate action</a:t>
            </a:r>
          </a:p>
        </p:txBody>
      </p:sp>
      <p:pic>
        <p:nvPicPr>
          <p:cNvPr id="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0512" y="981075"/>
            <a:ext cx="4036523" cy="27461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15" descr="http://www.sciencephoto.com/image/351639/350wm/T4900286-Virtual_reality_trees-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511" y="3795771"/>
            <a:ext cx="4036524" cy="276536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5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en-AU" sz="2000" dirty="0"/>
              <a:t>Collaborative research and training is in </a:t>
            </a:r>
            <a:r>
              <a:rPr lang="en-AU" sz="2000" dirty="0" err="1"/>
              <a:t>Cirad’s</a:t>
            </a:r>
            <a:r>
              <a:rPr lang="en-AU" sz="2000" dirty="0"/>
              <a:t> DNA : Mandate – Vision – Mission</a:t>
            </a:r>
          </a:p>
          <a:p>
            <a:r>
              <a:rPr lang="en-AU" sz="2000" dirty="0"/>
              <a:t>Multidisciplinary research calls for the participation of a series of stakeholders:</a:t>
            </a:r>
          </a:p>
          <a:p>
            <a:pPr lvl="1"/>
            <a:r>
              <a:rPr lang="en-AU" sz="1733" dirty="0">
                <a:solidFill>
                  <a:srgbClr val="EE7813"/>
                </a:solidFill>
              </a:rPr>
              <a:t>Universities – Research Institutions – Industry – NGOs – Governments (national and local)</a:t>
            </a:r>
          </a:p>
          <a:p>
            <a:r>
              <a:rPr lang="en-AU" sz="2000" dirty="0"/>
              <a:t>Landscape planning and jurisdictional approach will involve new types of partnerships</a:t>
            </a:r>
          </a:p>
          <a:p>
            <a:r>
              <a:rPr lang="en-US" sz="2000" dirty="0"/>
              <a:t>Cirad manages 23 Research and Training Platforms in Partnership worldwide</a:t>
            </a:r>
          </a:p>
          <a:p>
            <a:r>
              <a:rPr lang="en-US" sz="2000" dirty="0"/>
              <a:t>Our project in SE Asia is to build up a new RTPP  called SALSA:</a:t>
            </a:r>
          </a:p>
          <a:p>
            <a:pPr lvl="1"/>
            <a:r>
              <a:rPr lang="en-US" sz="1733" dirty="0">
                <a:solidFill>
                  <a:srgbClr val="EE7813"/>
                </a:solidFill>
              </a:rPr>
              <a:t>Sustainable Agricultural Landscapes in </a:t>
            </a:r>
            <a:r>
              <a:rPr lang="en-US" sz="1733" dirty="0" err="1">
                <a:solidFill>
                  <a:srgbClr val="EE7813"/>
                </a:solidFill>
              </a:rPr>
              <a:t>SouthEast</a:t>
            </a:r>
            <a:r>
              <a:rPr lang="en-US" sz="1733" dirty="0">
                <a:solidFill>
                  <a:srgbClr val="EE7813"/>
                </a:solidFill>
              </a:rPr>
              <a:t> Asia</a:t>
            </a:r>
          </a:p>
        </p:txBody>
      </p:sp>
      <p:sp>
        <p:nvSpPr>
          <p:cNvPr id="4" name="Titre 3"/>
          <p:cNvSpPr>
            <a:spLocks noGrp="1"/>
          </p:cNvSpPr>
          <p:nvPr>
            <p:ph type="title"/>
          </p:nvPr>
        </p:nvSpPr>
        <p:spPr/>
        <p:txBody>
          <a:bodyPr/>
          <a:lstStyle/>
          <a:p>
            <a:r>
              <a:rPr lang="en-AU" dirty="0"/>
              <a:t>SDG 17 – Partnership for the goals</a:t>
            </a:r>
          </a:p>
        </p:txBody>
      </p:sp>
      <p:pic>
        <p:nvPicPr>
          <p:cNvPr id="5" name="Image 4"/>
          <p:cNvPicPr>
            <a:picLocks noChangeAspect="1"/>
          </p:cNvPicPr>
          <p:nvPr/>
        </p:nvPicPr>
        <p:blipFill rotWithShape="1">
          <a:blip r:embed="rId2" cstate="print"/>
          <a:srcRect r="4544"/>
          <a:stretch/>
        </p:blipFill>
        <p:spPr>
          <a:xfrm>
            <a:off x="6399096" y="1898072"/>
            <a:ext cx="5457942" cy="3267034"/>
          </a:xfrm>
          <a:prstGeom prst="rect">
            <a:avLst/>
          </a:prstGeom>
          <a:ln>
            <a:solidFill>
              <a:schemeClr val="bg1">
                <a:lumMod val="75000"/>
              </a:schemeClr>
            </a:solidFill>
          </a:ln>
        </p:spPr>
      </p:pic>
    </p:spTree>
    <p:extLst>
      <p:ext uri="{BB962C8B-B14F-4D97-AF65-F5344CB8AC3E}">
        <p14:creationId xmlns:p14="http://schemas.microsoft.com/office/powerpoint/2010/main" val="32057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THANk</a:t>
            </a:r>
            <a:r>
              <a:rPr lang="en-GB" dirty="0"/>
              <a:t> you FOR YOUR KIND ATTENTION</a:t>
            </a:r>
          </a:p>
        </p:txBody>
      </p:sp>
      <p:sp>
        <p:nvSpPr>
          <p:cNvPr id="3" name="Subtitle 2"/>
          <p:cNvSpPr>
            <a:spLocks noGrp="1"/>
          </p:cNvSpPr>
          <p:nvPr>
            <p:ph type="subTitle" idx="1"/>
          </p:nvPr>
        </p:nvSpPr>
        <p:spPr/>
        <p:txBody>
          <a:bodyPr/>
          <a:lstStyle/>
          <a:p>
            <a:r>
              <a:rPr lang="en-GB" sz="2000" dirty="0"/>
              <a:t>alain.rival@cirad.fr</a:t>
            </a:r>
          </a:p>
        </p:txBody>
      </p:sp>
    </p:spTree>
    <p:extLst>
      <p:ext uri="{BB962C8B-B14F-4D97-AF65-F5344CB8AC3E}">
        <p14:creationId xmlns:p14="http://schemas.microsoft.com/office/powerpoint/2010/main" val="8262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9EA9E9C9-204E-48A8-A735-086D53223E11}"/>
              </a:ext>
            </a:extLst>
          </p:cNvPr>
          <p:cNvSpPr>
            <a:spLocks noGrp="1"/>
          </p:cNvSpPr>
          <p:nvPr>
            <p:ph idx="1"/>
          </p:nvPr>
        </p:nvSpPr>
        <p:spPr/>
        <p:txBody>
          <a:bodyPr>
            <a:normAutofit/>
          </a:bodyPr>
          <a:lstStyle/>
          <a:p>
            <a:pPr marL="0" indent="0">
              <a:spcBef>
                <a:spcPts val="600"/>
              </a:spcBef>
              <a:buNone/>
            </a:pPr>
            <a:r>
              <a:rPr lang="en-GB" dirty="0">
                <a:solidFill>
                  <a:srgbClr val="EE7813"/>
                </a:solidFill>
              </a:rPr>
              <a:t>			</a:t>
            </a:r>
          </a:p>
          <a:p>
            <a:pPr marL="0" indent="0">
              <a:spcBef>
                <a:spcPts val="600"/>
              </a:spcBef>
              <a:buNone/>
            </a:pPr>
            <a:r>
              <a:rPr lang="en-GB" dirty="0"/>
              <a:t>Moderated by:</a:t>
            </a:r>
            <a:r>
              <a:rPr lang="en-GB" dirty="0">
                <a:solidFill>
                  <a:srgbClr val="EE7813"/>
                </a:solidFill>
              </a:rPr>
              <a:t>		Eliza </a:t>
            </a:r>
            <a:r>
              <a:rPr lang="en-GB" dirty="0" err="1">
                <a:solidFill>
                  <a:srgbClr val="EE7813"/>
                </a:solidFill>
              </a:rPr>
              <a:t>Anyangwe</a:t>
            </a:r>
            <a:endParaRPr lang="en-GB" dirty="0">
              <a:solidFill>
                <a:srgbClr val="EE7813"/>
              </a:solidFill>
            </a:endParaRPr>
          </a:p>
          <a:p>
            <a:pPr marL="0" indent="0">
              <a:spcBef>
                <a:spcPts val="600"/>
              </a:spcBef>
              <a:buNone/>
            </a:pPr>
            <a:r>
              <a:rPr lang="en-GB" dirty="0">
                <a:solidFill>
                  <a:srgbClr val="EE7813"/>
                </a:solidFill>
              </a:rPr>
              <a:t>			</a:t>
            </a:r>
          </a:p>
          <a:p>
            <a:pPr marL="0" indent="0">
              <a:spcBef>
                <a:spcPts val="600"/>
              </a:spcBef>
              <a:buNone/>
            </a:pPr>
            <a:r>
              <a:rPr lang="en-GB" dirty="0">
                <a:solidFill>
                  <a:srgbClr val="EE7813"/>
                </a:solidFill>
              </a:rPr>
              <a:t>			Lim Sian Choo - </a:t>
            </a:r>
            <a:r>
              <a:rPr lang="it-IT" dirty="0">
                <a:solidFill>
                  <a:srgbClr val="EE7813"/>
                </a:solidFill>
              </a:rPr>
              <a:t>Bumitama Agri Ltd</a:t>
            </a:r>
          </a:p>
          <a:p>
            <a:pPr marL="0" indent="0">
              <a:spcBef>
                <a:spcPts val="600"/>
              </a:spcBef>
              <a:buNone/>
            </a:pPr>
            <a:r>
              <a:rPr lang="it-IT" dirty="0">
                <a:solidFill>
                  <a:srgbClr val="EE7813"/>
                </a:solidFill>
              </a:rPr>
              <a:t>			</a:t>
            </a:r>
            <a:r>
              <a:rPr lang="en-GB" dirty="0" err="1">
                <a:solidFill>
                  <a:srgbClr val="EE7813"/>
                </a:solidFill>
              </a:rPr>
              <a:t>Ludovic</a:t>
            </a:r>
            <a:r>
              <a:rPr lang="en-GB" dirty="0">
                <a:solidFill>
                  <a:srgbClr val="EE7813"/>
                </a:solidFill>
              </a:rPr>
              <a:t> </a:t>
            </a:r>
            <a:r>
              <a:rPr lang="en-GB" dirty="0" err="1">
                <a:solidFill>
                  <a:srgbClr val="EE7813"/>
                </a:solidFill>
              </a:rPr>
              <a:t>Mirao</a:t>
            </a:r>
            <a:r>
              <a:rPr lang="en-GB" dirty="0">
                <a:solidFill>
                  <a:srgbClr val="EE7813"/>
                </a:solidFill>
              </a:rPr>
              <a:t> II - WWF Regional Office for Africa, </a:t>
            </a:r>
            <a:r>
              <a:rPr lang="en-GB" dirty="0" err="1">
                <a:solidFill>
                  <a:srgbClr val="EE7813"/>
                </a:solidFill>
              </a:rPr>
              <a:t>Yaounde</a:t>
            </a:r>
            <a:r>
              <a:rPr lang="en-GB" dirty="0">
                <a:solidFill>
                  <a:srgbClr val="EE7813"/>
                </a:solidFill>
              </a:rPr>
              <a:t> Hub</a:t>
            </a:r>
          </a:p>
          <a:p>
            <a:pPr marL="0" indent="0">
              <a:spcBef>
                <a:spcPts val="600"/>
              </a:spcBef>
              <a:buNone/>
            </a:pPr>
            <a:r>
              <a:rPr lang="en-GB" dirty="0">
                <a:solidFill>
                  <a:srgbClr val="EE7813"/>
                </a:solidFill>
              </a:rPr>
              <a:t>			Jan-</a:t>
            </a:r>
            <a:r>
              <a:rPr lang="en-GB" dirty="0" err="1">
                <a:solidFill>
                  <a:srgbClr val="EE7813"/>
                </a:solidFill>
              </a:rPr>
              <a:t>Kees</a:t>
            </a:r>
            <a:r>
              <a:rPr lang="en-GB" dirty="0">
                <a:solidFill>
                  <a:srgbClr val="EE7813"/>
                </a:solidFill>
              </a:rPr>
              <a:t> Vis - Unilever</a:t>
            </a:r>
          </a:p>
          <a:p>
            <a:pPr marL="0" indent="0">
              <a:spcBef>
                <a:spcPts val="600"/>
              </a:spcBef>
              <a:buNone/>
            </a:pPr>
            <a:r>
              <a:rPr lang="en-GB" dirty="0">
                <a:solidFill>
                  <a:srgbClr val="EE7813"/>
                </a:solidFill>
              </a:rPr>
              <a:t>			</a:t>
            </a:r>
            <a:r>
              <a:rPr lang="en-GB" dirty="0" err="1">
                <a:solidFill>
                  <a:srgbClr val="EE7813"/>
                </a:solidFill>
              </a:rPr>
              <a:t>Ahmadou</a:t>
            </a:r>
            <a:r>
              <a:rPr lang="en-GB" dirty="0">
                <a:solidFill>
                  <a:srgbClr val="EE7813"/>
                </a:solidFill>
              </a:rPr>
              <a:t> </a:t>
            </a:r>
            <a:r>
              <a:rPr lang="en-GB" dirty="0" err="1">
                <a:solidFill>
                  <a:srgbClr val="EE7813"/>
                </a:solidFill>
              </a:rPr>
              <a:t>Cisse</a:t>
            </a:r>
            <a:r>
              <a:rPr lang="en-GB" dirty="0">
                <a:solidFill>
                  <a:srgbClr val="EE7813"/>
                </a:solidFill>
              </a:rPr>
              <a:t> - Cote D’Ivoire Smallholder Association </a:t>
            </a:r>
          </a:p>
          <a:p>
            <a:pPr marL="0" indent="0">
              <a:spcBef>
                <a:spcPts val="600"/>
              </a:spcBef>
              <a:buNone/>
            </a:pPr>
            <a:r>
              <a:rPr lang="en-GB" dirty="0">
                <a:solidFill>
                  <a:srgbClr val="EE7813"/>
                </a:solidFill>
              </a:rPr>
              <a:t>			Alain Rival - CIRAD</a:t>
            </a:r>
          </a:p>
          <a:p>
            <a:pPr marL="0" indent="0">
              <a:spcBef>
                <a:spcPts val="600"/>
              </a:spcBef>
              <a:buNone/>
            </a:pPr>
            <a:endParaRPr lang="en-GB" dirty="0">
              <a:solidFill>
                <a:srgbClr val="EE7813"/>
              </a:solidFill>
            </a:endParaRPr>
          </a:p>
        </p:txBody>
      </p:sp>
      <p:sp>
        <p:nvSpPr>
          <p:cNvPr id="4" name="Title 3">
            <a:extLst>
              <a:ext uri="{FF2B5EF4-FFF2-40B4-BE49-F238E27FC236}">
                <a16:creationId xmlns="" xmlns:a16="http://schemas.microsoft.com/office/drawing/2014/main" id="{2BBB28FB-D982-4101-8753-4D126AEE6F6D}"/>
              </a:ext>
            </a:extLst>
          </p:cNvPr>
          <p:cNvSpPr>
            <a:spLocks noGrp="1"/>
          </p:cNvSpPr>
          <p:nvPr>
            <p:ph type="title"/>
          </p:nvPr>
        </p:nvSpPr>
        <p:spPr/>
        <p:txBody>
          <a:bodyPr>
            <a:normAutofit fontScale="90000"/>
          </a:bodyPr>
          <a:lstStyle/>
          <a:p>
            <a:r>
              <a:rPr lang="en-GB" dirty="0"/>
              <a:t>Reaching the SDG’s and generating shared value for people and nature </a:t>
            </a:r>
            <a:br>
              <a:rPr lang="en-GB" dirty="0"/>
            </a:br>
            <a:r>
              <a:rPr lang="en-GB" dirty="0"/>
              <a:t>with sustainable palm oil</a:t>
            </a:r>
          </a:p>
        </p:txBody>
      </p:sp>
      <p:grpSp>
        <p:nvGrpSpPr>
          <p:cNvPr id="2" name="Group 1"/>
          <p:cNvGrpSpPr/>
          <p:nvPr/>
        </p:nvGrpSpPr>
        <p:grpSpPr>
          <a:xfrm>
            <a:off x="334963" y="4616561"/>
            <a:ext cx="11533092" cy="1944259"/>
            <a:chOff x="334963" y="4616561"/>
            <a:chExt cx="11533092" cy="1944259"/>
          </a:xfrm>
        </p:grpSpPr>
        <p:pic>
          <p:nvPicPr>
            <p:cNvPr id="7" name="Picture 6">
              <a:extLst>
                <a:ext uri="{FF2B5EF4-FFF2-40B4-BE49-F238E27FC236}">
                  <a16:creationId xmlns="" xmlns:a16="http://schemas.microsoft.com/office/drawing/2014/main" id="{BA75CCC6-9F52-40BE-97FA-D4225BAA9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sp>
          <p:nvSpPr>
            <p:cNvPr id="11" name="Title 1">
              <a:extLst>
                <a:ext uri="{FF2B5EF4-FFF2-40B4-BE49-F238E27FC236}">
                  <a16:creationId xmlns="" xmlns:a16="http://schemas.microsoft.com/office/drawing/2014/main" id="{22C8CE45-10A6-4291-B519-1040041B42F1}"/>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12" name="Premium Partners">
              <a:extLst>
                <a:ext uri="{FF2B5EF4-FFF2-40B4-BE49-F238E27FC236}">
                  <a16:creationId xmlns="" xmlns:a16="http://schemas.microsoft.com/office/drawing/2014/main" id="{14F03786-1490-40C1-8C22-355B007F4B47}"/>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13" name="Title 1">
              <a:extLst>
                <a:ext uri="{FF2B5EF4-FFF2-40B4-BE49-F238E27FC236}">
                  <a16:creationId xmlns="" xmlns:a16="http://schemas.microsoft.com/office/drawing/2014/main" id="{89E203AE-1376-4A49-A610-733D1A6BE406}"/>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14" name="Title 1">
              <a:extLst>
                <a:ext uri="{FF2B5EF4-FFF2-40B4-BE49-F238E27FC236}">
                  <a16:creationId xmlns="" xmlns:a16="http://schemas.microsoft.com/office/drawing/2014/main" id="{39ABB320-211E-4BFA-8D47-CFBF655CBC6D}"/>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15" name="Group 14">
              <a:extLst>
                <a:ext uri="{FF2B5EF4-FFF2-40B4-BE49-F238E27FC236}">
                  <a16:creationId xmlns="" xmlns:a16="http://schemas.microsoft.com/office/drawing/2014/main" id="{18BAA931-BA41-49EB-8B82-CDF3CAE75E4F}"/>
                </a:ext>
              </a:extLst>
            </p:cNvPr>
            <p:cNvGrpSpPr/>
            <p:nvPr userDrawn="1"/>
          </p:nvGrpSpPr>
          <p:grpSpPr>
            <a:xfrm>
              <a:off x="4670624" y="4952831"/>
              <a:ext cx="4642709" cy="1503804"/>
              <a:chOff x="3167737" y="4035669"/>
              <a:chExt cx="3688898" cy="848844"/>
            </a:xfrm>
          </p:grpSpPr>
          <p:cxnSp>
            <p:nvCxnSpPr>
              <p:cNvPr id="22" name="Straight Connector 21">
                <a:extLst>
                  <a:ext uri="{FF2B5EF4-FFF2-40B4-BE49-F238E27FC236}">
                    <a16:creationId xmlns="" xmlns:a16="http://schemas.microsoft.com/office/drawing/2014/main" id="{3BFE89C8-8462-4758-A754-7FBF9975CEB4}"/>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B6C96EA-09BB-4040-8E7A-9DCBA785B35B}"/>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 xmlns:a16="http://schemas.microsoft.com/office/drawing/2014/main" id="{686F328C-8690-4A5E-860E-2AF3F0AF6B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17" name="Picture 16">
              <a:extLst>
                <a:ext uri="{FF2B5EF4-FFF2-40B4-BE49-F238E27FC236}">
                  <a16:creationId xmlns="" xmlns:a16="http://schemas.microsoft.com/office/drawing/2014/main" id="{AB6E732D-2343-4EFD-B675-0E2DAE6449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18" name="Group 17">
              <a:extLst>
                <a:ext uri="{FF2B5EF4-FFF2-40B4-BE49-F238E27FC236}">
                  <a16:creationId xmlns="" xmlns:a16="http://schemas.microsoft.com/office/drawing/2014/main" id="{671C7D6D-4F4C-4271-B4EB-7EBED8A33B10}"/>
                </a:ext>
              </a:extLst>
            </p:cNvPr>
            <p:cNvGrpSpPr/>
            <p:nvPr userDrawn="1"/>
          </p:nvGrpSpPr>
          <p:grpSpPr>
            <a:xfrm>
              <a:off x="735039" y="5062570"/>
              <a:ext cx="3535481" cy="532064"/>
              <a:chOff x="415690" y="5156300"/>
              <a:chExt cx="3791135" cy="570538"/>
            </a:xfrm>
          </p:grpSpPr>
          <p:pic>
            <p:nvPicPr>
              <p:cNvPr id="20" name="Picture 19">
                <a:extLst>
                  <a:ext uri="{FF2B5EF4-FFF2-40B4-BE49-F238E27FC236}">
                    <a16:creationId xmlns="" xmlns:a16="http://schemas.microsoft.com/office/drawing/2014/main" id="{9B83A0DF-4231-4F3D-A91A-5672460EA5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21" name="Picture 20">
                <a:extLst>
                  <a:ext uri="{FF2B5EF4-FFF2-40B4-BE49-F238E27FC236}">
                    <a16:creationId xmlns="" xmlns:a16="http://schemas.microsoft.com/office/drawing/2014/main" id="{522722AD-8CEE-416F-A7E9-4BA2616E64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grpSp>
      <p:pic>
        <p:nvPicPr>
          <p:cNvPr id="24" name="Picture 23">
            <a:extLst>
              <a:ext uri="{FF2B5EF4-FFF2-40B4-BE49-F238E27FC236}">
                <a16:creationId xmlns="" xmlns:a16="http://schemas.microsoft.com/office/drawing/2014/main" id="{67C1FA58-8720-4143-9412-2201DAB37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25" name="Picture 24">
            <a:extLst>
              <a:ext uri="{FF2B5EF4-FFF2-40B4-BE49-F238E27FC236}">
                <a16:creationId xmlns="" xmlns:a16="http://schemas.microsoft.com/office/drawing/2014/main" id="{FB0B8CAE-CB33-44B3-B76F-9EF066B3A0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26" name="Picture 25">
            <a:extLst>
              <a:ext uri="{FF2B5EF4-FFF2-40B4-BE49-F238E27FC236}">
                <a16:creationId xmlns="" xmlns:a16="http://schemas.microsoft.com/office/drawing/2014/main" id="{4C18AF76-E151-4C6D-AFE0-D4D06755B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pic>
        <p:nvPicPr>
          <p:cNvPr id="27" name="Picture 26">
            <a:extLst>
              <a:ext uri="{FF2B5EF4-FFF2-40B4-BE49-F238E27FC236}">
                <a16:creationId xmlns="" xmlns:a16="http://schemas.microsoft.com/office/drawing/2014/main" id="{DE8AD1DC-9C83-417C-BACF-980EE314E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19556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77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34962" y="981075"/>
            <a:ext cx="5701273" cy="5579117"/>
          </a:xfrm>
        </p:spPr>
        <p:txBody>
          <a:bodyPr>
            <a:noAutofit/>
          </a:bodyPr>
          <a:lstStyle/>
          <a:p>
            <a:pPr>
              <a:buClr>
                <a:srgbClr val="EE7813"/>
              </a:buClr>
              <a:defRPr/>
            </a:pPr>
            <a:r>
              <a:rPr lang="en-US" sz="2000" dirty="0" smtClean="0">
                <a:cs typeface="Arial" panose="020B0604020202020204" pitchFamily="34" charset="0"/>
              </a:rPr>
              <a:t>Trial concept of collaborative multi-stakeholder landscape approach by building a corridor linking protected forests, focusing </a:t>
            </a:r>
            <a:r>
              <a:rPr lang="en-US" sz="2000" dirty="0">
                <a:cs typeface="Arial" panose="020B0604020202020204" pitchFamily="34" charset="0"/>
              </a:rPr>
              <a:t>on </a:t>
            </a:r>
            <a:r>
              <a:rPr lang="en-US" sz="2000" b="1" dirty="0" smtClean="0">
                <a:cs typeface="Arial" panose="020B0604020202020204" pitchFamily="34" charset="0"/>
              </a:rPr>
              <a:t>protection, production and inclusion</a:t>
            </a:r>
            <a:r>
              <a:rPr lang="en-US" sz="2000" dirty="0" smtClean="0">
                <a:cs typeface="Arial" panose="020B0604020202020204" pitchFamily="34" charset="0"/>
              </a:rPr>
              <a:t>;</a:t>
            </a:r>
          </a:p>
          <a:p>
            <a:pPr>
              <a:buClr>
                <a:srgbClr val="EE7813"/>
              </a:buClr>
            </a:pPr>
            <a:r>
              <a:rPr lang="en-US" sz="2000" dirty="0" smtClean="0">
                <a:cs typeface="Arial" panose="020B0604020202020204" pitchFamily="34" charset="0"/>
              </a:rPr>
              <a:t>Participatory assessment for 8 villages the start of Village </a:t>
            </a:r>
            <a:r>
              <a:rPr lang="en-US" sz="2000" dirty="0">
                <a:cs typeface="Arial" panose="020B0604020202020204" pitchFamily="34" charset="0"/>
              </a:rPr>
              <a:t>Level Land U</a:t>
            </a:r>
            <a:r>
              <a:rPr lang="en-US" sz="2000" dirty="0" smtClean="0">
                <a:cs typeface="Arial" panose="020B0604020202020204" pitchFamily="34" charset="0"/>
              </a:rPr>
              <a:t>se Plans </a:t>
            </a:r>
            <a:r>
              <a:rPr lang="en-US" sz="2000" dirty="0">
                <a:cs typeface="Arial" panose="020B0604020202020204" pitchFamily="34" charset="0"/>
              </a:rPr>
              <a:t>(VLLP</a:t>
            </a:r>
            <a:r>
              <a:rPr lang="en-US" sz="2000" dirty="0" smtClean="0">
                <a:cs typeface="Arial" panose="020B0604020202020204" pitchFamily="34" charset="0"/>
              </a:rPr>
              <a:t>) which also provide for government </a:t>
            </a:r>
            <a:r>
              <a:rPr lang="en-US" sz="2000" dirty="0">
                <a:cs typeface="Arial" panose="020B0604020202020204" pitchFamily="34" charset="0"/>
              </a:rPr>
              <a:t>spatial planning and budgets (PKP</a:t>
            </a:r>
            <a:r>
              <a:rPr lang="en-US" sz="2000" dirty="0" smtClean="0">
                <a:cs typeface="Arial" panose="020B0604020202020204" pitchFamily="34" charset="0"/>
              </a:rPr>
              <a:t>)</a:t>
            </a:r>
            <a:r>
              <a:rPr lang="en-US" sz="2000" dirty="0">
                <a:cs typeface="Arial" panose="020B0604020202020204" pitchFamily="34" charset="0"/>
              </a:rPr>
              <a:t>;</a:t>
            </a:r>
          </a:p>
          <a:p>
            <a:pPr>
              <a:buClr>
                <a:srgbClr val="EE7813"/>
              </a:buClr>
            </a:pPr>
            <a:r>
              <a:rPr lang="en-US" sz="2000" dirty="0" smtClean="0">
                <a:cs typeface="Arial" panose="020B0604020202020204" pitchFamily="34" charset="0"/>
              </a:rPr>
              <a:t>Project alignment </a:t>
            </a:r>
            <a:r>
              <a:rPr lang="en-US" sz="2000" dirty="0">
                <a:cs typeface="Arial" panose="020B0604020202020204" pitchFamily="34" charset="0"/>
              </a:rPr>
              <a:t>with the Provincial and Regional </a:t>
            </a:r>
            <a:r>
              <a:rPr lang="en-US" sz="2000" dirty="0" smtClean="0">
                <a:cs typeface="Arial" panose="020B0604020202020204" pitchFamily="34" charset="0"/>
              </a:rPr>
              <a:t>government </a:t>
            </a:r>
            <a:r>
              <a:rPr lang="en-US" sz="2000" dirty="0">
                <a:cs typeface="Arial" panose="020B0604020202020204" pitchFamily="34" charset="0"/>
              </a:rPr>
              <a:t>Green Growth </a:t>
            </a:r>
            <a:r>
              <a:rPr lang="en-US" sz="2000" dirty="0" err="1">
                <a:cs typeface="Arial" panose="020B0604020202020204" pitchFamily="34" charset="0"/>
              </a:rPr>
              <a:t>Programme</a:t>
            </a:r>
            <a:r>
              <a:rPr lang="en-US" sz="2000" dirty="0">
                <a:cs typeface="Arial" panose="020B0604020202020204" pitchFamily="34" charset="0"/>
              </a:rPr>
              <a:t>, </a:t>
            </a:r>
            <a:r>
              <a:rPr lang="en-US" sz="2000" i="1" dirty="0" err="1" smtClean="0">
                <a:cs typeface="Arial" panose="020B0604020202020204" pitchFamily="34" charset="0"/>
              </a:rPr>
              <a:t>Kawasan</a:t>
            </a:r>
            <a:r>
              <a:rPr lang="en-US" sz="2000" i="1" dirty="0" smtClean="0">
                <a:cs typeface="Arial" panose="020B0604020202020204" pitchFamily="34" charset="0"/>
              </a:rPr>
              <a:t> </a:t>
            </a:r>
            <a:r>
              <a:rPr lang="en-US" sz="2000" i="1" dirty="0" err="1">
                <a:cs typeface="Arial" panose="020B0604020202020204" pitchFamily="34" charset="0"/>
              </a:rPr>
              <a:t>Ekosistem</a:t>
            </a:r>
            <a:r>
              <a:rPr lang="en-US" sz="2000" i="1" dirty="0">
                <a:cs typeface="Arial" panose="020B0604020202020204" pitchFamily="34" charset="0"/>
              </a:rPr>
              <a:t> </a:t>
            </a:r>
            <a:r>
              <a:rPr lang="en-US" sz="2000" i="1" dirty="0" err="1">
                <a:cs typeface="Arial" panose="020B0604020202020204" pitchFamily="34" charset="0"/>
              </a:rPr>
              <a:t>Esensial</a:t>
            </a:r>
            <a:r>
              <a:rPr lang="en-US" sz="2000" i="1" dirty="0">
                <a:cs typeface="Arial" panose="020B0604020202020204" pitchFamily="34" charset="0"/>
              </a:rPr>
              <a:t>, </a:t>
            </a:r>
            <a:r>
              <a:rPr lang="en-US" sz="2000" dirty="0">
                <a:cs typeface="Arial" panose="020B0604020202020204" pitchFamily="34" charset="0"/>
              </a:rPr>
              <a:t>District’s Mid-term Development Plan (or RPJMD</a:t>
            </a:r>
            <a:r>
              <a:rPr lang="en-US" sz="2000" dirty="0" smtClean="0">
                <a:cs typeface="Arial" panose="020B0604020202020204" pitchFamily="34" charset="0"/>
              </a:rPr>
              <a:t>)</a:t>
            </a:r>
            <a:r>
              <a:rPr lang="en-GB" sz="2000" dirty="0" smtClean="0">
                <a:cs typeface="Arial" panose="020B0604020202020204" pitchFamily="34" charset="0"/>
              </a:rPr>
              <a:t>;</a:t>
            </a:r>
          </a:p>
          <a:p>
            <a:pPr>
              <a:buClr>
                <a:srgbClr val="EE7813"/>
              </a:buClr>
            </a:pPr>
            <a:r>
              <a:rPr lang="en-GB" sz="2000" dirty="0" smtClean="0">
                <a:cs typeface="Arial" panose="020B0604020202020204" pitchFamily="34" charset="0"/>
              </a:rPr>
              <a:t>Many challenges, many stakeholders, but if successful will yield huge benefits for all. </a:t>
            </a:r>
            <a:endParaRPr lang="en-GB" sz="2000" dirty="0">
              <a:cs typeface="Arial" panose="020B0604020202020204" pitchFamily="34" charset="0"/>
            </a:endParaRPr>
          </a:p>
        </p:txBody>
      </p:sp>
      <p:sp>
        <p:nvSpPr>
          <p:cNvPr id="7" name="Title 6"/>
          <p:cNvSpPr>
            <a:spLocks noGrp="1"/>
          </p:cNvSpPr>
          <p:nvPr>
            <p:ph type="title"/>
          </p:nvPr>
        </p:nvSpPr>
        <p:spPr>
          <a:xfrm>
            <a:off x="334963" y="93538"/>
            <a:ext cx="11064558" cy="665020"/>
          </a:xfrm>
        </p:spPr>
        <p:txBody>
          <a:bodyPr>
            <a:normAutofit/>
          </a:bodyPr>
          <a:lstStyle/>
          <a:p>
            <a:r>
              <a:rPr lang="en-GB" sz="2400" dirty="0" smtClean="0"/>
              <a:t>Life on Land - </a:t>
            </a:r>
            <a:r>
              <a:rPr lang="en-GB" sz="2400" dirty="0" err="1" smtClean="0"/>
              <a:t>Bumitama</a:t>
            </a:r>
            <a:r>
              <a:rPr lang="en-GB" sz="2400" dirty="0" smtClean="0"/>
              <a:t> biodiversity and community project</a:t>
            </a:r>
            <a:endParaRPr lang="en-GB" sz="2400" dirty="0">
              <a:solidFill>
                <a:srgbClr val="58585B"/>
              </a:solidFill>
            </a:endParaRPr>
          </a:p>
        </p:txBody>
      </p:sp>
      <p:pic>
        <p:nvPicPr>
          <p:cNvPr id="5" name="Picture Placeholder 4" descr="brajang map square.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ln>
            <a:solidFill>
              <a:schemeClr val="bg1">
                <a:lumMod val="75000"/>
              </a:schemeClr>
            </a:solidFill>
          </a:ln>
        </p:spPr>
      </p:pic>
    </p:spTree>
    <p:extLst>
      <p:ext uri="{BB962C8B-B14F-4D97-AF65-F5344CB8AC3E}">
        <p14:creationId xmlns:p14="http://schemas.microsoft.com/office/powerpoint/2010/main" val="14936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lvl="0"/>
            <a:r>
              <a:rPr lang="en-GB" sz="1870" dirty="0" err="1" smtClean="0">
                <a:cs typeface="Arial" panose="020B0604020202020204" pitchFamily="34" charset="0"/>
              </a:rPr>
              <a:t>Bumitama</a:t>
            </a:r>
            <a:r>
              <a:rPr lang="en-GB" sz="1870" dirty="0" smtClean="0">
                <a:cs typeface="Arial" panose="020B0604020202020204" pitchFamily="34" charset="0"/>
              </a:rPr>
              <a:t> capacity building and sustainable </a:t>
            </a:r>
            <a:r>
              <a:rPr lang="en-GB" sz="1870" dirty="0">
                <a:cs typeface="Arial" panose="020B0604020202020204" pitchFamily="34" charset="0"/>
              </a:rPr>
              <a:t>economic development </a:t>
            </a:r>
            <a:r>
              <a:rPr lang="en-GB" sz="1870" dirty="0" smtClean="0">
                <a:cs typeface="Arial" panose="020B0604020202020204" pitchFamily="34" charset="0"/>
              </a:rPr>
              <a:t>- 64 </a:t>
            </a:r>
            <a:r>
              <a:rPr lang="en-GB" sz="1870" dirty="0">
                <a:cs typeface="Arial" panose="020B0604020202020204" pitchFamily="34" charset="0"/>
              </a:rPr>
              <a:t>community </a:t>
            </a:r>
            <a:r>
              <a:rPr lang="en-GB" sz="1870" dirty="0" smtClean="0">
                <a:cs typeface="Arial" panose="020B0604020202020204" pitchFamily="34" charset="0"/>
              </a:rPr>
              <a:t>groups given livelihood alternative;</a:t>
            </a:r>
          </a:p>
          <a:p>
            <a:pPr lvl="0"/>
            <a:r>
              <a:rPr lang="en-GB" sz="1870" dirty="0" err="1">
                <a:cs typeface="Arial" panose="020B0604020202020204" pitchFamily="34" charset="0"/>
              </a:rPr>
              <a:t>Teluk</a:t>
            </a:r>
            <a:r>
              <a:rPr lang="en-GB" sz="1870" dirty="0">
                <a:cs typeface="Arial" panose="020B0604020202020204" pitchFamily="34" charset="0"/>
              </a:rPr>
              <a:t> </a:t>
            </a:r>
            <a:r>
              <a:rPr lang="en-GB" sz="1870" dirty="0" err="1">
                <a:cs typeface="Arial" panose="020B0604020202020204" pitchFamily="34" charset="0"/>
              </a:rPr>
              <a:t>Pulai</a:t>
            </a:r>
            <a:r>
              <a:rPr lang="en-GB" sz="1870" dirty="0">
                <a:cs typeface="Arial" panose="020B0604020202020204" pitchFamily="34" charset="0"/>
              </a:rPr>
              <a:t> </a:t>
            </a:r>
            <a:r>
              <a:rPr lang="en-GB" sz="1870" dirty="0" smtClean="0">
                <a:cs typeface="Arial" panose="020B0604020202020204" pitchFamily="34" charset="0"/>
              </a:rPr>
              <a:t>near to </a:t>
            </a:r>
            <a:r>
              <a:rPr lang="en-GB" sz="1870" dirty="0" err="1" smtClean="0">
                <a:cs typeface="Arial" panose="020B0604020202020204" pitchFamily="34" charset="0"/>
              </a:rPr>
              <a:t>Tanjung</a:t>
            </a:r>
            <a:r>
              <a:rPr lang="en-GB" sz="1870" dirty="0" smtClean="0">
                <a:cs typeface="Arial" panose="020B0604020202020204" pitchFamily="34" charset="0"/>
              </a:rPr>
              <a:t> Putting Park</a:t>
            </a:r>
            <a:endParaRPr lang="en-GB" sz="1870" dirty="0">
              <a:cs typeface="Arial" panose="020B0604020202020204" pitchFamily="34" charset="0"/>
            </a:endParaRPr>
          </a:p>
          <a:p>
            <a:pPr lvl="1"/>
            <a:r>
              <a:rPr lang="en-GB" sz="1870" dirty="0" smtClean="0">
                <a:cs typeface="Arial" panose="020B0604020202020204" pitchFamily="34" charset="0"/>
              </a:rPr>
              <a:t>Neglected village of old persons;</a:t>
            </a:r>
            <a:endParaRPr lang="en-GB" sz="1870" dirty="0">
              <a:cs typeface="Arial" panose="020B0604020202020204" pitchFamily="34" charset="0"/>
            </a:endParaRPr>
          </a:p>
          <a:p>
            <a:pPr lvl="1"/>
            <a:r>
              <a:rPr lang="en-GB" sz="1870" dirty="0">
                <a:cs typeface="Arial" panose="020B0604020202020204" pitchFamily="34" charset="0"/>
              </a:rPr>
              <a:t>Employment </a:t>
            </a:r>
            <a:r>
              <a:rPr lang="en-GB" sz="1870" dirty="0" smtClean="0">
                <a:cs typeface="Arial" panose="020B0604020202020204" pitchFamily="34" charset="0"/>
              </a:rPr>
              <a:t>from </a:t>
            </a:r>
            <a:r>
              <a:rPr lang="en-GB" sz="1870" dirty="0" err="1" smtClean="0">
                <a:cs typeface="Arial" panose="020B0604020202020204" pitchFamily="34" charset="0"/>
              </a:rPr>
              <a:t>Bumitama</a:t>
            </a:r>
            <a:r>
              <a:rPr lang="en-GB" sz="1870" dirty="0" smtClean="0">
                <a:cs typeface="Arial" panose="020B0604020202020204" pitchFamily="34" charset="0"/>
              </a:rPr>
              <a:t> provided </a:t>
            </a:r>
            <a:r>
              <a:rPr lang="en-GB" sz="1870" dirty="0">
                <a:cs typeface="Arial" panose="020B0604020202020204" pitchFamily="34" charset="0"/>
              </a:rPr>
              <a:t>financial means </a:t>
            </a:r>
            <a:r>
              <a:rPr lang="en-GB" sz="1870" dirty="0" smtClean="0">
                <a:cs typeface="Arial" panose="020B0604020202020204" pitchFamily="34" charset="0"/>
              </a:rPr>
              <a:t>for other businesses e.g. harvesting 60 swiftlet nests generating additional income of IDR 70 mil to IDR 80 mil per season;</a:t>
            </a:r>
            <a:endParaRPr lang="en-GB" sz="1870" dirty="0">
              <a:cs typeface="Arial" panose="020B0604020202020204" pitchFamily="34" charset="0"/>
            </a:endParaRPr>
          </a:p>
          <a:p>
            <a:pPr lvl="1"/>
            <a:r>
              <a:rPr lang="en-US" sz="1870" dirty="0" smtClean="0">
                <a:cs typeface="Arial" panose="020B0604020202020204" pitchFamily="34" charset="0"/>
              </a:rPr>
              <a:t>Give back to environment by reforesting.</a:t>
            </a:r>
            <a:endParaRPr lang="en-GB" sz="1870" dirty="0">
              <a:cs typeface="Arial" panose="020B0604020202020204" pitchFamily="34" charset="0"/>
            </a:endParaRPr>
          </a:p>
          <a:p>
            <a:r>
              <a:rPr lang="en-GB" sz="1870" dirty="0" smtClean="0">
                <a:cs typeface="Arial" panose="020B0604020202020204" pitchFamily="34" charset="0"/>
              </a:rPr>
              <a:t>With plasma farmers and other independent farmers  </a:t>
            </a:r>
            <a:endParaRPr lang="en-GB" sz="1870" dirty="0">
              <a:cs typeface="Arial" panose="020B0604020202020204" pitchFamily="34" charset="0"/>
            </a:endParaRPr>
          </a:p>
          <a:p>
            <a:pPr lvl="1"/>
            <a:r>
              <a:rPr lang="en-GB" sz="1870" dirty="0" err="1" smtClean="0">
                <a:cs typeface="Arial" panose="020B0604020202020204" pitchFamily="34" charset="0"/>
              </a:rPr>
              <a:t>Bumitama</a:t>
            </a:r>
            <a:r>
              <a:rPr lang="en-GB" sz="1870" dirty="0" smtClean="0">
                <a:cs typeface="Arial" panose="020B0604020202020204" pitchFamily="34" charset="0"/>
              </a:rPr>
              <a:t> blacksmith buyback projects; launched </a:t>
            </a:r>
            <a:r>
              <a:rPr lang="en-GB" sz="1870" dirty="0">
                <a:cs typeface="Arial" panose="020B0604020202020204" pitchFamily="34" charset="0"/>
              </a:rPr>
              <a:t>in 2013</a:t>
            </a:r>
            <a:r>
              <a:rPr lang="en-GB" sz="1870" dirty="0" smtClean="0">
                <a:cs typeface="Arial" panose="020B0604020202020204" pitchFamily="34" charset="0"/>
              </a:rPr>
              <a:t>, now 9 groups</a:t>
            </a:r>
            <a:r>
              <a:rPr lang="en-GB" sz="1870" dirty="0">
                <a:cs typeface="Arial" panose="020B0604020202020204" pitchFamily="34" charset="0"/>
              </a:rPr>
              <a:t> </a:t>
            </a:r>
            <a:r>
              <a:rPr lang="en-GB" sz="1870" dirty="0" smtClean="0">
                <a:cs typeface="Arial" panose="020B0604020202020204" pitchFamily="34" charset="0"/>
              </a:rPr>
              <a:t>and expanding </a:t>
            </a:r>
            <a:r>
              <a:rPr lang="en-GB" sz="1870" dirty="0">
                <a:cs typeface="Arial" panose="020B0604020202020204" pitchFamily="34" charset="0"/>
              </a:rPr>
              <a:t>product </a:t>
            </a:r>
            <a:r>
              <a:rPr lang="en-GB" sz="1870" dirty="0" smtClean="0">
                <a:cs typeface="Arial" panose="020B0604020202020204" pitchFamily="34" charset="0"/>
              </a:rPr>
              <a:t>range from just dodos.</a:t>
            </a:r>
            <a:endParaRPr lang="en-GB" sz="1870" dirty="0">
              <a:cs typeface="Arial" panose="020B0604020202020204" pitchFamily="34" charset="0"/>
            </a:endParaRPr>
          </a:p>
        </p:txBody>
      </p:sp>
      <p:sp>
        <p:nvSpPr>
          <p:cNvPr id="7" name="Title 6"/>
          <p:cNvSpPr>
            <a:spLocks noGrp="1"/>
          </p:cNvSpPr>
          <p:nvPr>
            <p:ph type="title"/>
          </p:nvPr>
        </p:nvSpPr>
        <p:spPr>
          <a:xfrm>
            <a:off x="334963" y="93538"/>
            <a:ext cx="11064558" cy="665020"/>
          </a:xfrm>
        </p:spPr>
        <p:txBody>
          <a:bodyPr>
            <a:normAutofit/>
          </a:bodyPr>
          <a:lstStyle/>
          <a:p>
            <a:r>
              <a:rPr lang="en-US" sz="2400" dirty="0" smtClean="0"/>
              <a:t>Inclusion of the communities</a:t>
            </a:r>
            <a:endParaRPr lang="en-GB" sz="2400" dirty="0"/>
          </a:p>
        </p:txBody>
      </p:sp>
      <p:sp>
        <p:nvSpPr>
          <p:cNvPr id="3" name="Picture Placeholder 2"/>
          <p:cNvSpPr>
            <a:spLocks noGrp="1"/>
          </p:cNvSpPr>
          <p:nvPr>
            <p:ph type="pic" sz="quarter" idx="10"/>
          </p:nvPr>
        </p:nvSpPr>
        <p:spPr/>
      </p:sp>
      <p:pic>
        <p:nvPicPr>
          <p:cNvPr id="11" name="Picture 10" descr="IMG_5376.JPG"/>
          <p:cNvPicPr>
            <a:picLocks/>
          </p:cNvPicPr>
          <p:nvPr/>
        </p:nvPicPr>
        <p:blipFill rotWithShape="1">
          <a:blip r:embed="rId3" cstate="print">
            <a:extLst>
              <a:ext uri="{28A0092B-C50C-407E-A947-70E740481C1C}">
                <a14:useLocalDpi xmlns:a14="http://schemas.microsoft.com/office/drawing/2010/main"/>
              </a:ext>
            </a:extLst>
          </a:blip>
          <a:srcRect/>
          <a:stretch/>
        </p:blipFill>
        <p:spPr>
          <a:xfrm rot="16200000">
            <a:off x="6252406" y="961216"/>
            <a:ext cx="5580000" cy="5616000"/>
          </a:xfrm>
          <a:prstGeom prst="rect">
            <a:avLst/>
          </a:prstGeom>
        </p:spPr>
      </p:pic>
    </p:spTree>
    <p:extLst>
      <p:ext uri="{BB962C8B-B14F-4D97-AF65-F5344CB8AC3E}">
        <p14:creationId xmlns:p14="http://schemas.microsoft.com/office/powerpoint/2010/main" val="19171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Clr>
                <a:srgbClr val="EE7813"/>
              </a:buClr>
            </a:pPr>
            <a:r>
              <a:rPr lang="en-GB" sz="2000" dirty="0" err="1" smtClean="0">
                <a:cs typeface="Arial" panose="020B0604020202020204" pitchFamily="34" charset="0"/>
              </a:rPr>
              <a:t>Bumitama</a:t>
            </a:r>
            <a:r>
              <a:rPr lang="en-GB" sz="2000" dirty="0" smtClean="0">
                <a:cs typeface="Arial" panose="020B0604020202020204" pitchFamily="34" charset="0"/>
              </a:rPr>
              <a:t> internal food-source project</a:t>
            </a:r>
          </a:p>
          <a:p>
            <a:pPr lvl="1">
              <a:buClr>
                <a:srgbClr val="EE7813"/>
              </a:buClr>
            </a:pPr>
            <a:r>
              <a:rPr lang="en-GB" sz="2000" dirty="0" smtClean="0">
                <a:cs typeface="Arial" panose="020B0604020202020204" pitchFamily="34" charset="0"/>
              </a:rPr>
              <a:t>Teach and provide seeds to workers </a:t>
            </a:r>
            <a:r>
              <a:rPr lang="en-GB" sz="2000" dirty="0">
                <a:cs typeface="Arial" panose="020B0604020202020204" pitchFamily="34" charset="0"/>
              </a:rPr>
              <a:t>to plant </a:t>
            </a:r>
            <a:r>
              <a:rPr lang="en-GB" sz="2000" dirty="0" smtClean="0">
                <a:cs typeface="Arial" panose="020B0604020202020204" pitchFamily="34" charset="0"/>
              </a:rPr>
              <a:t>vegetable &amp; fish </a:t>
            </a:r>
            <a:r>
              <a:rPr lang="en-GB" sz="2000" dirty="0">
                <a:cs typeface="Arial" panose="020B0604020202020204" pitchFamily="34" charset="0"/>
              </a:rPr>
              <a:t>o</a:t>
            </a:r>
            <a:r>
              <a:rPr lang="en-GB" sz="2000" dirty="0" smtClean="0">
                <a:cs typeface="Arial" panose="020B0604020202020204" pitchFamily="34" charset="0"/>
              </a:rPr>
              <a:t>n their front yard; </a:t>
            </a:r>
            <a:endParaRPr lang="en-GB" sz="2000" dirty="0">
              <a:cs typeface="Arial" panose="020B0604020202020204" pitchFamily="34" charset="0"/>
            </a:endParaRPr>
          </a:p>
          <a:p>
            <a:pPr lvl="1">
              <a:buClr>
                <a:srgbClr val="EE7813"/>
              </a:buClr>
            </a:pPr>
            <a:r>
              <a:rPr lang="en-GB" sz="2000" dirty="0">
                <a:cs typeface="Arial" panose="020B0604020202020204" pitchFamily="34" charset="0"/>
              </a:rPr>
              <a:t>Distribution of rice to our </a:t>
            </a:r>
            <a:r>
              <a:rPr lang="en-GB" sz="2000" dirty="0" smtClean="0">
                <a:cs typeface="Arial" panose="020B0604020202020204" pitchFamily="34" charset="0"/>
              </a:rPr>
              <a:t>workers.</a:t>
            </a:r>
            <a:endParaRPr lang="en-GB" sz="2000" dirty="0">
              <a:cs typeface="Arial" panose="020B0604020202020204" pitchFamily="34" charset="0"/>
            </a:endParaRPr>
          </a:p>
          <a:p>
            <a:pPr>
              <a:buClr>
                <a:srgbClr val="EE7813"/>
              </a:buClr>
            </a:pPr>
            <a:r>
              <a:rPr lang="en-GB" sz="2000" dirty="0" smtClean="0">
                <a:cs typeface="Arial" panose="020B0604020202020204" pitchFamily="34" charset="0"/>
              </a:rPr>
              <a:t>External food source project, increase yields or access to land example rice planting in </a:t>
            </a:r>
            <a:r>
              <a:rPr lang="en-GB" sz="2000" dirty="0" err="1" smtClean="0">
                <a:cs typeface="Arial" panose="020B0604020202020204" pitchFamily="34" charset="0"/>
              </a:rPr>
              <a:t>Teluk</a:t>
            </a:r>
            <a:r>
              <a:rPr lang="en-GB" sz="2000" dirty="0" smtClean="0">
                <a:cs typeface="Arial" panose="020B0604020202020204" pitchFamily="34" charset="0"/>
              </a:rPr>
              <a:t> </a:t>
            </a:r>
            <a:r>
              <a:rPr lang="en-GB" sz="2000" dirty="0" err="1" smtClean="0">
                <a:cs typeface="Arial" panose="020B0604020202020204" pitchFamily="34" charset="0"/>
              </a:rPr>
              <a:t>Pulai</a:t>
            </a:r>
            <a:r>
              <a:rPr lang="en-GB" sz="2000" dirty="0" smtClean="0">
                <a:cs typeface="Arial" panose="020B0604020202020204" pitchFamily="34" charset="0"/>
              </a:rPr>
              <a:t> (beside for own consumption generated IDR3.5 billion for 50 families) and </a:t>
            </a:r>
            <a:r>
              <a:rPr lang="en-GB" sz="2000" dirty="0" err="1" smtClean="0">
                <a:cs typeface="Arial" panose="020B0604020202020204" pitchFamily="34" charset="0"/>
              </a:rPr>
              <a:t>Kandawangan</a:t>
            </a:r>
            <a:r>
              <a:rPr lang="en-GB" sz="2000" dirty="0" smtClean="0">
                <a:cs typeface="Arial" panose="020B0604020202020204" pitchFamily="34" charset="0"/>
              </a:rPr>
              <a:t>;</a:t>
            </a:r>
          </a:p>
          <a:p>
            <a:pPr>
              <a:buClr>
                <a:srgbClr val="EE7813"/>
              </a:buClr>
            </a:pPr>
            <a:r>
              <a:rPr lang="en-GB" sz="2000" dirty="0" smtClean="0">
                <a:cs typeface="Arial" panose="020B0604020202020204" pitchFamily="34" charset="0"/>
              </a:rPr>
              <a:t>Show</a:t>
            </a:r>
            <a:r>
              <a:rPr lang="en-GB" sz="2000" dirty="0">
                <a:cs typeface="Arial" panose="020B0604020202020204" pitchFamily="34" charset="0"/>
              </a:rPr>
              <a:t>, teach and harvest </a:t>
            </a:r>
            <a:r>
              <a:rPr lang="en-GB" sz="2000" dirty="0" smtClean="0">
                <a:cs typeface="Arial" panose="020B0604020202020204" pitchFamily="34" charset="0"/>
              </a:rPr>
              <a:t>training centres using integrated farming in GMS and KMB; </a:t>
            </a:r>
          </a:p>
          <a:p>
            <a:pPr>
              <a:buClr>
                <a:srgbClr val="EE7813"/>
              </a:buClr>
            </a:pPr>
            <a:r>
              <a:rPr lang="en-GB" sz="2000" dirty="0" smtClean="0">
                <a:cs typeface="Arial" panose="020B0604020202020204" pitchFamily="34" charset="0"/>
              </a:rPr>
              <a:t>Empowering </a:t>
            </a:r>
            <a:r>
              <a:rPr lang="en-GB" sz="2000" dirty="0">
                <a:cs typeface="Arial" panose="020B0604020202020204" pitchFamily="34" charset="0"/>
              </a:rPr>
              <a:t>women in Central </a:t>
            </a:r>
            <a:r>
              <a:rPr lang="en-GB" sz="2000" dirty="0" smtClean="0">
                <a:cs typeface="Arial" panose="020B0604020202020204" pitchFamily="34" charset="0"/>
              </a:rPr>
              <a:t>Kalimantan with </a:t>
            </a:r>
            <a:r>
              <a:rPr lang="en-GB" sz="2000" dirty="0">
                <a:cs typeface="Arial" panose="020B0604020202020204" pitchFamily="34" charset="0"/>
              </a:rPr>
              <a:t>mushroom </a:t>
            </a:r>
            <a:r>
              <a:rPr lang="en-GB" sz="2000" dirty="0" smtClean="0">
                <a:cs typeface="Arial" panose="020B0604020202020204" pitchFamily="34" charset="0"/>
              </a:rPr>
              <a:t>farming.</a:t>
            </a:r>
            <a:endParaRPr lang="en-GB" sz="2000" dirty="0">
              <a:cs typeface="Arial" panose="020B0604020202020204" pitchFamily="34" charset="0"/>
            </a:endParaRPr>
          </a:p>
        </p:txBody>
      </p:sp>
      <p:sp>
        <p:nvSpPr>
          <p:cNvPr id="7" name="Title 6"/>
          <p:cNvSpPr>
            <a:spLocks noGrp="1"/>
          </p:cNvSpPr>
          <p:nvPr>
            <p:ph type="title"/>
          </p:nvPr>
        </p:nvSpPr>
        <p:spPr>
          <a:xfrm>
            <a:off x="334963" y="93538"/>
            <a:ext cx="11064558" cy="665020"/>
          </a:xfrm>
        </p:spPr>
        <p:txBody>
          <a:bodyPr>
            <a:normAutofit/>
          </a:bodyPr>
          <a:lstStyle/>
          <a:p>
            <a:r>
              <a:rPr lang="en-US" sz="2400" dirty="0" smtClean="0"/>
              <a:t>Inclusion of the communities</a:t>
            </a:r>
            <a:endParaRPr lang="en-GB" sz="2400" dirty="0"/>
          </a:p>
        </p:txBody>
      </p:sp>
      <p:sp>
        <p:nvSpPr>
          <p:cNvPr id="4" name="Picture Placeholder 3"/>
          <p:cNvSpPr>
            <a:spLocks noGrp="1"/>
          </p:cNvSpPr>
          <p:nvPr>
            <p:ph type="pic" sz="quarter" idx="10"/>
          </p:nvPr>
        </p:nvSpPr>
        <p:spPr/>
      </p:sp>
      <p:pic>
        <p:nvPicPr>
          <p:cNvPr id="11" name="Picture 10" descr="DSC_772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7104" y="971045"/>
            <a:ext cx="5584693" cy="5580000"/>
          </a:xfrm>
          <a:prstGeom prst="rect">
            <a:avLst/>
          </a:prstGeom>
        </p:spPr>
      </p:pic>
    </p:spTree>
    <p:extLst>
      <p:ext uri="{BB962C8B-B14F-4D97-AF65-F5344CB8AC3E}">
        <p14:creationId xmlns:p14="http://schemas.microsoft.com/office/powerpoint/2010/main" val="26565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lvl="0">
              <a:buClr>
                <a:srgbClr val="EE7813"/>
              </a:buClr>
            </a:pPr>
            <a:r>
              <a:rPr lang="en-GB" sz="2000" dirty="0">
                <a:cs typeface="Arial" panose="020B0604020202020204" pitchFamily="34" charset="0"/>
              </a:rPr>
              <a:t>Indonesian population </a:t>
            </a:r>
            <a:r>
              <a:rPr lang="en-GB" sz="2000" dirty="0" smtClean="0">
                <a:cs typeface="Arial" panose="020B0604020202020204" pitchFamily="34" charset="0"/>
              </a:rPr>
              <a:t>is a young one; 27</a:t>
            </a:r>
            <a:r>
              <a:rPr lang="en-GB" sz="2000" dirty="0">
                <a:cs typeface="Arial" panose="020B0604020202020204" pitchFamily="34" charset="0"/>
              </a:rPr>
              <a:t>% </a:t>
            </a:r>
            <a:r>
              <a:rPr lang="en-GB" sz="2000" dirty="0" smtClean="0">
                <a:cs typeface="Arial" panose="020B0604020202020204" pitchFamily="34" charset="0"/>
              </a:rPr>
              <a:t>below 15 years;</a:t>
            </a:r>
          </a:p>
          <a:p>
            <a:pPr lvl="0">
              <a:buClr>
                <a:srgbClr val="EE7813"/>
              </a:buClr>
            </a:pPr>
            <a:r>
              <a:rPr lang="en-GB" sz="2000" dirty="0" smtClean="0">
                <a:cs typeface="Arial" panose="020B0604020202020204" pitchFamily="34" charset="0"/>
              </a:rPr>
              <a:t>About </a:t>
            </a:r>
            <a:r>
              <a:rPr lang="en-GB" sz="2000" dirty="0">
                <a:cs typeface="Arial" panose="020B0604020202020204" pitchFamily="34" charset="0"/>
              </a:rPr>
              <a:t>13% of Indonesian children (11 million) still live in households with the income level below the national poverty </a:t>
            </a:r>
            <a:r>
              <a:rPr lang="en-GB" sz="2000" dirty="0" smtClean="0">
                <a:cs typeface="Arial" panose="020B0604020202020204" pitchFamily="34" charset="0"/>
              </a:rPr>
              <a:t>line (about $ 0.9/day);</a:t>
            </a:r>
            <a:endParaRPr lang="en-GB" sz="2000" dirty="0">
              <a:cs typeface="Arial" panose="020B0604020202020204" pitchFamily="34" charset="0"/>
            </a:endParaRPr>
          </a:p>
          <a:p>
            <a:pPr>
              <a:buClr>
                <a:srgbClr val="EE7813"/>
              </a:buClr>
            </a:pPr>
            <a:r>
              <a:rPr lang="en-GB" sz="2000" dirty="0" err="1" smtClean="0">
                <a:cs typeface="Arial" panose="020B0604020202020204" pitchFamily="34" charset="0"/>
              </a:rPr>
              <a:t>Bumitama</a:t>
            </a:r>
            <a:r>
              <a:rPr lang="en-GB" sz="2000" dirty="0" smtClean="0">
                <a:cs typeface="Arial" panose="020B0604020202020204" pitchFamily="34" charset="0"/>
              </a:rPr>
              <a:t> </a:t>
            </a:r>
            <a:r>
              <a:rPr lang="en-GB" sz="2000" dirty="0">
                <a:cs typeface="Arial" panose="020B0604020202020204" pitchFamily="34" charset="0"/>
              </a:rPr>
              <a:t>and other </a:t>
            </a:r>
            <a:r>
              <a:rPr lang="en-GB" sz="2000" dirty="0" smtClean="0">
                <a:cs typeface="Arial" panose="020B0604020202020204" pitchFamily="34" charset="0"/>
              </a:rPr>
              <a:t>stakeholders must </a:t>
            </a:r>
            <a:r>
              <a:rPr lang="en-GB" sz="2000" dirty="0">
                <a:cs typeface="Arial" panose="020B0604020202020204" pitchFamily="34" charset="0"/>
              </a:rPr>
              <a:t>engage </a:t>
            </a:r>
            <a:r>
              <a:rPr lang="en-GB" sz="2000" dirty="0" smtClean="0">
                <a:cs typeface="Arial" panose="020B0604020202020204" pitchFamily="34" charset="0"/>
              </a:rPr>
              <a:t>actively with </a:t>
            </a:r>
            <a:r>
              <a:rPr lang="en-GB" sz="2000" dirty="0">
                <a:cs typeface="Arial" panose="020B0604020202020204" pitchFamily="34" charset="0"/>
              </a:rPr>
              <a:t>the </a:t>
            </a:r>
            <a:r>
              <a:rPr lang="en-GB" sz="2000" dirty="0" smtClean="0">
                <a:cs typeface="Arial" panose="020B0604020202020204" pitchFamily="34" charset="0"/>
              </a:rPr>
              <a:t>government </a:t>
            </a:r>
            <a:r>
              <a:rPr lang="en-GB" sz="2000" dirty="0">
                <a:cs typeface="Arial" panose="020B0604020202020204" pitchFamily="34" charset="0"/>
              </a:rPr>
              <a:t>in improving on </a:t>
            </a:r>
            <a:r>
              <a:rPr lang="en-GB" sz="2000" dirty="0" smtClean="0">
                <a:cs typeface="Arial" panose="020B0604020202020204" pitchFamily="34" charset="0"/>
              </a:rPr>
              <a:t>the </a:t>
            </a:r>
            <a:r>
              <a:rPr lang="en-GB" sz="2000" dirty="0">
                <a:cs typeface="Arial" panose="020B0604020202020204" pitchFamily="34" charset="0"/>
              </a:rPr>
              <a:t>SDGs, providing long-term stability and economic independence </a:t>
            </a:r>
            <a:r>
              <a:rPr lang="en-GB" sz="2000" dirty="0" smtClean="0">
                <a:cs typeface="Arial" panose="020B0604020202020204" pitchFamily="34" charset="0"/>
              </a:rPr>
              <a:t>for multiple generations;</a:t>
            </a:r>
            <a:endParaRPr lang="en-GB" sz="2000" dirty="0">
              <a:cs typeface="Arial" panose="020B0604020202020204" pitchFamily="34" charset="0"/>
            </a:endParaRPr>
          </a:p>
          <a:p>
            <a:pPr>
              <a:buClr>
                <a:srgbClr val="EE7813"/>
              </a:buClr>
            </a:pPr>
            <a:r>
              <a:rPr lang="en-GB" sz="2000" dirty="0" smtClean="0">
                <a:cs typeface="Arial" panose="020B0604020202020204" pitchFamily="34" charset="0"/>
              </a:rPr>
              <a:t>Children </a:t>
            </a:r>
            <a:r>
              <a:rPr lang="en-GB" sz="2000" dirty="0">
                <a:cs typeface="Arial" panose="020B0604020202020204" pitchFamily="34" charset="0"/>
              </a:rPr>
              <a:t>play a special role </a:t>
            </a:r>
            <a:r>
              <a:rPr lang="en-GB" sz="2000" dirty="0" smtClean="0">
                <a:cs typeface="Arial" panose="020B0604020202020204" pitchFamily="34" charset="0"/>
              </a:rPr>
              <a:t>for </a:t>
            </a:r>
            <a:r>
              <a:rPr lang="en-GB" sz="2000" dirty="0" err="1" smtClean="0">
                <a:cs typeface="Arial" panose="020B0604020202020204" pitchFamily="34" charset="0"/>
              </a:rPr>
              <a:t>Bumitama</a:t>
            </a:r>
            <a:endParaRPr lang="en-GB" sz="2000" dirty="0" smtClean="0">
              <a:cs typeface="Arial" panose="020B0604020202020204" pitchFamily="34" charset="0"/>
            </a:endParaRPr>
          </a:p>
          <a:p>
            <a:pPr lvl="1">
              <a:buClr>
                <a:srgbClr val="EE7813"/>
              </a:buClr>
            </a:pPr>
            <a:r>
              <a:rPr lang="en-GB" sz="2000" dirty="0">
                <a:cs typeface="Arial" panose="020B0604020202020204" pitchFamily="34" charset="0"/>
              </a:rPr>
              <a:t>C</a:t>
            </a:r>
            <a:r>
              <a:rPr lang="en-GB" sz="2000" dirty="0" smtClean="0">
                <a:cs typeface="Arial" panose="020B0604020202020204" pitchFamily="34" charset="0"/>
              </a:rPr>
              <a:t>hildren = investment into our future &amp; Indonesia’s future; future </a:t>
            </a:r>
            <a:r>
              <a:rPr lang="en-GB" sz="2000" dirty="0">
                <a:cs typeface="Arial" panose="020B0604020202020204" pitchFamily="34" charset="0"/>
              </a:rPr>
              <a:t>potential </a:t>
            </a:r>
            <a:r>
              <a:rPr lang="en-GB" sz="2000" dirty="0" smtClean="0">
                <a:cs typeface="Arial" panose="020B0604020202020204" pitchFamily="34" charset="0"/>
              </a:rPr>
              <a:t>staff, colleagues, shareholders </a:t>
            </a:r>
            <a:r>
              <a:rPr lang="en-GB" sz="2000" dirty="0">
                <a:cs typeface="Arial" panose="020B0604020202020204" pitchFamily="34" charset="0"/>
              </a:rPr>
              <a:t>and </a:t>
            </a:r>
            <a:r>
              <a:rPr lang="en-GB" sz="2000" dirty="0" smtClean="0">
                <a:cs typeface="Arial" panose="020B0604020202020204" pitchFamily="34" charset="0"/>
              </a:rPr>
              <a:t>customers.</a:t>
            </a:r>
            <a:endParaRPr lang="en-GB" sz="2000" dirty="0">
              <a:cs typeface="Arial" panose="020B0604020202020204" pitchFamily="34" charset="0"/>
            </a:endParaRPr>
          </a:p>
        </p:txBody>
      </p:sp>
      <p:pic>
        <p:nvPicPr>
          <p:cNvPr id="3" name="Picture Placeholder 2" descr="IMG_6940.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ln>
            <a:solidFill>
              <a:schemeClr val="bg1">
                <a:lumMod val="75000"/>
              </a:schemeClr>
            </a:solidFill>
          </a:ln>
        </p:spPr>
      </p:pic>
      <p:sp>
        <p:nvSpPr>
          <p:cNvPr id="6" name="Title 6"/>
          <p:cNvSpPr>
            <a:spLocks noGrp="1"/>
          </p:cNvSpPr>
          <p:nvPr>
            <p:ph type="title"/>
          </p:nvPr>
        </p:nvSpPr>
        <p:spPr>
          <a:xfrm>
            <a:off x="334963" y="93538"/>
            <a:ext cx="11064558" cy="665020"/>
          </a:xfrm>
        </p:spPr>
        <p:txBody>
          <a:bodyPr>
            <a:normAutofit/>
          </a:bodyPr>
          <a:lstStyle/>
          <a:p>
            <a:r>
              <a:rPr lang="en-GB" sz="2400" dirty="0" smtClean="0">
                <a:solidFill>
                  <a:srgbClr val="58585B"/>
                </a:solidFill>
              </a:rPr>
              <a:t>Children as the future</a:t>
            </a:r>
            <a:endParaRPr lang="en-GB" sz="2400" dirty="0">
              <a:solidFill>
                <a:srgbClr val="58585B"/>
              </a:solidFill>
            </a:endParaRPr>
          </a:p>
        </p:txBody>
      </p:sp>
    </p:spTree>
    <p:extLst>
      <p:ext uri="{BB962C8B-B14F-4D97-AF65-F5344CB8AC3E}">
        <p14:creationId xmlns:p14="http://schemas.microsoft.com/office/powerpoint/2010/main" val="251777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Clr>
                <a:srgbClr val="EE7813"/>
              </a:buClr>
            </a:pPr>
            <a:r>
              <a:rPr lang="en-GB" sz="2200" dirty="0" smtClean="0">
                <a:cs typeface="Arial" panose="020B0604020202020204" pitchFamily="34" charset="0"/>
              </a:rPr>
              <a:t>Quality </a:t>
            </a:r>
            <a:r>
              <a:rPr lang="en-GB" sz="2200" dirty="0">
                <a:cs typeface="Arial" panose="020B0604020202020204" pitchFamily="34" charset="0"/>
              </a:rPr>
              <a:t>education is made accessible to </a:t>
            </a:r>
            <a:r>
              <a:rPr lang="en-GB" sz="2200" dirty="0" smtClean="0">
                <a:cs typeface="Arial" panose="020B0604020202020204" pitchFamily="34" charset="0"/>
              </a:rPr>
              <a:t>4,774 employees</a:t>
            </a:r>
            <a:r>
              <a:rPr lang="en-GB" sz="2200" dirty="0">
                <a:cs typeface="Arial" panose="020B0604020202020204" pitchFamily="34" charset="0"/>
              </a:rPr>
              <a:t> </a:t>
            </a:r>
            <a:r>
              <a:rPr lang="en-GB" sz="2200" dirty="0" smtClean="0">
                <a:cs typeface="Arial" panose="020B0604020202020204" pitchFamily="34" charset="0"/>
              </a:rPr>
              <a:t>children through 36 internal schools (4,800 children) and 10 external partnership schools;</a:t>
            </a:r>
            <a:endParaRPr lang="en-GB" sz="2200" dirty="0">
              <a:cs typeface="Arial" panose="020B0604020202020204" pitchFamily="34" charset="0"/>
            </a:endParaRPr>
          </a:p>
          <a:p>
            <a:pPr>
              <a:buClr>
                <a:srgbClr val="EE7813"/>
              </a:buClr>
            </a:pPr>
            <a:r>
              <a:rPr lang="en-GB" sz="2200" dirty="0" smtClean="0">
                <a:cs typeface="Arial" panose="020B0604020202020204" pitchFamily="34" charset="0"/>
              </a:rPr>
              <a:t>All </a:t>
            </a:r>
            <a:r>
              <a:rPr lang="en-GB" sz="2200" dirty="0" err="1" smtClean="0">
                <a:cs typeface="Arial" panose="020B0604020202020204" pitchFamily="34" charset="0"/>
              </a:rPr>
              <a:t>Bumitama’s</a:t>
            </a:r>
            <a:r>
              <a:rPr lang="en-GB" sz="2200" dirty="0" smtClean="0">
                <a:cs typeface="Arial" panose="020B0604020202020204" pitchFamily="34" charset="0"/>
              </a:rPr>
              <a:t> schools are ranked within top 75% of provincial schools;</a:t>
            </a:r>
            <a:endParaRPr lang="en-GB" sz="2200" dirty="0">
              <a:cs typeface="Arial" panose="020B0604020202020204" pitchFamily="34" charset="0"/>
            </a:endParaRPr>
          </a:p>
          <a:p>
            <a:pPr>
              <a:buClr>
                <a:srgbClr val="EE7813"/>
              </a:buClr>
            </a:pPr>
            <a:r>
              <a:rPr lang="en-GB" sz="2200" dirty="0" err="1" smtClean="0">
                <a:cs typeface="Arial" panose="020B0604020202020204" pitchFamily="34" charset="0"/>
              </a:rPr>
              <a:t>Adiwiyata</a:t>
            </a:r>
            <a:r>
              <a:rPr lang="en-GB" sz="2200" dirty="0" smtClean="0">
                <a:cs typeface="Arial" panose="020B0604020202020204" pitchFamily="34" charset="0"/>
              </a:rPr>
              <a:t> </a:t>
            </a:r>
            <a:r>
              <a:rPr lang="en-GB" sz="2200" dirty="0">
                <a:cs typeface="Arial" panose="020B0604020202020204" pitchFamily="34" charset="0"/>
              </a:rPr>
              <a:t>Green </a:t>
            </a:r>
            <a:r>
              <a:rPr lang="en-GB" sz="2200" dirty="0" smtClean="0">
                <a:cs typeface="Arial" panose="020B0604020202020204" pitchFamily="34" charset="0"/>
              </a:rPr>
              <a:t>Schools - 4 schools certified </a:t>
            </a:r>
            <a:r>
              <a:rPr lang="en-GB" sz="2200" dirty="0">
                <a:cs typeface="Arial" panose="020B0604020202020204" pitchFamily="34" charset="0"/>
              </a:rPr>
              <a:t>at </a:t>
            </a:r>
            <a:r>
              <a:rPr lang="en-GB" sz="2200" dirty="0" smtClean="0">
                <a:cs typeface="Arial" panose="020B0604020202020204" pitchFamily="34" charset="0"/>
              </a:rPr>
              <a:t>District level</a:t>
            </a:r>
            <a:r>
              <a:rPr lang="en-GB" sz="2200" dirty="0">
                <a:cs typeface="Arial" panose="020B0604020202020204" pitchFamily="34" charset="0"/>
              </a:rPr>
              <a:t> </a:t>
            </a:r>
            <a:r>
              <a:rPr lang="en-GB" sz="2200" dirty="0" smtClean="0">
                <a:cs typeface="Arial" panose="020B0604020202020204" pitchFamily="34" charset="0"/>
              </a:rPr>
              <a:t>and1 </a:t>
            </a:r>
            <a:r>
              <a:rPr lang="en-GB" sz="2200" dirty="0">
                <a:cs typeface="Arial" panose="020B0604020202020204" pitchFamily="34" charset="0"/>
              </a:rPr>
              <a:t>school </a:t>
            </a:r>
            <a:r>
              <a:rPr lang="en-GB" sz="2200" dirty="0" smtClean="0">
                <a:cs typeface="Arial" panose="020B0604020202020204" pitchFamily="34" charset="0"/>
              </a:rPr>
              <a:t>at Provincial level;</a:t>
            </a:r>
            <a:endParaRPr lang="en-GB" sz="2200" dirty="0">
              <a:cs typeface="Arial" panose="020B0604020202020204" pitchFamily="34" charset="0"/>
            </a:endParaRPr>
          </a:p>
          <a:p>
            <a:pPr>
              <a:buClr>
                <a:srgbClr val="EE7813"/>
              </a:buClr>
            </a:pPr>
            <a:r>
              <a:rPr lang="en-GB" sz="2200" dirty="0" smtClean="0">
                <a:cs typeface="Arial" panose="020B0604020202020204" pitchFamily="34" charset="0"/>
              </a:rPr>
              <a:t>Assessing </a:t>
            </a:r>
            <a:r>
              <a:rPr lang="en-GB" sz="2200" dirty="0">
                <a:cs typeface="Arial" panose="020B0604020202020204" pitchFamily="34" charset="0"/>
              </a:rPr>
              <a:t>children rights and protection </a:t>
            </a:r>
            <a:r>
              <a:rPr lang="en-GB" sz="2200" dirty="0" smtClean="0">
                <a:cs typeface="Arial" panose="020B0604020202020204" pitchFamily="34" charset="0"/>
              </a:rPr>
              <a:t>in collaboration </a:t>
            </a:r>
            <a:r>
              <a:rPr lang="en-GB" sz="2200" dirty="0">
                <a:cs typeface="Arial" panose="020B0604020202020204" pitchFamily="34" charset="0"/>
              </a:rPr>
              <a:t>with Indonesia’s Ministry of Women’s Empowerment and Children’s Protection, the RSPO and a global </a:t>
            </a:r>
            <a:r>
              <a:rPr lang="en-GB" sz="2200" dirty="0" smtClean="0">
                <a:cs typeface="Arial" panose="020B0604020202020204" pitchFamily="34" charset="0"/>
              </a:rPr>
              <a:t>organisation.</a:t>
            </a:r>
            <a:endParaRPr lang="en-GB" sz="2200" dirty="0" smtClean="0">
              <a:solidFill>
                <a:srgbClr val="0070C0"/>
              </a:solidFill>
              <a:cs typeface="Arial" panose="020B0604020202020204" pitchFamily="34" charset="0"/>
            </a:endParaRPr>
          </a:p>
        </p:txBody>
      </p:sp>
      <p:sp>
        <p:nvSpPr>
          <p:cNvPr id="7" name="Title 6"/>
          <p:cNvSpPr>
            <a:spLocks noGrp="1"/>
          </p:cNvSpPr>
          <p:nvPr>
            <p:ph type="title"/>
          </p:nvPr>
        </p:nvSpPr>
        <p:spPr>
          <a:xfrm>
            <a:off x="334963" y="103586"/>
            <a:ext cx="11064558" cy="665020"/>
          </a:xfrm>
        </p:spPr>
        <p:txBody>
          <a:bodyPr>
            <a:normAutofit/>
          </a:bodyPr>
          <a:lstStyle/>
          <a:p>
            <a:r>
              <a:rPr lang="en-GB" sz="2400" dirty="0" smtClean="0">
                <a:solidFill>
                  <a:srgbClr val="58585B"/>
                </a:solidFill>
              </a:rPr>
              <a:t>Education as the agent of change</a:t>
            </a:r>
            <a:endParaRPr lang="en-GB" sz="2400" dirty="0">
              <a:solidFill>
                <a:srgbClr val="58585B"/>
              </a:solidFill>
            </a:endParaRPr>
          </a:p>
        </p:txBody>
      </p:sp>
      <p:pic>
        <p:nvPicPr>
          <p:cNvPr id="3" name="Picture Placeholder 2" descr="IMG_0414.jpg"/>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ln>
            <a:solidFill>
              <a:schemeClr val="bg1">
                <a:lumMod val="75000"/>
              </a:schemeClr>
            </a:solidFill>
          </a:ln>
        </p:spPr>
      </p:pic>
    </p:spTree>
    <p:extLst>
      <p:ext uri="{BB962C8B-B14F-4D97-AF65-F5344CB8AC3E}">
        <p14:creationId xmlns:p14="http://schemas.microsoft.com/office/powerpoint/2010/main" val="29707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5495.JPG"/>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0000"/>
                    </a14:imgEffect>
                  </a14:imgLayer>
                </a14:imgProps>
              </a:ext>
              <a:ext uri="{28A0092B-C50C-407E-A947-70E740481C1C}">
                <a14:useLocalDpi xmlns:a14="http://schemas.microsoft.com/office/drawing/2010/main"/>
              </a:ext>
            </a:extLst>
          </a:blip>
          <a:srcRect t="-317"/>
          <a:stretch/>
        </p:blipFill>
        <p:spPr>
          <a:ln>
            <a:solidFill>
              <a:schemeClr val="bg1">
                <a:lumMod val="75000"/>
              </a:schemeClr>
            </a:solidFill>
          </a:ln>
        </p:spPr>
      </p:pic>
      <p:sp>
        <p:nvSpPr>
          <p:cNvPr id="8" name="Content Placeholder 7"/>
          <p:cNvSpPr>
            <a:spLocks noGrp="1"/>
          </p:cNvSpPr>
          <p:nvPr>
            <p:ph idx="1"/>
          </p:nvPr>
        </p:nvSpPr>
        <p:spPr/>
        <p:txBody>
          <a:bodyPr>
            <a:noAutofit/>
          </a:bodyPr>
          <a:lstStyle/>
          <a:p>
            <a:pPr lvl="0">
              <a:buClr>
                <a:srgbClr val="EE7813"/>
              </a:buClr>
            </a:pPr>
            <a:r>
              <a:rPr lang="en-US" sz="2200" dirty="0" smtClean="0">
                <a:cs typeface="Arial" panose="020B0604020202020204" pitchFamily="34" charset="0"/>
              </a:rPr>
              <a:t>Between </a:t>
            </a:r>
            <a:r>
              <a:rPr lang="en-US" sz="2200" dirty="0">
                <a:cs typeface="Arial" panose="020B0604020202020204" pitchFamily="34" charset="0"/>
              </a:rPr>
              <a:t>1999 – 2017 </a:t>
            </a:r>
            <a:r>
              <a:rPr lang="en-US" sz="2200" dirty="0" smtClean="0">
                <a:cs typeface="Arial" panose="020B0604020202020204" pitchFamily="34" charset="0"/>
              </a:rPr>
              <a:t>poverty rate in </a:t>
            </a:r>
            <a:r>
              <a:rPr lang="en-US" sz="2200" dirty="0">
                <a:cs typeface="Arial" panose="020B0604020202020204" pitchFamily="34" charset="0"/>
              </a:rPr>
              <a:t>Indonesia decreased from 23.4 % to </a:t>
            </a:r>
            <a:r>
              <a:rPr lang="en-US" sz="2200" dirty="0" smtClean="0">
                <a:cs typeface="Arial" panose="020B0604020202020204" pitchFamily="34" charset="0"/>
              </a:rPr>
              <a:t>10.1%;</a:t>
            </a:r>
          </a:p>
          <a:p>
            <a:pPr lvl="0">
              <a:buClr>
                <a:srgbClr val="EE7813"/>
              </a:buClr>
            </a:pPr>
            <a:r>
              <a:rPr lang="en-US" sz="2200" dirty="0">
                <a:cs typeface="Arial" panose="020B0604020202020204" pitchFamily="34" charset="0"/>
              </a:rPr>
              <a:t>R</a:t>
            </a:r>
            <a:r>
              <a:rPr lang="en-US" sz="2200" dirty="0" smtClean="0">
                <a:cs typeface="Arial" panose="020B0604020202020204" pitchFamily="34" charset="0"/>
              </a:rPr>
              <a:t>ural areas have double poverty rate in comparison with urban areas;</a:t>
            </a:r>
            <a:endParaRPr lang="en-US" sz="2200" dirty="0">
              <a:cs typeface="Arial" panose="020B0604020202020204" pitchFamily="34" charset="0"/>
            </a:endParaRPr>
          </a:p>
          <a:p>
            <a:pPr>
              <a:buClr>
                <a:srgbClr val="EE7813"/>
              </a:buClr>
            </a:pPr>
            <a:r>
              <a:rPr lang="en-US" sz="2200" dirty="0" smtClean="0">
                <a:cs typeface="Arial" panose="020B0604020202020204" pitchFamily="34" charset="0"/>
              </a:rPr>
              <a:t>Agriculture (oil palm) has been the </a:t>
            </a:r>
            <a:r>
              <a:rPr lang="en-US" sz="2200" dirty="0">
                <a:cs typeface="Arial" panose="020B0604020202020204" pitchFamily="34" charset="0"/>
              </a:rPr>
              <a:t>driving force </a:t>
            </a:r>
            <a:r>
              <a:rPr lang="en-US" sz="2200" dirty="0" smtClean="0">
                <a:cs typeface="Arial" panose="020B0604020202020204" pitchFamily="34" charset="0"/>
              </a:rPr>
              <a:t>of the decrease, generating wealth </a:t>
            </a:r>
            <a:r>
              <a:rPr lang="en-US" sz="2200" dirty="0">
                <a:cs typeface="Arial" panose="020B0604020202020204" pitchFamily="34" charset="0"/>
              </a:rPr>
              <a:t>and </a:t>
            </a:r>
            <a:r>
              <a:rPr lang="en-US" sz="2200" dirty="0" smtClean="0">
                <a:cs typeface="Arial" panose="020B0604020202020204" pitchFamily="34" charset="0"/>
              </a:rPr>
              <a:t>employment, </a:t>
            </a:r>
            <a:r>
              <a:rPr lang="en-GB" sz="2200" dirty="0" smtClean="0">
                <a:cs typeface="Arial" panose="020B0604020202020204" pitchFamily="34" charset="0"/>
              </a:rPr>
              <a:t>creating 17 million </a:t>
            </a:r>
            <a:r>
              <a:rPr lang="en-GB" sz="2200" dirty="0">
                <a:cs typeface="Arial" panose="020B0604020202020204" pitchFamily="34" charset="0"/>
              </a:rPr>
              <a:t>jobs, including 2 million smallholder </a:t>
            </a:r>
            <a:r>
              <a:rPr lang="en-GB" sz="2200" dirty="0" smtClean="0">
                <a:cs typeface="Arial" panose="020B0604020202020204" pitchFamily="34" charset="0"/>
              </a:rPr>
              <a:t>farmers;</a:t>
            </a:r>
            <a:endParaRPr lang="en-GB" sz="2200" dirty="0">
              <a:cs typeface="Arial" panose="020B0604020202020204" pitchFamily="34" charset="0"/>
            </a:endParaRPr>
          </a:p>
          <a:p>
            <a:pPr lvl="0">
              <a:buClr>
                <a:srgbClr val="EE7813"/>
              </a:buClr>
            </a:pPr>
            <a:r>
              <a:rPr lang="en-GB" sz="2200" dirty="0" err="1" smtClean="0">
                <a:cs typeface="Arial" panose="020B0604020202020204" pitchFamily="34" charset="0"/>
              </a:rPr>
              <a:t>Bumitama</a:t>
            </a:r>
            <a:r>
              <a:rPr lang="en-GB" sz="2200" dirty="0" smtClean="0">
                <a:cs typeface="Arial" panose="020B0604020202020204" pitchFamily="34" charset="0"/>
              </a:rPr>
              <a:t> employs </a:t>
            </a:r>
            <a:r>
              <a:rPr lang="en-GB" sz="2200" dirty="0">
                <a:cs typeface="Arial" panose="020B0604020202020204" pitchFamily="34" charset="0"/>
              </a:rPr>
              <a:t>over </a:t>
            </a:r>
            <a:r>
              <a:rPr lang="en-GB" sz="2200" dirty="0" smtClean="0">
                <a:cs typeface="Arial" panose="020B0604020202020204" pitchFamily="34" charset="0"/>
              </a:rPr>
              <a:t>26,000 workers</a:t>
            </a:r>
            <a:r>
              <a:rPr lang="en-GB" sz="2200" dirty="0">
                <a:cs typeface="Arial" panose="020B0604020202020204" pitchFamily="34" charset="0"/>
              </a:rPr>
              <a:t> </a:t>
            </a:r>
            <a:r>
              <a:rPr lang="en-GB" sz="2200" dirty="0" smtClean="0">
                <a:cs typeface="Arial" panose="020B0604020202020204" pitchFamily="34" charset="0"/>
              </a:rPr>
              <a:t>with </a:t>
            </a:r>
            <a:r>
              <a:rPr lang="en-GB" sz="2200" dirty="0">
                <a:cs typeface="Arial" panose="020B0604020202020204" pitchFamily="34" charset="0"/>
              </a:rPr>
              <a:t>minimum starting </a:t>
            </a:r>
            <a:r>
              <a:rPr lang="en-GB" sz="2200" dirty="0" smtClean="0">
                <a:cs typeface="Arial" panose="020B0604020202020204" pitchFamily="34" charset="0"/>
              </a:rPr>
              <a:t>wages </a:t>
            </a:r>
            <a:r>
              <a:rPr lang="en-GB" sz="2200" dirty="0">
                <a:cs typeface="Arial" panose="020B0604020202020204" pitchFamily="34" charset="0"/>
              </a:rPr>
              <a:t>10-20% higher than the regional minimum </a:t>
            </a:r>
            <a:r>
              <a:rPr lang="en-GB" sz="2200" dirty="0" smtClean="0">
                <a:cs typeface="Arial" panose="020B0604020202020204" pitchFamily="34" charset="0"/>
              </a:rPr>
              <a:t>wage;</a:t>
            </a:r>
            <a:endParaRPr lang="en-GB" sz="2200" dirty="0">
              <a:cs typeface="Arial" panose="020B0604020202020204" pitchFamily="34" charset="0"/>
            </a:endParaRPr>
          </a:p>
          <a:p>
            <a:pPr marL="0" indent="0">
              <a:buClr>
                <a:srgbClr val="EE7813"/>
              </a:buClr>
              <a:buNone/>
            </a:pPr>
            <a:endParaRPr lang="en-GB" sz="2000" dirty="0">
              <a:cs typeface="Arial" panose="020B0604020202020204" pitchFamily="34" charset="0"/>
            </a:endParaRPr>
          </a:p>
        </p:txBody>
      </p:sp>
      <p:sp>
        <p:nvSpPr>
          <p:cNvPr id="7" name="Title 6"/>
          <p:cNvSpPr>
            <a:spLocks noGrp="1"/>
          </p:cNvSpPr>
          <p:nvPr>
            <p:ph type="title"/>
          </p:nvPr>
        </p:nvSpPr>
        <p:spPr>
          <a:xfrm>
            <a:off x="334963" y="93538"/>
            <a:ext cx="11064558" cy="665020"/>
          </a:xfrm>
        </p:spPr>
        <p:txBody>
          <a:bodyPr>
            <a:normAutofit/>
          </a:bodyPr>
          <a:lstStyle/>
          <a:p>
            <a:r>
              <a:rPr lang="en-GB" sz="2400" dirty="0" smtClean="0">
                <a:solidFill>
                  <a:srgbClr val="58585B"/>
                </a:solidFill>
              </a:rPr>
              <a:t>Reduction of poverty </a:t>
            </a:r>
            <a:endParaRPr lang="en-GB" sz="2400" dirty="0">
              <a:solidFill>
                <a:srgbClr val="58585B"/>
              </a:solidFill>
            </a:endParaRPr>
          </a:p>
        </p:txBody>
      </p:sp>
    </p:spTree>
    <p:extLst>
      <p:ext uri="{BB962C8B-B14F-4D97-AF65-F5344CB8AC3E}">
        <p14:creationId xmlns:p14="http://schemas.microsoft.com/office/powerpoint/2010/main" val="376007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RSPO COLOURS">
      <a:dk1>
        <a:srgbClr val="58585B"/>
      </a:dk1>
      <a:lt1>
        <a:sysClr val="window" lastClr="FFFFFF"/>
      </a:lt1>
      <a:dk2>
        <a:srgbClr val="58585B"/>
      </a:dk2>
      <a:lt2>
        <a:srgbClr val="E7E6E6"/>
      </a:lt2>
      <a:accent1>
        <a:srgbClr val="EF6E19"/>
      </a:accent1>
      <a:accent2>
        <a:srgbClr val="F8A144"/>
      </a:accent2>
      <a:accent3>
        <a:srgbClr val="418D27"/>
      </a:accent3>
      <a:accent4>
        <a:srgbClr val="C00000"/>
      </a:accent4>
      <a:accent5>
        <a:srgbClr val="F8A144"/>
      </a:accent5>
      <a:accent6>
        <a:srgbClr val="67923D"/>
      </a:accent6>
      <a:hlink>
        <a:srgbClr val="EE7813"/>
      </a:hlink>
      <a:folHlink>
        <a:srgbClr val="00B0F0"/>
      </a:folHlink>
    </a:clrScheme>
    <a:fontScheme name="RSPO FONTS">
      <a:majorFont>
        <a:latin typeface="Museo Sans 3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9FCDD9D-B822-4124-B09A-082162A092E9}" vid="{5E4F67D0-4FD8-4FBE-B4D8-8C8949D0C1BE}"/>
    </a:ext>
  </a:extLst>
</a:theme>
</file>

<file path=ppt/theme/theme2.xml><?xml version="1.0" encoding="utf-8"?>
<a:theme xmlns:a="http://schemas.openxmlformats.org/drawingml/2006/main" name="2_Office Theme">
  <a:themeElements>
    <a:clrScheme name="RSPO COLOURS">
      <a:dk1>
        <a:srgbClr val="58585B"/>
      </a:dk1>
      <a:lt1>
        <a:sysClr val="window" lastClr="FFFFFF"/>
      </a:lt1>
      <a:dk2>
        <a:srgbClr val="58585B"/>
      </a:dk2>
      <a:lt2>
        <a:srgbClr val="E7E6E6"/>
      </a:lt2>
      <a:accent1>
        <a:srgbClr val="EF6E19"/>
      </a:accent1>
      <a:accent2>
        <a:srgbClr val="F8A144"/>
      </a:accent2>
      <a:accent3>
        <a:srgbClr val="418D27"/>
      </a:accent3>
      <a:accent4>
        <a:srgbClr val="C00000"/>
      </a:accent4>
      <a:accent5>
        <a:srgbClr val="F8A144"/>
      </a:accent5>
      <a:accent6>
        <a:srgbClr val="67923D"/>
      </a:accent6>
      <a:hlink>
        <a:srgbClr val="EE7813"/>
      </a:hlink>
      <a:folHlink>
        <a:srgbClr val="00B0F0"/>
      </a:folHlink>
    </a:clrScheme>
    <a:fontScheme name="RSPO FONTS">
      <a:majorFont>
        <a:latin typeface="Museo Sans 3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9FCDD9D-B822-4124-B09A-082162A092E9}" vid="{5E4F67D0-4FD8-4FBE-B4D8-8C8949D0C1BE}"/>
    </a:ext>
  </a:extLst>
</a:theme>
</file>

<file path=ppt/theme/theme3.xml><?xml version="1.0" encoding="utf-8"?>
<a:theme xmlns:a="http://schemas.openxmlformats.org/drawingml/2006/main" name="3_Office Theme">
  <a:themeElements>
    <a:clrScheme name="RSPO COLOURS">
      <a:dk1>
        <a:srgbClr val="58585B"/>
      </a:dk1>
      <a:lt1>
        <a:sysClr val="window" lastClr="FFFFFF"/>
      </a:lt1>
      <a:dk2>
        <a:srgbClr val="58585B"/>
      </a:dk2>
      <a:lt2>
        <a:srgbClr val="E7E6E6"/>
      </a:lt2>
      <a:accent1>
        <a:srgbClr val="EF6E19"/>
      </a:accent1>
      <a:accent2>
        <a:srgbClr val="F8A144"/>
      </a:accent2>
      <a:accent3>
        <a:srgbClr val="418D27"/>
      </a:accent3>
      <a:accent4>
        <a:srgbClr val="C00000"/>
      </a:accent4>
      <a:accent5>
        <a:srgbClr val="F8A144"/>
      </a:accent5>
      <a:accent6>
        <a:srgbClr val="67923D"/>
      </a:accent6>
      <a:hlink>
        <a:srgbClr val="EE7813"/>
      </a:hlink>
      <a:folHlink>
        <a:srgbClr val="00B0F0"/>
      </a:folHlink>
    </a:clrScheme>
    <a:fontScheme name="RSPO FONTS">
      <a:majorFont>
        <a:latin typeface="Museo Sans 3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9FCDD9D-B822-4124-B09A-082162A092E9}" vid="{5E4F67D0-4FD8-4FBE-B4D8-8C8949D0C1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RSPO2017Template</Template>
  <TotalTime>1718</TotalTime>
  <Words>1562</Words>
  <Application>Microsoft Office PowerPoint</Application>
  <PresentationFormat>Widescreen</PresentationFormat>
  <Paragraphs>225</Paragraphs>
  <Slides>34</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Candara</vt:lpstr>
      <vt:lpstr>Museo Sans 300</vt:lpstr>
      <vt:lpstr>Wingdings</vt:lpstr>
      <vt:lpstr>1_Office Theme</vt:lpstr>
      <vt:lpstr>2_Office Theme</vt:lpstr>
      <vt:lpstr>3_Office Theme</vt:lpstr>
      <vt:lpstr>Reaching the SDGs and generating shared value for people and nature with sustainable palm oil</vt:lpstr>
      <vt:lpstr>The Role of Palm Oil Industry to Expedite SDGs Achievement</vt:lpstr>
      <vt:lpstr>CEO’s aspiration</vt:lpstr>
      <vt:lpstr>Life on Land - Bumitama biodiversity and community project</vt:lpstr>
      <vt:lpstr>Inclusion of the communities</vt:lpstr>
      <vt:lpstr>Inclusion of the communities</vt:lpstr>
      <vt:lpstr>Children as the future</vt:lpstr>
      <vt:lpstr>Education as the agent of change</vt:lpstr>
      <vt:lpstr>Reduction of poverty </vt:lpstr>
      <vt:lpstr>Reduction of poverty - higher regional GDP growth </vt:lpstr>
      <vt:lpstr>Reduction of poverty - higher income per capita for 2015</vt:lpstr>
      <vt:lpstr>PowerPoint Presentation</vt:lpstr>
      <vt:lpstr>Reaching the SDGs and generating shared value for people and nature with sustainable palm oil</vt:lpstr>
      <vt:lpstr>RSPO’s contribution to the SDGs</vt:lpstr>
      <vt:lpstr>PowerPoint Presentation</vt:lpstr>
      <vt:lpstr>UNILEVER SUSTAINABLE LIVING PLAN AND sdgs</vt:lpstr>
      <vt:lpstr>Unilever sustainable living plan</vt:lpstr>
      <vt:lpstr>USLP and SDGs</vt:lpstr>
      <vt:lpstr>USLP, SDGs and shared value</vt:lpstr>
      <vt:lpstr>PowerPoint Presentation</vt:lpstr>
      <vt:lpstr>Reaching the SDGs and generating shared value for people and nature with sustainable palm oil</vt:lpstr>
      <vt:lpstr>RSPO’s contribution to the SDGs</vt:lpstr>
      <vt:lpstr>PowerPoint Presentation</vt:lpstr>
      <vt:lpstr>PowerPoint Presentation</vt:lpstr>
      <vt:lpstr>CIRAD: Who are we?</vt:lpstr>
      <vt:lpstr>Shared value through science-based research, development and training </vt:lpstr>
      <vt:lpstr>Acting through SDGs</vt:lpstr>
      <vt:lpstr>SDG 1: No poverty</vt:lpstr>
      <vt:lpstr>SDG 12 – Responsible consumption and production </vt:lpstr>
      <vt:lpstr>SDG 13 – Climate action</vt:lpstr>
      <vt:lpstr>SDG 17 – Partnership for the goals</vt:lpstr>
      <vt:lpstr>THANk you FOR YOUR KIND ATTENTION</vt:lpstr>
      <vt:lpstr>Reaching the SDG’s and generating shared value for people and nature  with sustainable palm oil</vt:lpstr>
      <vt:lpstr>PowerPoint Presentation</vt:lpstr>
    </vt:vector>
  </TitlesOfParts>
  <Company>MyCompany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Roberts</dc:creator>
  <cp:lastModifiedBy>Charles Alger</cp:lastModifiedBy>
  <cp:revision>118</cp:revision>
  <dcterms:created xsi:type="dcterms:W3CDTF">2017-05-16T21:38:44Z</dcterms:created>
  <dcterms:modified xsi:type="dcterms:W3CDTF">2018-06-27T07:49:30Z</dcterms:modified>
</cp:coreProperties>
</file>