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 ContentType="image/tiff"/>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2.xml" ContentType="application/vnd.openxmlformats-officedocument.them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325" r:id="rId2"/>
    <p:sldId id="296" r:id="rId3"/>
    <p:sldId id="335" r:id="rId4"/>
    <p:sldId id="340" r:id="rId5"/>
    <p:sldId id="284" r:id="rId6"/>
    <p:sldId id="292" r:id="rId7"/>
    <p:sldId id="285" r:id="rId8"/>
    <p:sldId id="293" r:id="rId9"/>
    <p:sldId id="294" r:id="rId10"/>
    <p:sldId id="397" r:id="rId11"/>
    <p:sldId id="295" r:id="rId12"/>
    <p:sldId id="298" r:id="rId13"/>
    <p:sldId id="299" r:id="rId14"/>
    <p:sldId id="297" r:id="rId15"/>
    <p:sldId id="300" r:id="rId16"/>
    <p:sldId id="301" r:id="rId17"/>
    <p:sldId id="302" r:id="rId18"/>
    <p:sldId id="303" r:id="rId19"/>
    <p:sldId id="398" r:id="rId20"/>
    <p:sldId id="256" r:id="rId21"/>
    <p:sldId id="390" r:id="rId22"/>
    <p:sldId id="391" r:id="rId23"/>
    <p:sldId id="392" r:id="rId24"/>
    <p:sldId id="393" r:id="rId25"/>
    <p:sldId id="394" r:id="rId26"/>
    <p:sldId id="395" r:id="rId27"/>
    <p:sldId id="396" r:id="rId28"/>
    <p:sldId id="337" r:id="rId29"/>
    <p:sldId id="38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585B"/>
    <a:srgbClr val="EF78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showGuides="1">
      <p:cViewPr varScale="1">
        <p:scale>
          <a:sx n="69" d="100"/>
          <a:sy n="69" d="100"/>
        </p:scale>
        <p:origin x="696"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7814868415628261E-2"/>
          <c:y val="9.906124715796219E-2"/>
          <c:w val="0.96006057936612976"/>
          <c:h val="0.71982628153123007"/>
        </c:manualLayout>
      </c:layout>
      <c:barChart>
        <c:barDir val="col"/>
        <c:grouping val="clustered"/>
        <c:varyColors val="0"/>
        <c:ser>
          <c:idx val="0"/>
          <c:order val="0"/>
          <c:tx>
            <c:strRef>
              <c:f>Sheet1!$B$1</c:f>
              <c:strCache>
                <c:ptCount val="1"/>
                <c:pt idx="0">
                  <c:v>Series 1</c:v>
                </c:pt>
              </c:strCache>
            </c:strRef>
          </c:tx>
          <c:spPr>
            <a:solidFill>
              <a:srgbClr val="EE7813"/>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5E4-489C-9B87-BBEFE7DF65E6}"/>
            </c:ext>
          </c:extLst>
        </c:ser>
        <c:ser>
          <c:idx val="1"/>
          <c:order val="1"/>
          <c:tx>
            <c:strRef>
              <c:f>Sheet1!$C$1</c:f>
              <c:strCache>
                <c:ptCount val="1"/>
                <c:pt idx="0">
                  <c:v>Series 2</c:v>
                </c:pt>
              </c:strCache>
            </c:strRef>
          </c:tx>
          <c:spPr>
            <a:solidFill>
              <a:srgbClr val="58585B"/>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5E4-489C-9B87-BBEFE7DF65E6}"/>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5E4-489C-9B87-BBEFE7DF65E6}"/>
            </c:ext>
          </c:extLst>
        </c:ser>
        <c:dLbls>
          <c:showLegendKey val="0"/>
          <c:showVal val="0"/>
          <c:showCatName val="0"/>
          <c:showSerName val="0"/>
          <c:showPercent val="0"/>
          <c:showBubbleSize val="0"/>
        </c:dLbls>
        <c:gapWidth val="219"/>
        <c:overlap val="-27"/>
        <c:axId val="303400768"/>
        <c:axId val="303397240"/>
      </c:barChart>
      <c:catAx>
        <c:axId val="303400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303397240"/>
        <c:crosses val="autoZero"/>
        <c:auto val="1"/>
        <c:lblAlgn val="ctr"/>
        <c:lblOffset val="100"/>
        <c:noMultiLvlLbl val="0"/>
      </c:catAx>
      <c:valAx>
        <c:axId val="303397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303400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417754606776987"/>
          <c:y val="0.11746003450432513"/>
          <c:w val="0.38382314946634044"/>
          <c:h val="0.7653020034866892"/>
        </c:manualLayout>
      </c:layout>
      <c:pieChart>
        <c:varyColors val="1"/>
        <c:ser>
          <c:idx val="0"/>
          <c:order val="0"/>
          <c:tx>
            <c:strRef>
              <c:f>Sheet1!$B$1</c:f>
              <c:strCache>
                <c:ptCount val="1"/>
                <c:pt idx="0">
                  <c:v>Series 1</c:v>
                </c:pt>
              </c:strCache>
            </c:strRef>
          </c:tx>
          <c:dPt>
            <c:idx val="0"/>
            <c:bubble3D val="0"/>
            <c:explosion val="3"/>
            <c:spPr>
              <a:solidFill>
                <a:srgbClr val="EE7813"/>
              </a:solidFill>
              <a:ln w="19050">
                <a:solidFill>
                  <a:schemeClr val="lt1"/>
                </a:solidFill>
              </a:ln>
              <a:effectLst/>
            </c:spPr>
            <c:extLst>
              <c:ext xmlns:c16="http://schemas.microsoft.com/office/drawing/2014/chart" uri="{C3380CC4-5D6E-409C-BE32-E72D297353CC}">
                <c16:uniqueId val="{00000001-87F0-4623-A345-32AED87774D9}"/>
              </c:ext>
            </c:extLst>
          </c:dPt>
          <c:dPt>
            <c:idx val="1"/>
            <c:bubble3D val="0"/>
            <c:explosion val="3"/>
            <c:spPr>
              <a:solidFill>
                <a:srgbClr val="58585B"/>
              </a:solidFill>
              <a:ln w="19050">
                <a:solidFill>
                  <a:schemeClr val="lt1"/>
                </a:solidFill>
              </a:ln>
              <a:effectLst/>
            </c:spPr>
            <c:extLst>
              <c:ext xmlns:c16="http://schemas.microsoft.com/office/drawing/2014/chart" uri="{C3380CC4-5D6E-409C-BE32-E72D297353CC}">
                <c16:uniqueId val="{00000003-87F0-4623-A345-32AED87774D9}"/>
              </c:ext>
            </c:extLst>
          </c:dPt>
          <c:dPt>
            <c:idx val="2"/>
            <c:bubble3D val="0"/>
            <c:explosion val="3"/>
            <c:spPr>
              <a:solidFill>
                <a:schemeClr val="accent3"/>
              </a:solidFill>
              <a:ln w="19050">
                <a:solidFill>
                  <a:schemeClr val="lt1"/>
                </a:solidFill>
              </a:ln>
              <a:effectLst/>
            </c:spPr>
            <c:extLst>
              <c:ext xmlns:c16="http://schemas.microsoft.com/office/drawing/2014/chart" uri="{C3380CC4-5D6E-409C-BE32-E72D297353CC}">
                <c16:uniqueId val="{00000005-87F0-4623-A345-32AED87774D9}"/>
              </c:ext>
            </c:extLst>
          </c:dPt>
          <c:dPt>
            <c:idx val="3"/>
            <c:bubble3D val="0"/>
            <c:explosion val="3"/>
            <c:spPr>
              <a:solidFill>
                <a:schemeClr val="accent4"/>
              </a:solidFill>
              <a:ln w="19050">
                <a:solidFill>
                  <a:schemeClr val="lt1"/>
                </a:solidFill>
              </a:ln>
              <a:effectLst/>
            </c:spPr>
            <c:extLst>
              <c:ext xmlns:c16="http://schemas.microsoft.com/office/drawing/2014/chart" uri="{C3380CC4-5D6E-409C-BE32-E72D297353CC}">
                <c16:uniqueId val="{00000007-87F0-4623-A345-32AED87774D9}"/>
              </c:ext>
            </c:extLst>
          </c:dPt>
          <c:dLbls>
            <c:dLbl>
              <c:idx val="0"/>
              <c:layout>
                <c:manualLayout>
                  <c:x val="-0.11769982778332976"/>
                  <c:y val="0.1455932961298958"/>
                </c:manualLayout>
              </c:layout>
              <c:showLegendKey val="0"/>
              <c:showVal val="1"/>
              <c:showCatName val="0"/>
              <c:showSerName val="0"/>
              <c:showPercent val="0"/>
              <c:showBubbleSize val="0"/>
              <c:extLst>
                <c:ext xmlns:c15="http://schemas.microsoft.com/office/drawing/2012/chart" uri="{CE6537A1-D6FC-4f65-9D91-7224C49458BB}">
                  <c15:layout>
                    <c:manualLayout>
                      <c:w val="9.8676742566763315E-2"/>
                      <c:h val="9.4394406794511915E-2"/>
                    </c:manualLayout>
                  </c15:layout>
                </c:ext>
                <c:ext xmlns:c16="http://schemas.microsoft.com/office/drawing/2014/chart" uri="{C3380CC4-5D6E-409C-BE32-E72D297353CC}">
                  <c16:uniqueId val="{00000001-87F0-4623-A345-32AED87774D9}"/>
                </c:ext>
              </c:extLst>
            </c:dLbl>
            <c:dLbl>
              <c:idx val="1"/>
              <c:layout>
                <c:manualLayout>
                  <c:x val="-0.11448961206925944"/>
                  <c:y val="-0.17438627924332195"/>
                </c:manualLayout>
              </c:layout>
              <c:showLegendKey val="0"/>
              <c:showVal val="1"/>
              <c:showCatName val="0"/>
              <c:showSerName val="0"/>
              <c:showPercent val="0"/>
              <c:showBubbleSize val="0"/>
              <c:extLst>
                <c:ext xmlns:c15="http://schemas.microsoft.com/office/drawing/2012/chart" uri="{CE6537A1-D6FC-4f65-9D91-7224C49458BB}">
                  <c15:layout>
                    <c:manualLayout>
                      <c:w val="0.14263146769062218"/>
                      <c:h val="9.4394406794511915E-2"/>
                    </c:manualLayout>
                  </c15:layout>
                </c:ext>
                <c:ext xmlns:c16="http://schemas.microsoft.com/office/drawing/2014/chart" uri="{C3380CC4-5D6E-409C-BE32-E72D297353CC}">
                  <c16:uniqueId val="{00000003-87F0-4623-A345-32AED87774D9}"/>
                </c:ext>
              </c:extLst>
            </c:dLbl>
            <c:dLbl>
              <c:idx val="2"/>
              <c:layout>
                <c:manualLayout>
                  <c:x val="0.1056825439879865"/>
                  <c:y val="-0.1852152592507546"/>
                </c:manualLayout>
              </c:layout>
              <c:showLegendKey val="0"/>
              <c:showVal val="1"/>
              <c:showCatName val="0"/>
              <c:showSerName val="0"/>
              <c:showPercent val="0"/>
              <c:showBubbleSize val="0"/>
              <c:extLst>
                <c:ext xmlns:c15="http://schemas.microsoft.com/office/drawing/2012/chart" uri="{CE6537A1-D6FC-4f65-9D91-7224C49458BB}">
                  <c15:layout>
                    <c:manualLayout>
                      <c:w val="0.12279995666170902"/>
                      <c:h val="9.4394406794511915E-2"/>
                    </c:manualLayout>
                  </c15:layout>
                </c:ext>
                <c:ext xmlns:c16="http://schemas.microsoft.com/office/drawing/2014/chart" uri="{C3380CC4-5D6E-409C-BE32-E72D297353CC}">
                  <c16:uniqueId val="{00000005-87F0-4623-A345-32AED87774D9}"/>
                </c:ext>
              </c:extLst>
            </c:dLbl>
            <c:dLbl>
              <c:idx val="3"/>
              <c:layout>
                <c:manualLayout>
                  <c:x val="0.11357293468662688"/>
                  <c:y val="0.15317080245216377"/>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0151949200249423"/>
                      <c:h val="0.10264432446151196"/>
                    </c:manualLayout>
                  </c15:layout>
                </c:ext>
                <c:ext xmlns:c16="http://schemas.microsoft.com/office/drawing/2014/chart" uri="{C3380CC4-5D6E-409C-BE32-E72D297353CC}">
                  <c16:uniqueId val="{00000007-87F0-4623-A345-32AED87774D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8-87F0-4623-A345-32AED87774D9}"/>
            </c:ext>
          </c:extLst>
        </c:ser>
        <c:ser>
          <c:idx val="1"/>
          <c:order val="1"/>
          <c:tx>
            <c:strRef>
              <c:f>Sheet1!$C$1</c:f>
              <c:strCache>
                <c:ptCount val="1"/>
                <c:pt idx="0">
                  <c:v>Series 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A-87F0-4623-A345-32AED87774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C-87F0-4623-A345-32AED87774D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E-87F0-4623-A345-32AED87774D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0-87F0-4623-A345-32AED87774D9}"/>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11-87F0-4623-A345-32AED87774D9}"/>
            </c:ext>
          </c:extLst>
        </c:ser>
        <c:ser>
          <c:idx val="2"/>
          <c:order val="2"/>
          <c:tx>
            <c:strRef>
              <c:f>Sheet1!$D$1</c:f>
              <c:strCache>
                <c:ptCount val="1"/>
                <c:pt idx="0">
                  <c:v>Series 3</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3-87F0-4623-A345-32AED87774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5-87F0-4623-A345-32AED87774D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7-87F0-4623-A345-32AED87774D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9-87F0-4623-A345-32AED87774D9}"/>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1A-87F0-4623-A345-32AED87774D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0754760582460569"/>
          <c:y val="0.24708450538261426"/>
          <c:w val="0.2227958347061918"/>
          <c:h val="0.4881506950718034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EE7813"/>
                </a:solidFill>
                <a:latin typeface="+mn-lt"/>
                <a:ea typeface="+mn-ea"/>
                <a:cs typeface="+mn-cs"/>
              </a:defRPr>
            </a:pPr>
            <a:r>
              <a:rPr lang="en-US" sz="1600" b="1" dirty="0">
                <a:solidFill>
                  <a:srgbClr val="EE7813"/>
                </a:solidFill>
              </a:rPr>
              <a:t>Financing for Projects</a:t>
            </a:r>
          </a:p>
        </c:rich>
      </c:tx>
      <c:layout>
        <c:manualLayout>
          <c:xMode val="edge"/>
          <c:yMode val="edge"/>
          <c:x val="0.49449824721521501"/>
          <c:y val="4.6999437487047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EE7813"/>
              </a:solidFill>
              <a:latin typeface="+mn-lt"/>
              <a:ea typeface="+mn-ea"/>
              <a:cs typeface="+mn-cs"/>
            </a:defRPr>
          </a:pPr>
          <a:endParaRPr lang="en-US"/>
        </a:p>
      </c:txPr>
    </c:title>
    <c:autoTitleDeleted val="0"/>
    <c:plotArea>
      <c:layout>
        <c:manualLayout>
          <c:layoutTarget val="inner"/>
          <c:xMode val="edge"/>
          <c:yMode val="edge"/>
          <c:x val="0.15506576585290699"/>
          <c:y val="0.19518205678835601"/>
          <c:w val="0.81066639670670704"/>
          <c:h val="0.59924445980636498"/>
        </c:manualLayout>
      </c:layout>
      <c:barChart>
        <c:barDir val="col"/>
        <c:grouping val="clustered"/>
        <c:varyColors val="0"/>
        <c:ser>
          <c:idx val="0"/>
          <c:order val="0"/>
          <c:tx>
            <c:strRef>
              <c:f>Sheet1!$B$1</c:f>
              <c:strCache>
                <c:ptCount val="1"/>
                <c:pt idx="0">
                  <c:v>Donor</c:v>
                </c:pt>
              </c:strCache>
            </c:strRef>
          </c:tx>
          <c:spPr>
            <a:solidFill>
              <a:schemeClr val="accent1"/>
            </a:solidFill>
            <a:ln>
              <a:noFill/>
            </a:ln>
            <a:effectLst/>
          </c:spPr>
          <c:invertIfNegative val="0"/>
          <c:cat>
            <c:numRef>
              <c:f>Sheet1!$A$2:$A$5</c:f>
              <c:numCache>
                <c:formatCode>General</c:formatCode>
                <c:ptCount val="4"/>
                <c:pt idx="0">
                  <c:v>2013</c:v>
                </c:pt>
                <c:pt idx="1">
                  <c:v>2014</c:v>
                </c:pt>
                <c:pt idx="2">
                  <c:v>2015</c:v>
                </c:pt>
                <c:pt idx="3">
                  <c:v>2016</c:v>
                </c:pt>
              </c:numCache>
            </c:numRef>
          </c:cat>
          <c:val>
            <c:numRef>
              <c:f>Sheet1!$B$2:$B$5</c:f>
              <c:numCache>
                <c:formatCode>General</c:formatCode>
                <c:ptCount val="4"/>
                <c:pt idx="0">
                  <c:v>0.28499999999999998</c:v>
                </c:pt>
                <c:pt idx="1">
                  <c:v>1.044</c:v>
                </c:pt>
                <c:pt idx="2">
                  <c:v>1.827</c:v>
                </c:pt>
                <c:pt idx="3">
                  <c:v>3.2930000000000001</c:v>
                </c:pt>
              </c:numCache>
            </c:numRef>
          </c:val>
          <c:extLst>
            <c:ext xmlns:c16="http://schemas.microsoft.com/office/drawing/2014/chart" uri="{C3380CC4-5D6E-409C-BE32-E72D297353CC}">
              <c16:uniqueId val="{00000000-7834-4725-BEE7-81A40692F732}"/>
            </c:ext>
          </c:extLst>
        </c:ser>
        <c:ser>
          <c:idx val="1"/>
          <c:order val="1"/>
          <c:tx>
            <c:strRef>
              <c:f>Sheet1!$C$1</c:f>
              <c:strCache>
                <c:ptCount val="1"/>
                <c:pt idx="0">
                  <c:v>Private Sector</c:v>
                </c:pt>
              </c:strCache>
            </c:strRef>
          </c:tx>
          <c:spPr>
            <a:solidFill>
              <a:schemeClr val="accent2"/>
            </a:solidFill>
            <a:ln>
              <a:noFill/>
            </a:ln>
            <a:effectLst/>
          </c:spPr>
          <c:invertIfNegative val="0"/>
          <c:cat>
            <c:numRef>
              <c:f>Sheet1!$A$2:$A$5</c:f>
              <c:numCache>
                <c:formatCode>General</c:formatCode>
                <c:ptCount val="4"/>
                <c:pt idx="0">
                  <c:v>2013</c:v>
                </c:pt>
                <c:pt idx="1">
                  <c:v>2014</c:v>
                </c:pt>
                <c:pt idx="2">
                  <c:v>2015</c:v>
                </c:pt>
                <c:pt idx="3">
                  <c:v>2016</c:v>
                </c:pt>
              </c:numCache>
            </c:numRef>
          </c:cat>
          <c:val>
            <c:numRef>
              <c:f>Sheet1!$C$2:$C$5</c:f>
              <c:numCache>
                <c:formatCode>General</c:formatCode>
                <c:ptCount val="4"/>
                <c:pt idx="0">
                  <c:v>0</c:v>
                </c:pt>
                <c:pt idx="1">
                  <c:v>0.84699999999999998</c:v>
                </c:pt>
                <c:pt idx="2">
                  <c:v>4.1649999999999956</c:v>
                </c:pt>
                <c:pt idx="3">
                  <c:v>3.9750000000000001</c:v>
                </c:pt>
              </c:numCache>
            </c:numRef>
          </c:val>
          <c:extLst>
            <c:ext xmlns:c16="http://schemas.microsoft.com/office/drawing/2014/chart" uri="{C3380CC4-5D6E-409C-BE32-E72D297353CC}">
              <c16:uniqueId val="{00000001-7834-4725-BEE7-81A40692F732}"/>
            </c:ext>
          </c:extLst>
        </c:ser>
        <c:dLbls>
          <c:showLegendKey val="0"/>
          <c:showVal val="0"/>
          <c:showCatName val="0"/>
          <c:showSerName val="0"/>
          <c:showPercent val="0"/>
          <c:showBubbleSize val="0"/>
        </c:dLbls>
        <c:gapWidth val="219"/>
        <c:overlap val="-27"/>
        <c:axId val="-2088238512"/>
        <c:axId val="-2029317488"/>
      </c:barChart>
      <c:lineChart>
        <c:grouping val="standard"/>
        <c:varyColors val="0"/>
        <c:ser>
          <c:idx val="2"/>
          <c:order val="2"/>
          <c:tx>
            <c:strRef>
              <c:f>Sheet1!$D$1</c:f>
              <c:strCache>
                <c:ptCount val="1"/>
                <c:pt idx="0">
                  <c:v>Total Investment</c:v>
                </c:pt>
              </c:strCache>
            </c:strRef>
          </c:tx>
          <c:spPr>
            <a:ln w="28575" cap="rnd">
              <a:solidFill>
                <a:schemeClr val="accent3"/>
              </a:solidFill>
              <a:round/>
            </a:ln>
            <a:effectLst/>
          </c:spPr>
          <c:marker>
            <c:symbol val="none"/>
          </c:marker>
          <c:cat>
            <c:numRef>
              <c:f>Sheet1!$A$2:$A$5</c:f>
              <c:numCache>
                <c:formatCode>General</c:formatCode>
                <c:ptCount val="4"/>
                <c:pt idx="0">
                  <c:v>2013</c:v>
                </c:pt>
                <c:pt idx="1">
                  <c:v>2014</c:v>
                </c:pt>
                <c:pt idx="2">
                  <c:v>2015</c:v>
                </c:pt>
                <c:pt idx="3">
                  <c:v>2016</c:v>
                </c:pt>
              </c:numCache>
            </c:numRef>
          </c:cat>
          <c:val>
            <c:numRef>
              <c:f>Sheet1!$D$2:$D$5</c:f>
              <c:numCache>
                <c:formatCode>General</c:formatCode>
                <c:ptCount val="4"/>
                <c:pt idx="0">
                  <c:v>0.28499999999999998</c:v>
                </c:pt>
                <c:pt idx="1">
                  <c:v>1.893</c:v>
                </c:pt>
                <c:pt idx="2">
                  <c:v>5.9939999999999998</c:v>
                </c:pt>
                <c:pt idx="3">
                  <c:v>7.2709999999999999</c:v>
                </c:pt>
              </c:numCache>
            </c:numRef>
          </c:val>
          <c:smooth val="0"/>
          <c:extLst>
            <c:ext xmlns:c16="http://schemas.microsoft.com/office/drawing/2014/chart" uri="{C3380CC4-5D6E-409C-BE32-E72D297353CC}">
              <c16:uniqueId val="{00000002-7834-4725-BEE7-81A40692F732}"/>
            </c:ext>
          </c:extLst>
        </c:ser>
        <c:dLbls>
          <c:showLegendKey val="0"/>
          <c:showVal val="0"/>
          <c:showCatName val="0"/>
          <c:showSerName val="0"/>
          <c:showPercent val="0"/>
          <c:showBubbleSize val="0"/>
        </c:dLbls>
        <c:marker val="1"/>
        <c:smooth val="0"/>
        <c:axId val="-2088238512"/>
        <c:axId val="-2029317488"/>
      </c:lineChart>
      <c:catAx>
        <c:axId val="-2088238512"/>
        <c:scaling>
          <c:orientation val="minMax"/>
        </c:scaling>
        <c:delete val="0"/>
        <c:axPos val="b"/>
        <c:title>
          <c:tx>
            <c:rich>
              <a:bodyPr rot="0" spcFirstLastPara="1" vertOverflow="ellipsis" vert="horz" wrap="square" anchor="ctr" anchorCtr="1"/>
              <a:lstStyle/>
              <a:p>
                <a:pPr>
                  <a:defRPr sz="1000" b="1" i="0" u="none" strike="noStrike" kern="1200" baseline="0">
                    <a:solidFill>
                      <a:srgbClr val="C00000"/>
                    </a:solidFill>
                    <a:latin typeface="+mn-lt"/>
                    <a:ea typeface="+mn-ea"/>
                    <a:cs typeface="+mn-cs"/>
                  </a:defRPr>
                </a:pPr>
                <a:r>
                  <a:rPr lang="en-US" b="1"/>
                  <a:t>Year</a:t>
                </a:r>
              </a:p>
            </c:rich>
          </c:tx>
          <c:layout>
            <c:manualLayout>
              <c:xMode val="edge"/>
              <c:yMode val="edge"/>
              <c:x val="0.92053560948434499"/>
              <c:y val="0.80308763325121602"/>
            </c:manualLayout>
          </c:layout>
          <c:overlay val="0"/>
          <c:spPr>
            <a:noFill/>
            <a:ln>
              <a:noFill/>
            </a:ln>
            <a:effectLst/>
          </c:spPr>
          <c:txPr>
            <a:bodyPr rot="0" spcFirstLastPara="1" vertOverflow="ellipsis" vert="horz" wrap="square" anchor="ctr" anchorCtr="1"/>
            <a:lstStyle/>
            <a:p>
              <a:pPr>
                <a:defRPr sz="1000" b="1" i="0" u="none" strike="noStrike" kern="1200" baseline="0">
                  <a:solidFill>
                    <a:srgbClr val="C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C00000"/>
                </a:solidFill>
                <a:latin typeface="+mn-lt"/>
                <a:ea typeface="+mn-ea"/>
                <a:cs typeface="+mn-cs"/>
              </a:defRPr>
            </a:pPr>
            <a:endParaRPr lang="en-US"/>
          </a:p>
        </c:txPr>
        <c:crossAx val="-2029317488"/>
        <c:crosses val="autoZero"/>
        <c:auto val="1"/>
        <c:lblAlgn val="ctr"/>
        <c:lblOffset val="100"/>
        <c:noMultiLvlLbl val="0"/>
      </c:catAx>
      <c:valAx>
        <c:axId val="-2029317488"/>
        <c:scaling>
          <c:orientation val="minMax"/>
        </c:scaling>
        <c:delete val="0"/>
        <c:axPos val="l"/>
        <c:title>
          <c:tx>
            <c:rich>
              <a:bodyPr rot="-5400000" spcFirstLastPara="1" vertOverflow="ellipsis" vert="horz" wrap="square" anchor="ctr" anchorCtr="1"/>
              <a:lstStyle/>
              <a:p>
                <a:pPr>
                  <a:defRPr sz="1000" b="1" i="0" u="none" strike="noStrike" kern="1200" baseline="0">
                    <a:solidFill>
                      <a:srgbClr val="C00000"/>
                    </a:solidFill>
                    <a:latin typeface="+mn-lt"/>
                    <a:ea typeface="+mn-ea"/>
                    <a:cs typeface="+mn-cs"/>
                  </a:defRPr>
                </a:pPr>
                <a:r>
                  <a:rPr lang="en-US" b="1"/>
                  <a:t>Invesment (Mil EUR)</a:t>
                </a:r>
              </a:p>
            </c:rich>
          </c:tx>
          <c:layout>
            <c:manualLayout>
              <c:xMode val="edge"/>
              <c:yMode val="edge"/>
              <c:x val="2.9800071324073099E-2"/>
              <c:y val="0.206195889848967"/>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rgbClr val="C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C00000"/>
                </a:solidFill>
                <a:latin typeface="+mn-lt"/>
                <a:ea typeface="+mn-ea"/>
                <a:cs typeface="+mn-cs"/>
              </a:defRPr>
            </a:pPr>
            <a:endParaRPr lang="en-US"/>
          </a:p>
        </c:txPr>
        <c:crossAx val="-2088238512"/>
        <c:crosses val="autoZero"/>
        <c:crossBetween val="between"/>
      </c:valAx>
      <c:spPr>
        <a:noFill/>
        <a:ln>
          <a:noFill/>
        </a:ln>
        <a:effectLst/>
      </c:spPr>
    </c:plotArea>
    <c:legend>
      <c:legendPos val="b"/>
      <c:layout>
        <c:manualLayout>
          <c:xMode val="edge"/>
          <c:yMode val="edge"/>
          <c:x val="0.146960637560199"/>
          <c:y val="7.6749182664450397E-2"/>
          <c:w val="0.35572263614004002"/>
          <c:h val="0.52711270137329302"/>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C00000"/>
              </a:solidFill>
              <a:latin typeface="+mn-lt"/>
              <a:ea typeface="+mn-ea"/>
              <a:cs typeface="+mn-cs"/>
            </a:defRPr>
          </a:pPr>
          <a:endParaRPr lang="en-US"/>
        </a:p>
      </c:txPr>
    </c:legend>
    <c:plotVisOnly val="1"/>
    <c:dispBlanksAs val="gap"/>
    <c:showDLblsOverMax val="0"/>
  </c:chart>
  <c:spPr>
    <a:solidFill>
      <a:srgbClr val="FFFFFF"/>
    </a:solidFill>
    <a:ln w="9525" cap="flat" cmpd="sng" algn="ctr">
      <a:solidFill>
        <a:srgbClr val="EE7813"/>
      </a:solidFill>
      <a:round/>
    </a:ln>
    <a:effectLst/>
  </c:spPr>
  <c:txPr>
    <a:bodyPr/>
    <a:lstStyle/>
    <a:p>
      <a:pPr>
        <a:defRPr>
          <a:solidFill>
            <a:srgbClr val="C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0BDB7B-E0B6-464D-B403-A8B01D9B5D4F}" type="datetimeFigureOut">
              <a:rPr lang="en-GB" smtClean="0"/>
              <a:t>25/06/2018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B97598-EAFB-429C-BA62-067AEB2B552D}" type="slidenum">
              <a:rPr lang="en-GB" smtClean="0"/>
              <a:t>‹#›</a:t>
            </a:fld>
            <a:endParaRPr lang="en-GB"/>
          </a:p>
        </p:txBody>
      </p:sp>
    </p:spTree>
    <p:extLst>
      <p:ext uri="{BB962C8B-B14F-4D97-AF65-F5344CB8AC3E}">
        <p14:creationId xmlns:p14="http://schemas.microsoft.com/office/powerpoint/2010/main" val="3532808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33" name="Shape 1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06891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3.jpg"/><Relationship Id="rId5" Type="http://schemas.openxmlformats.org/officeDocument/2006/relationships/image" Target="../media/image1.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tif"/><Relationship Id="rId3" Type="http://schemas.openxmlformats.org/officeDocument/2006/relationships/image" Target="../media/image1.png"/><Relationship Id="rId7" Type="http://schemas.openxmlformats.org/officeDocument/2006/relationships/image" Target="../media/image9.jpg"/><Relationship Id="rId12"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jpg"/><Relationship Id="rId11" Type="http://schemas.openxmlformats.org/officeDocument/2006/relationships/image" Target="../media/image13.jpeg"/><Relationship Id="rId5" Type="http://schemas.openxmlformats.org/officeDocument/2006/relationships/image" Target="../media/image4.jpeg"/><Relationship Id="rId10" Type="http://schemas.openxmlformats.org/officeDocument/2006/relationships/image" Target="../media/image12.jpg"/><Relationship Id="rId4" Type="http://schemas.openxmlformats.org/officeDocument/2006/relationships/image" Target="../media/image3.jpg"/><Relationship Id="rId9" Type="http://schemas.openxmlformats.org/officeDocument/2006/relationships/image" Target="../media/image11.jpeg"/><Relationship Id="rId14"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12.jpg"/><Relationship Id="rId3" Type="http://schemas.openxmlformats.org/officeDocument/2006/relationships/image" Target="../media/image2.png"/><Relationship Id="rId7" Type="http://schemas.openxmlformats.org/officeDocument/2006/relationships/image" Target="../media/image18.jpeg"/><Relationship Id="rId12" Type="http://schemas.openxmlformats.org/officeDocument/2006/relationships/image" Target="../media/image11.jpeg"/><Relationship Id="rId17" Type="http://schemas.openxmlformats.org/officeDocument/2006/relationships/image" Target="../media/image16.png"/><Relationship Id="rId2" Type="http://schemas.openxmlformats.org/officeDocument/2006/relationships/image" Target="../media/image4.jpeg"/><Relationship Id="rId16" Type="http://schemas.openxmlformats.org/officeDocument/2006/relationships/image" Target="../media/image15.tif"/><Relationship Id="rId1" Type="http://schemas.openxmlformats.org/officeDocument/2006/relationships/slideMaster" Target="../slideMasters/slideMaster1.xml"/><Relationship Id="rId6" Type="http://schemas.openxmlformats.org/officeDocument/2006/relationships/image" Target="../media/image17.jpeg"/><Relationship Id="rId11" Type="http://schemas.openxmlformats.org/officeDocument/2006/relationships/image" Target="../media/image10.jpg"/><Relationship Id="rId5" Type="http://schemas.openxmlformats.org/officeDocument/2006/relationships/image" Target="../media/image3.jpg"/><Relationship Id="rId15" Type="http://schemas.openxmlformats.org/officeDocument/2006/relationships/image" Target="../media/image14.png"/><Relationship Id="rId10" Type="http://schemas.openxmlformats.org/officeDocument/2006/relationships/image" Target="../media/image9.jpg"/><Relationship Id="rId4" Type="http://schemas.openxmlformats.org/officeDocument/2006/relationships/image" Target="../media/image1.png"/><Relationship Id="rId9" Type="http://schemas.openxmlformats.org/officeDocument/2006/relationships/image" Target="../media/image8.jpg"/><Relationship Id="rId14" Type="http://schemas.openxmlformats.org/officeDocument/2006/relationships/image" Target="../media/image1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334962" y="4694465"/>
            <a:ext cx="11522075" cy="617029"/>
          </a:xfrm>
          <a:prstGeom prst="rect">
            <a:avLst/>
          </a:prstGeom>
        </p:spPr>
        <p:txBody>
          <a:bodyPr anchor="ctr">
            <a:noAutofit/>
          </a:bodyPr>
          <a:lstStyle>
            <a:lvl1pPr algn="l">
              <a:defRPr sz="2400" b="1" cap="all" baseline="0">
                <a:solidFill>
                  <a:srgbClr val="58585B"/>
                </a:solidFill>
              </a:defRPr>
            </a:lvl1pPr>
          </a:lstStyle>
          <a:p>
            <a:r>
              <a:rPr lang="en-US" dirty="0"/>
              <a:t>Click to edit Master title style</a:t>
            </a:r>
          </a:p>
        </p:txBody>
      </p:sp>
      <p:sp>
        <p:nvSpPr>
          <p:cNvPr id="3" name="Subtitle 2"/>
          <p:cNvSpPr>
            <a:spLocks noGrp="1"/>
          </p:cNvSpPr>
          <p:nvPr userDrawn="1">
            <p:ph type="subTitle" idx="1"/>
          </p:nvPr>
        </p:nvSpPr>
        <p:spPr>
          <a:xfrm>
            <a:off x="334963" y="5498873"/>
            <a:ext cx="11522074" cy="705076"/>
          </a:xfrm>
          <a:prstGeom prst="rect">
            <a:avLst/>
          </a:prstGeom>
        </p:spPr>
        <p:txBody>
          <a:bodyPr/>
          <a:lstStyle>
            <a:lvl1pPr marL="0" indent="0" algn="l">
              <a:buNone/>
              <a:defRPr sz="1800">
                <a:solidFill>
                  <a:srgbClr val="EE7813"/>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3" name="Rectangle 12"/>
          <p:cNvSpPr/>
          <p:nvPr userDrawn="1"/>
        </p:nvSpPr>
        <p:spPr>
          <a:xfrm>
            <a:off x="0" y="1"/>
            <a:ext cx="12191999" cy="46180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4" name="Rectangle 13"/>
          <p:cNvSpPr/>
          <p:nvPr userDrawn="1"/>
        </p:nvSpPr>
        <p:spPr>
          <a:xfrm>
            <a:off x="-1" y="461807"/>
            <a:ext cx="12192001" cy="757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33"/>
          </a:p>
        </p:txBody>
      </p:sp>
      <p:pic>
        <p:nvPicPr>
          <p:cNvPr id="19" name="Picture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2441" y="-24934"/>
            <a:ext cx="1794794" cy="511674"/>
          </a:xfrm>
          <a:prstGeom prst="rect">
            <a:avLst/>
          </a:prstGeom>
        </p:spPr>
      </p:pic>
      <p:pic>
        <p:nvPicPr>
          <p:cNvPr id="17" name="Picture 16">
            <a:extLst>
              <a:ext uri="{FF2B5EF4-FFF2-40B4-BE49-F238E27FC236}">
                <a16:creationId xmlns:a16="http://schemas.microsoft.com/office/drawing/2014/main" id="{A0BB5AF9-630C-454A-B282-2BC0E06973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27580" y="521547"/>
            <a:ext cx="622585" cy="630777"/>
          </a:xfrm>
          <a:prstGeom prst="rect">
            <a:avLst/>
          </a:prstGeom>
        </p:spPr>
      </p:pic>
      <p:pic>
        <p:nvPicPr>
          <p:cNvPr id="21" name="Picture 20">
            <a:extLst>
              <a:ext uri="{FF2B5EF4-FFF2-40B4-BE49-F238E27FC236}">
                <a16:creationId xmlns:a16="http://schemas.microsoft.com/office/drawing/2014/main" id="{626DF473-24AE-4A87-B13E-A95E5F70712D}"/>
              </a:ext>
            </a:extLst>
          </p:cNvPr>
          <p:cNvPicPr>
            <a:picLocks noChangeAspect="1"/>
          </p:cNvPicPr>
          <p:nvPr userDrawn="1"/>
        </p:nvPicPr>
        <p:blipFill>
          <a:blip r:embed="rId4"/>
          <a:stretch>
            <a:fillRect/>
          </a:stretch>
        </p:blipFill>
        <p:spPr>
          <a:xfrm>
            <a:off x="231791" y="489561"/>
            <a:ext cx="2514600" cy="544830"/>
          </a:xfrm>
          <a:prstGeom prst="rect">
            <a:avLst/>
          </a:prstGeom>
        </p:spPr>
      </p:pic>
      <p:pic>
        <p:nvPicPr>
          <p:cNvPr id="12" name="Picture 11">
            <a:extLst>
              <a:ext uri="{FF2B5EF4-FFF2-40B4-BE49-F238E27FC236}">
                <a16:creationId xmlns:a16="http://schemas.microsoft.com/office/drawing/2014/main" id="{0A68713B-CCE3-4FAA-A35F-D92E98D9472E}"/>
              </a:ext>
            </a:extLst>
          </p:cNvPr>
          <p:cNvPicPr>
            <a:picLocks/>
          </p:cNvPicPr>
          <p:nvPr userDrawn="1"/>
        </p:nvPicPr>
        <p:blipFill rotWithShape="1">
          <a:blip r:embed="rId5" cstate="screen">
            <a:extLst>
              <a:ext uri="{28A0092B-C50C-407E-A947-70E740481C1C}">
                <a14:useLocalDpi xmlns:a14="http://schemas.microsoft.com/office/drawing/2010/main"/>
              </a:ext>
            </a:extLst>
          </a:blip>
          <a:srcRect t="25008" b="31443"/>
          <a:stretch/>
        </p:blipFill>
        <p:spPr>
          <a:xfrm>
            <a:off x="0" y="1219201"/>
            <a:ext cx="12192000" cy="3291840"/>
          </a:xfrm>
          <a:prstGeom prst="rect">
            <a:avLst/>
          </a:prstGeom>
        </p:spPr>
      </p:pic>
    </p:spTree>
    <p:extLst>
      <p:ext uri="{BB962C8B-B14F-4D97-AF65-F5344CB8AC3E}">
        <p14:creationId xmlns:p14="http://schemas.microsoft.com/office/powerpoint/2010/main" val="267786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962" y="981075"/>
            <a:ext cx="5589587" cy="5579117"/>
          </a:xfrm>
          <a:prstGeom prst="rect">
            <a:avLst/>
          </a:prstGeom>
        </p:spPr>
        <p:txBody>
          <a:bodyPr vert="horz" lIns="91440" tIns="45720" rIns="91440" bIns="45720" rtlCol="0">
            <a:normAutofit/>
          </a:bodyPr>
          <a:lstStyle>
            <a:lvl1pPr>
              <a:lnSpc>
                <a:spcPct val="100000"/>
              </a:lnSpc>
              <a:defRPr lang="en-US" sz="1867" smtClean="0">
                <a:solidFill>
                  <a:srgbClr val="58585B"/>
                </a:solidFill>
              </a:defRPr>
            </a:lvl1pPr>
            <a:lvl2pPr>
              <a:lnSpc>
                <a:spcPct val="100000"/>
              </a:lnSpc>
              <a:defRPr lang="en-US" sz="1600" smtClean="0">
                <a:solidFill>
                  <a:srgbClr val="EE7813"/>
                </a:solidFill>
              </a:defRPr>
            </a:lvl2pPr>
            <a:lvl3pPr>
              <a:lnSpc>
                <a:spcPct val="100000"/>
              </a:lnSpc>
              <a:defRPr lang="en-US" sz="1467" smtClean="0">
                <a:solidFill>
                  <a:srgbClr val="EE7813"/>
                </a:solidFill>
              </a:defRPr>
            </a:lvl3pPr>
            <a:lvl4pPr>
              <a:lnSpc>
                <a:spcPct val="100000"/>
              </a:lnSpc>
              <a:defRPr lang="en-US" sz="1400" smtClean="0">
                <a:solidFill>
                  <a:srgbClr val="EE7813"/>
                </a:solidFill>
              </a:defRPr>
            </a:lvl4pPr>
            <a:lvl5pPr>
              <a:lnSpc>
                <a:spcPct val="100000"/>
              </a:lnSpc>
              <a:defRPr lang="en-US" sz="1400" dirty="0">
                <a:solidFill>
                  <a:srgbClr val="EE7813"/>
                </a:solidFill>
              </a:defRPr>
            </a:lvl5pPr>
          </a:lstStyle>
          <a:p>
            <a:pPr lvl="0">
              <a:buClr>
                <a:srgbClr val="EE7813"/>
              </a:buClr>
            </a:pPr>
            <a:r>
              <a:rPr lang="en-US"/>
              <a:t>Edit Master text styles</a:t>
            </a:r>
          </a:p>
          <a:p>
            <a:pPr lvl="1">
              <a:buClr>
                <a:srgbClr val="EE7813"/>
              </a:buClr>
            </a:pPr>
            <a:r>
              <a:rPr lang="en-US"/>
              <a:t>Second level</a:t>
            </a:r>
          </a:p>
          <a:p>
            <a:pPr lvl="2">
              <a:buClr>
                <a:srgbClr val="EE7813"/>
              </a:buClr>
            </a:pPr>
            <a:r>
              <a:rPr lang="en-US"/>
              <a:t>Third level</a:t>
            </a:r>
          </a:p>
          <a:p>
            <a:pPr lvl="3">
              <a:buClr>
                <a:srgbClr val="EE7813"/>
              </a:buClr>
            </a:pPr>
            <a:r>
              <a:rPr lang="en-US"/>
              <a:t>Fourth level</a:t>
            </a:r>
          </a:p>
          <a:p>
            <a:pPr lvl="4">
              <a:buClr>
                <a:srgbClr val="EE7813"/>
              </a:buClr>
            </a:pPr>
            <a:r>
              <a:rPr lang="en-US"/>
              <a:t>Fifth level</a:t>
            </a:r>
            <a:endParaRPr lang="en-US" dirty="0"/>
          </a:p>
        </p:txBody>
      </p:sp>
      <p:sp>
        <p:nvSpPr>
          <p:cNvPr id="17" name="Picture Placeholder 16"/>
          <p:cNvSpPr>
            <a:spLocks noGrp="1"/>
          </p:cNvSpPr>
          <p:nvPr>
            <p:ph type="pic" sz="quarter" idx="10"/>
          </p:nvPr>
        </p:nvSpPr>
        <p:spPr>
          <a:xfrm>
            <a:off x="6257925" y="981075"/>
            <a:ext cx="5599113" cy="5579117"/>
          </a:xfrm>
          <a:prstGeom prst="rect">
            <a:avLst/>
          </a:prstGeom>
          <a:ln>
            <a:solidFill>
              <a:schemeClr val="accent1"/>
            </a:solidFill>
          </a:ln>
        </p:spPr>
        <p:txBody>
          <a:bodyPr vert="horz" lIns="91440" tIns="45720" rIns="91440" bIns="45720" rtlCol="0" anchor="ctr">
            <a:normAutofit/>
          </a:bodyPr>
          <a:lstStyle>
            <a:lvl1pPr>
              <a:defRPr lang="en-GB" sz="1600"/>
            </a:lvl1pPr>
          </a:lstStyle>
          <a:p>
            <a:pPr marL="0" lvl="0" indent="0" algn="ctr">
              <a:buNone/>
            </a:pPr>
            <a:r>
              <a:rPr lang="en-US"/>
              <a:t>Click icon to add picture</a:t>
            </a:r>
            <a:endParaRPr lang="en-GB"/>
          </a:p>
        </p:txBody>
      </p:sp>
      <p:sp>
        <p:nvSpPr>
          <p:cNvPr id="6" name="Title 1"/>
          <p:cNvSpPr>
            <a:spLocks noGrp="1"/>
          </p:cNvSpPr>
          <p:nvPr>
            <p:ph type="title"/>
          </p:nvPr>
        </p:nvSpPr>
        <p:spPr>
          <a:xfrm>
            <a:off x="334963" y="33250"/>
            <a:ext cx="11064558" cy="665020"/>
          </a:xfrm>
          <a:prstGeom prst="rect">
            <a:avLst/>
          </a:prstGeom>
        </p:spPr>
        <p:txBody>
          <a:bodyPr anchor="ctr">
            <a:normAutofit/>
          </a:bodyPr>
          <a:lstStyle>
            <a:lvl1pPr>
              <a:defRPr sz="2133" b="1">
                <a:solidFill>
                  <a:srgbClr val="58585B"/>
                </a:solidFill>
              </a:defRPr>
            </a:lvl1pPr>
          </a:lstStyle>
          <a:p>
            <a:r>
              <a:rPr lang="en-US"/>
              <a:t>Click to edit Master title style</a:t>
            </a:r>
            <a:endParaRPr lang="en-US" dirty="0"/>
          </a:p>
        </p:txBody>
      </p:sp>
    </p:spTree>
    <p:extLst>
      <p:ext uri="{BB962C8B-B14F-4D97-AF65-F5344CB8AC3E}">
        <p14:creationId xmlns:p14="http://schemas.microsoft.com/office/powerpoint/2010/main" val="127594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334963" y="33250"/>
            <a:ext cx="11064558" cy="66502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58585B"/>
              </a:buClr>
              <a:buSzPts val="2133"/>
              <a:buFont typeface="Arial"/>
              <a:buNone/>
              <a:defRPr sz="2133" b="1" i="0" u="none" strike="noStrike" cap="none">
                <a:solidFill>
                  <a:srgbClr val="58585B"/>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829062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334962" y="981075"/>
            <a:ext cx="5499301" cy="5580063"/>
          </a:xfrm>
          <a:prstGeom prst="rect">
            <a:avLst/>
          </a:prstGeom>
          <a:noFill/>
          <a:ln>
            <a:noFill/>
          </a:ln>
        </p:spPr>
        <p:txBody>
          <a:bodyPr spcFirstLastPara="1" wrap="square" lIns="91425" tIns="45700" rIns="91425" bIns="45700" anchor="t" anchorCtr="0"/>
          <a:lstStyle>
            <a:lvl1pPr marL="457200" marR="0" lvl="0" indent="-347154" algn="l" rtl="0">
              <a:lnSpc>
                <a:spcPct val="100000"/>
              </a:lnSpc>
              <a:spcBef>
                <a:spcPts val="1000"/>
              </a:spcBef>
              <a:spcAft>
                <a:spcPts val="0"/>
              </a:spcAft>
              <a:buClr>
                <a:srgbClr val="58585B"/>
              </a:buClr>
              <a:buSzPts val="1867"/>
              <a:buFont typeface="Arial"/>
              <a:buChar char="•"/>
              <a:defRPr sz="1867">
                <a:solidFill>
                  <a:srgbClr val="58585B"/>
                </a:solidFill>
                <a:latin typeface="Arial"/>
                <a:ea typeface="Arial"/>
                <a:cs typeface="Arial"/>
                <a:sym typeface="Arial"/>
              </a:defRPr>
            </a:lvl1pPr>
            <a:lvl2pPr marL="914400" marR="0" lvl="1" indent="-330200" algn="l" rtl="0">
              <a:lnSpc>
                <a:spcPct val="100000"/>
              </a:lnSpc>
              <a:spcBef>
                <a:spcPts val="500"/>
              </a:spcBef>
              <a:spcAft>
                <a:spcPts val="0"/>
              </a:spcAft>
              <a:buClr>
                <a:srgbClr val="EE7813"/>
              </a:buClr>
              <a:buSzPts val="1600"/>
              <a:buFont typeface="Arial"/>
              <a:buChar char="•"/>
              <a:defRPr sz="1600" b="0" i="0" u="none" strike="noStrike" cap="none">
                <a:solidFill>
                  <a:srgbClr val="EE7813"/>
                </a:solidFill>
                <a:latin typeface="Arial"/>
                <a:ea typeface="Arial"/>
                <a:cs typeface="Arial"/>
                <a:sym typeface="Arial"/>
              </a:defRPr>
            </a:lvl2pPr>
            <a:lvl3pPr marL="1371600" marR="0" lvl="2" indent="-321754" algn="l" rtl="0">
              <a:lnSpc>
                <a:spcPct val="100000"/>
              </a:lnSpc>
              <a:spcBef>
                <a:spcPts val="500"/>
              </a:spcBef>
              <a:spcAft>
                <a:spcPts val="0"/>
              </a:spcAft>
              <a:buClr>
                <a:srgbClr val="EE7813"/>
              </a:buClr>
              <a:buSzPts val="1467"/>
              <a:buFont typeface="Arial"/>
              <a:buChar char="•"/>
              <a:defRPr sz="1467" b="0" i="0" u="none" strike="noStrike" cap="none">
                <a:solidFill>
                  <a:srgbClr val="EE7813"/>
                </a:solidFill>
                <a:latin typeface="Arial"/>
                <a:ea typeface="Arial"/>
                <a:cs typeface="Arial"/>
                <a:sym typeface="Arial"/>
              </a:defRPr>
            </a:lvl3pPr>
            <a:lvl4pPr marL="1828800" marR="0" lvl="3" indent="-317500" algn="l" rtl="0">
              <a:lnSpc>
                <a:spcPct val="100000"/>
              </a:lnSpc>
              <a:spcBef>
                <a:spcPts val="500"/>
              </a:spcBef>
              <a:spcAft>
                <a:spcPts val="0"/>
              </a:spcAft>
              <a:buClr>
                <a:srgbClr val="EE7813"/>
              </a:buClr>
              <a:buSzPts val="1400"/>
              <a:buFont typeface="Arial"/>
              <a:buChar char="•"/>
              <a:defRPr sz="1400" b="0" i="0" u="none" strike="noStrike" cap="none">
                <a:solidFill>
                  <a:srgbClr val="EE7813"/>
                </a:solidFill>
                <a:latin typeface="Arial"/>
                <a:ea typeface="Arial"/>
                <a:cs typeface="Arial"/>
                <a:sym typeface="Arial"/>
              </a:defRPr>
            </a:lvl4pPr>
            <a:lvl5pPr marL="2286000" marR="0" lvl="4" indent="-317500" algn="l" rtl="0">
              <a:lnSpc>
                <a:spcPct val="100000"/>
              </a:lnSpc>
              <a:spcBef>
                <a:spcPts val="500"/>
              </a:spcBef>
              <a:spcAft>
                <a:spcPts val="0"/>
              </a:spcAft>
              <a:buClr>
                <a:srgbClr val="EE7813"/>
              </a:buClr>
              <a:buSzPts val="1400"/>
              <a:buFont typeface="Arial"/>
              <a:buChar char="•"/>
              <a:defRPr sz="1400" b="0" i="0" u="none" strike="noStrike" cap="none">
                <a:solidFill>
                  <a:srgbClr val="EE781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61" name="Shape 61"/>
          <p:cNvCxnSpPr/>
          <p:nvPr/>
        </p:nvCxnSpPr>
        <p:spPr>
          <a:xfrm>
            <a:off x="6082748" y="1066800"/>
            <a:ext cx="0" cy="5445760"/>
          </a:xfrm>
          <a:prstGeom prst="straightConnector1">
            <a:avLst/>
          </a:prstGeom>
          <a:noFill/>
          <a:ln w="9525" cap="flat" cmpd="sng">
            <a:solidFill>
              <a:schemeClr val="accent1"/>
            </a:solidFill>
            <a:prstDash val="solid"/>
            <a:miter lim="800000"/>
            <a:headEnd type="none" w="sm" len="sm"/>
            <a:tailEnd type="none" w="sm" len="sm"/>
          </a:ln>
        </p:spPr>
      </p:cxnSp>
      <p:sp>
        <p:nvSpPr>
          <p:cNvPr id="62" name="Shape 62"/>
          <p:cNvSpPr txBox="1">
            <a:spLocks noGrp="1"/>
          </p:cNvSpPr>
          <p:nvPr>
            <p:ph type="body" idx="2"/>
          </p:nvPr>
        </p:nvSpPr>
        <p:spPr>
          <a:xfrm>
            <a:off x="6357737" y="981075"/>
            <a:ext cx="5499301" cy="5580063"/>
          </a:xfrm>
          <a:prstGeom prst="rect">
            <a:avLst/>
          </a:prstGeom>
          <a:noFill/>
          <a:ln>
            <a:noFill/>
          </a:ln>
        </p:spPr>
        <p:txBody>
          <a:bodyPr spcFirstLastPara="1" wrap="square" lIns="91425" tIns="45700" rIns="91425" bIns="45700" anchor="t" anchorCtr="0"/>
          <a:lstStyle>
            <a:lvl1pPr marL="457200" marR="0" lvl="0" indent="-347154" algn="l" rtl="0">
              <a:lnSpc>
                <a:spcPct val="100000"/>
              </a:lnSpc>
              <a:spcBef>
                <a:spcPts val="1000"/>
              </a:spcBef>
              <a:spcAft>
                <a:spcPts val="0"/>
              </a:spcAft>
              <a:buClr>
                <a:srgbClr val="58585B"/>
              </a:buClr>
              <a:buSzPts val="1867"/>
              <a:buFont typeface="Arial"/>
              <a:buChar char="•"/>
              <a:defRPr sz="1867">
                <a:solidFill>
                  <a:srgbClr val="58585B"/>
                </a:solidFill>
                <a:latin typeface="Arial"/>
                <a:ea typeface="Arial"/>
                <a:cs typeface="Arial"/>
                <a:sym typeface="Arial"/>
              </a:defRPr>
            </a:lvl1pPr>
            <a:lvl2pPr marL="914400" marR="0" lvl="1" indent="-330200" algn="l" rtl="0">
              <a:lnSpc>
                <a:spcPct val="100000"/>
              </a:lnSpc>
              <a:spcBef>
                <a:spcPts val="500"/>
              </a:spcBef>
              <a:spcAft>
                <a:spcPts val="0"/>
              </a:spcAft>
              <a:buClr>
                <a:srgbClr val="EE7813"/>
              </a:buClr>
              <a:buSzPts val="1600"/>
              <a:buFont typeface="Arial"/>
              <a:buChar char="•"/>
              <a:defRPr sz="1600" b="0" i="0" u="none" strike="noStrike" cap="none">
                <a:solidFill>
                  <a:srgbClr val="EE7813"/>
                </a:solidFill>
                <a:latin typeface="Arial"/>
                <a:ea typeface="Arial"/>
                <a:cs typeface="Arial"/>
                <a:sym typeface="Arial"/>
              </a:defRPr>
            </a:lvl2pPr>
            <a:lvl3pPr marL="1371600" marR="0" lvl="2" indent="-321754" algn="l" rtl="0">
              <a:lnSpc>
                <a:spcPct val="100000"/>
              </a:lnSpc>
              <a:spcBef>
                <a:spcPts val="500"/>
              </a:spcBef>
              <a:spcAft>
                <a:spcPts val="0"/>
              </a:spcAft>
              <a:buClr>
                <a:srgbClr val="EE7813"/>
              </a:buClr>
              <a:buSzPts val="1467"/>
              <a:buFont typeface="Arial"/>
              <a:buChar char="•"/>
              <a:defRPr sz="1467" b="0" i="0" u="none" strike="noStrike" cap="none">
                <a:solidFill>
                  <a:srgbClr val="EE7813"/>
                </a:solidFill>
                <a:latin typeface="Arial"/>
                <a:ea typeface="Arial"/>
                <a:cs typeface="Arial"/>
                <a:sym typeface="Arial"/>
              </a:defRPr>
            </a:lvl3pPr>
            <a:lvl4pPr marL="1828800" marR="0" lvl="3" indent="-317500" algn="l" rtl="0">
              <a:lnSpc>
                <a:spcPct val="100000"/>
              </a:lnSpc>
              <a:spcBef>
                <a:spcPts val="500"/>
              </a:spcBef>
              <a:spcAft>
                <a:spcPts val="0"/>
              </a:spcAft>
              <a:buClr>
                <a:srgbClr val="EE7813"/>
              </a:buClr>
              <a:buSzPts val="1400"/>
              <a:buFont typeface="Arial"/>
              <a:buChar char="•"/>
              <a:defRPr sz="1400" b="0" i="0" u="none" strike="noStrike" cap="none">
                <a:solidFill>
                  <a:srgbClr val="EE7813"/>
                </a:solidFill>
                <a:latin typeface="Arial"/>
                <a:ea typeface="Arial"/>
                <a:cs typeface="Arial"/>
                <a:sym typeface="Arial"/>
              </a:defRPr>
            </a:lvl4pPr>
            <a:lvl5pPr marL="2286000" marR="0" lvl="4" indent="-317500" algn="l" rtl="0">
              <a:lnSpc>
                <a:spcPct val="100000"/>
              </a:lnSpc>
              <a:spcBef>
                <a:spcPts val="500"/>
              </a:spcBef>
              <a:spcAft>
                <a:spcPts val="0"/>
              </a:spcAft>
              <a:buClr>
                <a:srgbClr val="EE7813"/>
              </a:buClr>
              <a:buSzPts val="1400"/>
              <a:buFont typeface="Arial"/>
              <a:buChar char="•"/>
              <a:defRPr sz="1400" b="0" i="0" u="none" strike="noStrike" cap="none">
                <a:solidFill>
                  <a:srgbClr val="EE781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title"/>
          </p:nvPr>
        </p:nvSpPr>
        <p:spPr>
          <a:xfrm>
            <a:off x="334963" y="33250"/>
            <a:ext cx="11064558" cy="66502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58585B"/>
              </a:buClr>
              <a:buSzPts val="2133"/>
              <a:buFont typeface="Arial"/>
              <a:buNone/>
              <a:defRPr sz="2133" b="1" i="0" u="none" strike="noStrike" cap="none">
                <a:solidFill>
                  <a:srgbClr val="58585B"/>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36573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334963" y="981074"/>
            <a:ext cx="5499300" cy="639725"/>
          </a:xfrm>
          <a:prstGeom prst="rect">
            <a:avLst/>
          </a:prstGeom>
          <a:solidFill>
            <a:srgbClr val="EE7813"/>
          </a:solidFill>
          <a:ln>
            <a:noFill/>
          </a:ln>
        </p:spPr>
        <p:txBody>
          <a:bodyPr spcFirstLastPara="1" wrap="square" lIns="91425" tIns="45700" rIns="91425" bIns="45700" anchor="ctr" anchorCtr="0"/>
          <a:lstStyle>
            <a:lvl1pPr marL="457200" marR="0" lvl="0" indent="-228600" algn="ctr" rtl="0">
              <a:lnSpc>
                <a:spcPct val="90000"/>
              </a:lnSpc>
              <a:spcBef>
                <a:spcPts val="1000"/>
              </a:spcBef>
              <a:spcAft>
                <a:spcPts val="0"/>
              </a:spcAft>
              <a:buClr>
                <a:schemeClr val="lt1"/>
              </a:buClr>
              <a:buSzPts val="2133"/>
              <a:buFont typeface="Arial"/>
              <a:buNone/>
              <a:defRPr sz="2133" b="1"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cxnSp>
        <p:nvCxnSpPr>
          <p:cNvPr id="66" name="Shape 66"/>
          <p:cNvCxnSpPr/>
          <p:nvPr/>
        </p:nvCxnSpPr>
        <p:spPr>
          <a:xfrm>
            <a:off x="6082748" y="1066800"/>
            <a:ext cx="0" cy="5445760"/>
          </a:xfrm>
          <a:prstGeom prst="straightConnector1">
            <a:avLst/>
          </a:prstGeom>
          <a:noFill/>
          <a:ln w="9525" cap="flat" cmpd="sng">
            <a:solidFill>
              <a:schemeClr val="accent1"/>
            </a:solidFill>
            <a:prstDash val="solid"/>
            <a:miter lim="800000"/>
            <a:headEnd type="none" w="sm" len="sm"/>
            <a:tailEnd type="none" w="sm" len="sm"/>
          </a:ln>
        </p:spPr>
      </p:cxnSp>
      <p:sp>
        <p:nvSpPr>
          <p:cNvPr id="67" name="Shape 67"/>
          <p:cNvSpPr txBox="1">
            <a:spLocks noGrp="1"/>
          </p:cNvSpPr>
          <p:nvPr>
            <p:ph type="body" idx="2"/>
          </p:nvPr>
        </p:nvSpPr>
        <p:spPr>
          <a:xfrm>
            <a:off x="334962" y="1800225"/>
            <a:ext cx="5499301" cy="4760913"/>
          </a:xfrm>
          <a:prstGeom prst="rect">
            <a:avLst/>
          </a:prstGeom>
          <a:noFill/>
          <a:ln>
            <a:noFill/>
          </a:ln>
        </p:spPr>
        <p:txBody>
          <a:bodyPr spcFirstLastPara="1" wrap="square" lIns="91425" tIns="45700" rIns="91425" bIns="45700" anchor="t" anchorCtr="0"/>
          <a:lstStyle>
            <a:lvl1pPr marL="457200" marR="0" lvl="0" indent="-347154" algn="l" rtl="0">
              <a:lnSpc>
                <a:spcPct val="100000"/>
              </a:lnSpc>
              <a:spcBef>
                <a:spcPts val="1000"/>
              </a:spcBef>
              <a:spcAft>
                <a:spcPts val="0"/>
              </a:spcAft>
              <a:buClr>
                <a:srgbClr val="58585B"/>
              </a:buClr>
              <a:buSzPts val="1867"/>
              <a:buFont typeface="Arial"/>
              <a:buChar char="•"/>
              <a:defRPr sz="1867">
                <a:solidFill>
                  <a:srgbClr val="58585B"/>
                </a:solidFill>
                <a:latin typeface="Arial"/>
                <a:ea typeface="Arial"/>
                <a:cs typeface="Arial"/>
                <a:sym typeface="Arial"/>
              </a:defRPr>
            </a:lvl1pPr>
            <a:lvl2pPr marL="914400" marR="0" lvl="1" indent="-330200" algn="l" rtl="0">
              <a:lnSpc>
                <a:spcPct val="100000"/>
              </a:lnSpc>
              <a:spcBef>
                <a:spcPts val="500"/>
              </a:spcBef>
              <a:spcAft>
                <a:spcPts val="0"/>
              </a:spcAft>
              <a:buClr>
                <a:srgbClr val="EE7813"/>
              </a:buClr>
              <a:buSzPts val="1600"/>
              <a:buFont typeface="Arial"/>
              <a:buChar char="•"/>
              <a:defRPr sz="1600" b="0" i="0" u="none" strike="noStrike" cap="none">
                <a:solidFill>
                  <a:srgbClr val="EE7813"/>
                </a:solidFill>
                <a:latin typeface="Arial"/>
                <a:ea typeface="Arial"/>
                <a:cs typeface="Arial"/>
                <a:sym typeface="Arial"/>
              </a:defRPr>
            </a:lvl2pPr>
            <a:lvl3pPr marL="1371600" marR="0" lvl="2" indent="-321754" algn="l" rtl="0">
              <a:lnSpc>
                <a:spcPct val="100000"/>
              </a:lnSpc>
              <a:spcBef>
                <a:spcPts val="500"/>
              </a:spcBef>
              <a:spcAft>
                <a:spcPts val="0"/>
              </a:spcAft>
              <a:buClr>
                <a:srgbClr val="EE7813"/>
              </a:buClr>
              <a:buSzPts val="1467"/>
              <a:buFont typeface="Arial"/>
              <a:buChar char="•"/>
              <a:defRPr sz="1467" b="0" i="0" u="none" strike="noStrike" cap="none">
                <a:solidFill>
                  <a:srgbClr val="EE7813"/>
                </a:solidFill>
                <a:latin typeface="Arial"/>
                <a:ea typeface="Arial"/>
                <a:cs typeface="Arial"/>
                <a:sym typeface="Arial"/>
              </a:defRPr>
            </a:lvl3pPr>
            <a:lvl4pPr marL="1828800" marR="0" lvl="3" indent="-317500" algn="l" rtl="0">
              <a:lnSpc>
                <a:spcPct val="100000"/>
              </a:lnSpc>
              <a:spcBef>
                <a:spcPts val="500"/>
              </a:spcBef>
              <a:spcAft>
                <a:spcPts val="0"/>
              </a:spcAft>
              <a:buClr>
                <a:srgbClr val="EE7813"/>
              </a:buClr>
              <a:buSzPts val="1400"/>
              <a:buFont typeface="Arial"/>
              <a:buChar char="•"/>
              <a:defRPr sz="1400" b="0" i="0" u="none" strike="noStrike" cap="none">
                <a:solidFill>
                  <a:srgbClr val="EE7813"/>
                </a:solidFill>
                <a:latin typeface="Arial"/>
                <a:ea typeface="Arial"/>
                <a:cs typeface="Arial"/>
                <a:sym typeface="Arial"/>
              </a:defRPr>
            </a:lvl4pPr>
            <a:lvl5pPr marL="2286000" marR="0" lvl="4" indent="-317500" algn="l" rtl="0">
              <a:lnSpc>
                <a:spcPct val="100000"/>
              </a:lnSpc>
              <a:spcBef>
                <a:spcPts val="500"/>
              </a:spcBef>
              <a:spcAft>
                <a:spcPts val="0"/>
              </a:spcAft>
              <a:buClr>
                <a:srgbClr val="EE7813"/>
              </a:buClr>
              <a:buSzPts val="1400"/>
              <a:buFont typeface="Arial"/>
              <a:buChar char="•"/>
              <a:defRPr sz="1400" b="0" i="0" u="none" strike="noStrike" cap="none">
                <a:solidFill>
                  <a:srgbClr val="EE781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body" idx="3"/>
          </p:nvPr>
        </p:nvSpPr>
        <p:spPr>
          <a:xfrm>
            <a:off x="6357737" y="1800225"/>
            <a:ext cx="5499301" cy="4760913"/>
          </a:xfrm>
          <a:prstGeom prst="rect">
            <a:avLst/>
          </a:prstGeom>
          <a:noFill/>
          <a:ln>
            <a:noFill/>
          </a:ln>
        </p:spPr>
        <p:txBody>
          <a:bodyPr spcFirstLastPara="1" wrap="square" lIns="91425" tIns="45700" rIns="91425" bIns="45700" anchor="t" anchorCtr="0"/>
          <a:lstStyle>
            <a:lvl1pPr marL="457200" marR="0" lvl="0" indent="-347154" algn="l" rtl="0">
              <a:lnSpc>
                <a:spcPct val="100000"/>
              </a:lnSpc>
              <a:spcBef>
                <a:spcPts val="1000"/>
              </a:spcBef>
              <a:spcAft>
                <a:spcPts val="0"/>
              </a:spcAft>
              <a:buClr>
                <a:srgbClr val="58585B"/>
              </a:buClr>
              <a:buSzPts val="1867"/>
              <a:buFont typeface="Arial"/>
              <a:buChar char="•"/>
              <a:defRPr sz="1867">
                <a:solidFill>
                  <a:srgbClr val="58585B"/>
                </a:solidFill>
                <a:latin typeface="Arial"/>
                <a:ea typeface="Arial"/>
                <a:cs typeface="Arial"/>
                <a:sym typeface="Arial"/>
              </a:defRPr>
            </a:lvl1pPr>
            <a:lvl2pPr marL="914400" marR="0" lvl="1" indent="-330200" algn="l" rtl="0">
              <a:lnSpc>
                <a:spcPct val="100000"/>
              </a:lnSpc>
              <a:spcBef>
                <a:spcPts val="500"/>
              </a:spcBef>
              <a:spcAft>
                <a:spcPts val="0"/>
              </a:spcAft>
              <a:buClr>
                <a:srgbClr val="EE7813"/>
              </a:buClr>
              <a:buSzPts val="1600"/>
              <a:buFont typeface="Arial"/>
              <a:buChar char="•"/>
              <a:defRPr sz="1600" b="0" i="0" u="none" strike="noStrike" cap="none">
                <a:solidFill>
                  <a:srgbClr val="EE7813"/>
                </a:solidFill>
                <a:latin typeface="Arial"/>
                <a:ea typeface="Arial"/>
                <a:cs typeface="Arial"/>
                <a:sym typeface="Arial"/>
              </a:defRPr>
            </a:lvl2pPr>
            <a:lvl3pPr marL="1371600" marR="0" lvl="2" indent="-321754" algn="l" rtl="0">
              <a:lnSpc>
                <a:spcPct val="100000"/>
              </a:lnSpc>
              <a:spcBef>
                <a:spcPts val="500"/>
              </a:spcBef>
              <a:spcAft>
                <a:spcPts val="0"/>
              </a:spcAft>
              <a:buClr>
                <a:srgbClr val="EE7813"/>
              </a:buClr>
              <a:buSzPts val="1467"/>
              <a:buFont typeface="Arial"/>
              <a:buChar char="•"/>
              <a:defRPr sz="1467" b="0" i="0" u="none" strike="noStrike" cap="none">
                <a:solidFill>
                  <a:srgbClr val="EE7813"/>
                </a:solidFill>
                <a:latin typeface="Arial"/>
                <a:ea typeface="Arial"/>
                <a:cs typeface="Arial"/>
                <a:sym typeface="Arial"/>
              </a:defRPr>
            </a:lvl3pPr>
            <a:lvl4pPr marL="1828800" marR="0" lvl="3" indent="-317500" algn="l" rtl="0">
              <a:lnSpc>
                <a:spcPct val="100000"/>
              </a:lnSpc>
              <a:spcBef>
                <a:spcPts val="500"/>
              </a:spcBef>
              <a:spcAft>
                <a:spcPts val="0"/>
              </a:spcAft>
              <a:buClr>
                <a:srgbClr val="EE7813"/>
              </a:buClr>
              <a:buSzPts val="1400"/>
              <a:buFont typeface="Arial"/>
              <a:buChar char="•"/>
              <a:defRPr sz="1400" b="0" i="0" u="none" strike="noStrike" cap="none">
                <a:solidFill>
                  <a:srgbClr val="EE7813"/>
                </a:solidFill>
                <a:latin typeface="Arial"/>
                <a:ea typeface="Arial"/>
                <a:cs typeface="Arial"/>
                <a:sym typeface="Arial"/>
              </a:defRPr>
            </a:lvl4pPr>
            <a:lvl5pPr marL="2286000" marR="0" lvl="4" indent="-317500" algn="l" rtl="0">
              <a:lnSpc>
                <a:spcPct val="100000"/>
              </a:lnSpc>
              <a:spcBef>
                <a:spcPts val="500"/>
              </a:spcBef>
              <a:spcAft>
                <a:spcPts val="0"/>
              </a:spcAft>
              <a:buClr>
                <a:srgbClr val="EE7813"/>
              </a:buClr>
              <a:buSzPts val="1400"/>
              <a:buFont typeface="Arial"/>
              <a:buChar char="•"/>
              <a:defRPr sz="1400" b="0" i="0" u="none" strike="noStrike" cap="none">
                <a:solidFill>
                  <a:srgbClr val="EE781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body" idx="4"/>
          </p:nvPr>
        </p:nvSpPr>
        <p:spPr>
          <a:xfrm>
            <a:off x="6357738" y="981074"/>
            <a:ext cx="5499300" cy="639725"/>
          </a:xfrm>
          <a:prstGeom prst="rect">
            <a:avLst/>
          </a:prstGeom>
          <a:solidFill>
            <a:srgbClr val="EE7813"/>
          </a:solidFill>
          <a:ln>
            <a:noFill/>
          </a:ln>
        </p:spPr>
        <p:txBody>
          <a:bodyPr spcFirstLastPara="1" wrap="square" lIns="91425" tIns="45700" rIns="91425" bIns="45700" anchor="ctr" anchorCtr="0"/>
          <a:lstStyle>
            <a:lvl1pPr marL="457200" marR="0" lvl="0" indent="-228600" algn="ctr" rtl="0">
              <a:lnSpc>
                <a:spcPct val="90000"/>
              </a:lnSpc>
              <a:spcBef>
                <a:spcPts val="1000"/>
              </a:spcBef>
              <a:spcAft>
                <a:spcPts val="0"/>
              </a:spcAft>
              <a:buClr>
                <a:schemeClr val="lt1"/>
              </a:buClr>
              <a:buSzPts val="2133"/>
              <a:buFont typeface="Arial"/>
              <a:buNone/>
              <a:defRPr sz="2133" b="1"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title"/>
          </p:nvPr>
        </p:nvSpPr>
        <p:spPr>
          <a:xfrm>
            <a:off x="334963" y="33250"/>
            <a:ext cx="11064558" cy="66502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58585B"/>
              </a:buClr>
              <a:buSzPts val="2133"/>
              <a:buFont typeface="Arial"/>
              <a:buNone/>
              <a:defRPr sz="2133" b="1" i="0" u="none" strike="noStrike" cap="none">
                <a:solidFill>
                  <a:srgbClr val="58585B"/>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95075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p:cSld name="1_Content with Caption">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334962" y="981075"/>
            <a:ext cx="5589587" cy="5579117"/>
          </a:xfrm>
          <a:prstGeom prst="rect">
            <a:avLst/>
          </a:prstGeom>
          <a:noFill/>
          <a:ln>
            <a:noFill/>
          </a:ln>
        </p:spPr>
        <p:txBody>
          <a:bodyPr spcFirstLastPara="1" wrap="square" lIns="91425" tIns="45700" rIns="91425" bIns="45700" anchor="t" anchorCtr="0"/>
          <a:lstStyle>
            <a:lvl1pPr marL="457200" marR="0" lvl="0" indent="-347154" algn="l" rtl="0">
              <a:lnSpc>
                <a:spcPct val="100000"/>
              </a:lnSpc>
              <a:spcBef>
                <a:spcPts val="1000"/>
              </a:spcBef>
              <a:spcAft>
                <a:spcPts val="0"/>
              </a:spcAft>
              <a:buClr>
                <a:srgbClr val="58585B"/>
              </a:buClr>
              <a:buSzPts val="1867"/>
              <a:buFont typeface="Arial"/>
              <a:buChar char="•"/>
              <a:defRPr sz="1867">
                <a:solidFill>
                  <a:srgbClr val="58585B"/>
                </a:solidFill>
                <a:latin typeface="Arial"/>
                <a:ea typeface="Arial"/>
                <a:cs typeface="Arial"/>
                <a:sym typeface="Arial"/>
              </a:defRPr>
            </a:lvl1pPr>
            <a:lvl2pPr marL="914400" marR="0" lvl="1" indent="-330200" algn="l" rtl="0">
              <a:lnSpc>
                <a:spcPct val="100000"/>
              </a:lnSpc>
              <a:spcBef>
                <a:spcPts val="500"/>
              </a:spcBef>
              <a:spcAft>
                <a:spcPts val="0"/>
              </a:spcAft>
              <a:buClr>
                <a:srgbClr val="EE7813"/>
              </a:buClr>
              <a:buSzPts val="1600"/>
              <a:buFont typeface="Arial"/>
              <a:buChar char="•"/>
              <a:defRPr sz="1600" b="0" i="0" u="none" strike="noStrike" cap="none">
                <a:solidFill>
                  <a:srgbClr val="EE7813"/>
                </a:solidFill>
                <a:latin typeface="Arial"/>
                <a:ea typeface="Arial"/>
                <a:cs typeface="Arial"/>
                <a:sym typeface="Arial"/>
              </a:defRPr>
            </a:lvl2pPr>
            <a:lvl3pPr marL="1371600" marR="0" lvl="2" indent="-321754" algn="l" rtl="0">
              <a:lnSpc>
                <a:spcPct val="100000"/>
              </a:lnSpc>
              <a:spcBef>
                <a:spcPts val="500"/>
              </a:spcBef>
              <a:spcAft>
                <a:spcPts val="0"/>
              </a:spcAft>
              <a:buClr>
                <a:srgbClr val="EE7813"/>
              </a:buClr>
              <a:buSzPts val="1467"/>
              <a:buFont typeface="Arial"/>
              <a:buChar char="•"/>
              <a:defRPr sz="1467" b="0" i="0" u="none" strike="noStrike" cap="none">
                <a:solidFill>
                  <a:srgbClr val="EE7813"/>
                </a:solidFill>
                <a:latin typeface="Arial"/>
                <a:ea typeface="Arial"/>
                <a:cs typeface="Arial"/>
                <a:sym typeface="Arial"/>
              </a:defRPr>
            </a:lvl3pPr>
            <a:lvl4pPr marL="1828800" marR="0" lvl="3" indent="-317500" algn="l" rtl="0">
              <a:lnSpc>
                <a:spcPct val="100000"/>
              </a:lnSpc>
              <a:spcBef>
                <a:spcPts val="500"/>
              </a:spcBef>
              <a:spcAft>
                <a:spcPts val="0"/>
              </a:spcAft>
              <a:buClr>
                <a:srgbClr val="EE7813"/>
              </a:buClr>
              <a:buSzPts val="1400"/>
              <a:buFont typeface="Arial"/>
              <a:buChar char="•"/>
              <a:defRPr sz="1400" b="0" i="0" u="none" strike="noStrike" cap="none">
                <a:solidFill>
                  <a:srgbClr val="EE7813"/>
                </a:solidFill>
                <a:latin typeface="Arial"/>
                <a:ea typeface="Arial"/>
                <a:cs typeface="Arial"/>
                <a:sym typeface="Arial"/>
              </a:defRPr>
            </a:lvl4pPr>
            <a:lvl5pPr marL="2286000" marR="0" lvl="4" indent="-317500" algn="l" rtl="0">
              <a:lnSpc>
                <a:spcPct val="100000"/>
              </a:lnSpc>
              <a:spcBef>
                <a:spcPts val="500"/>
              </a:spcBef>
              <a:spcAft>
                <a:spcPts val="0"/>
              </a:spcAft>
              <a:buClr>
                <a:srgbClr val="EE7813"/>
              </a:buClr>
              <a:buSzPts val="1400"/>
              <a:buFont typeface="Arial"/>
              <a:buChar char="•"/>
              <a:defRPr sz="1400" b="0" i="0" u="none" strike="noStrike" cap="none">
                <a:solidFill>
                  <a:srgbClr val="EE7813"/>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3" name="Shape 73"/>
          <p:cNvSpPr>
            <a:spLocks noGrp="1"/>
          </p:cNvSpPr>
          <p:nvPr>
            <p:ph type="pic" idx="2"/>
          </p:nvPr>
        </p:nvSpPr>
        <p:spPr>
          <a:xfrm>
            <a:off x="6257925" y="981075"/>
            <a:ext cx="5599113" cy="5579117"/>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lstStyle>
            <a:lvl1pPr marR="0" lvl="0" algn="l" rtl="0">
              <a:lnSpc>
                <a:spcPct val="90000"/>
              </a:lnSpc>
              <a:spcBef>
                <a:spcPts val="1000"/>
              </a:spcBef>
              <a:spcAft>
                <a:spcPts val="0"/>
              </a:spcAft>
              <a:buClr>
                <a:schemeClr val="dk1"/>
              </a:buClr>
              <a:buSzPts val="1600"/>
              <a:buFont typeface="Arial"/>
              <a:buChar char="•"/>
              <a:defRPr sz="1600">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4" name="Shape 74"/>
          <p:cNvSpPr txBox="1">
            <a:spLocks noGrp="1"/>
          </p:cNvSpPr>
          <p:nvPr>
            <p:ph type="title"/>
          </p:nvPr>
        </p:nvSpPr>
        <p:spPr>
          <a:xfrm>
            <a:off x="334963" y="33250"/>
            <a:ext cx="11064558" cy="66502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58585B"/>
              </a:buClr>
              <a:buSzPts val="2133"/>
              <a:buFont typeface="Arial"/>
              <a:buNone/>
              <a:defRPr sz="2133" b="1" i="0" u="none" strike="noStrike" cap="none">
                <a:solidFill>
                  <a:srgbClr val="58585B"/>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07431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image">
  <p:cSld name="one image">
    <p:spTree>
      <p:nvGrpSpPr>
        <p:cNvPr id="1" name="Shape 75"/>
        <p:cNvGrpSpPr/>
        <p:nvPr/>
      </p:nvGrpSpPr>
      <p:grpSpPr>
        <a:xfrm>
          <a:off x="0" y="0"/>
          <a:ext cx="0" cy="0"/>
          <a:chOff x="0" y="0"/>
          <a:chExt cx="0" cy="0"/>
        </a:xfrm>
      </p:grpSpPr>
      <p:sp>
        <p:nvSpPr>
          <p:cNvPr id="76" name="Shape 76"/>
          <p:cNvSpPr>
            <a:spLocks noGrp="1"/>
          </p:cNvSpPr>
          <p:nvPr>
            <p:ph type="pic" idx="2"/>
          </p:nvPr>
        </p:nvSpPr>
        <p:spPr>
          <a:xfrm>
            <a:off x="334962" y="981076"/>
            <a:ext cx="11522075" cy="558006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lstStyle>
            <a:lvl1pPr marR="0" lvl="0" algn="l" rtl="0">
              <a:lnSpc>
                <a:spcPct val="90000"/>
              </a:lnSpc>
              <a:spcBef>
                <a:spcPts val="1000"/>
              </a:spcBef>
              <a:spcAft>
                <a:spcPts val="0"/>
              </a:spcAft>
              <a:buClr>
                <a:schemeClr val="dk1"/>
              </a:buClr>
              <a:buSzPts val="1600"/>
              <a:buFont typeface="Arial"/>
              <a:buChar char="•"/>
              <a:defRPr sz="1600">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title"/>
          </p:nvPr>
        </p:nvSpPr>
        <p:spPr>
          <a:xfrm>
            <a:off x="334963" y="33250"/>
            <a:ext cx="11064558" cy="66502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58585B"/>
              </a:buClr>
              <a:buSzPts val="2133"/>
              <a:buFont typeface="Arial"/>
              <a:buNone/>
              <a:defRPr sz="2133" b="1" i="0" u="none" strike="noStrike" cap="none">
                <a:solidFill>
                  <a:srgbClr val="58585B"/>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37669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4963" y="981074"/>
            <a:ext cx="5499300" cy="639725"/>
          </a:xfrm>
          <a:prstGeom prst="rect">
            <a:avLst/>
          </a:prstGeom>
          <a:solidFill>
            <a:srgbClr val="EE7813"/>
          </a:solidFill>
        </p:spPr>
        <p:txBody>
          <a:bodyPr anchor="ctr">
            <a:normAutofit/>
          </a:bodyPr>
          <a:lstStyle>
            <a:lvl1pPr marL="0" indent="0" algn="ctr">
              <a:buNone/>
              <a:defRPr sz="2133" b="1" cap="all" baseline="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cxnSp>
        <p:nvCxnSpPr>
          <p:cNvPr id="18" name="Straight Connector 17"/>
          <p:cNvCxnSpPr>
            <a:cxnSpLocks/>
          </p:cNvCxnSpPr>
          <p:nvPr userDrawn="1"/>
        </p:nvCxnSpPr>
        <p:spPr>
          <a:xfrm>
            <a:off x="6082748" y="1066800"/>
            <a:ext cx="0" cy="544576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2" name="Content Placeholder 3"/>
          <p:cNvSpPr>
            <a:spLocks noGrp="1"/>
          </p:cNvSpPr>
          <p:nvPr>
            <p:ph sz="half" idx="2"/>
          </p:nvPr>
        </p:nvSpPr>
        <p:spPr>
          <a:xfrm>
            <a:off x="334962" y="1800225"/>
            <a:ext cx="5499301" cy="4760913"/>
          </a:xfrm>
          <a:prstGeom prst="rect">
            <a:avLst/>
          </a:prstGeom>
        </p:spPr>
        <p:txBody>
          <a:bodyPr vert="horz" lIns="91440" tIns="45720" rIns="91440" bIns="45720" rtlCol="0">
            <a:normAutofit/>
          </a:bodyPr>
          <a:lstStyle>
            <a:lvl1pPr>
              <a:lnSpc>
                <a:spcPct val="100000"/>
              </a:lnSpc>
              <a:defRPr lang="en-US" sz="1867" smtClean="0">
                <a:solidFill>
                  <a:srgbClr val="58585B"/>
                </a:solidFill>
              </a:defRPr>
            </a:lvl1pPr>
            <a:lvl2pPr>
              <a:lnSpc>
                <a:spcPct val="100000"/>
              </a:lnSpc>
              <a:defRPr lang="en-US" sz="1600" smtClean="0">
                <a:solidFill>
                  <a:srgbClr val="EE7813"/>
                </a:solidFill>
              </a:defRPr>
            </a:lvl2pPr>
            <a:lvl3pPr>
              <a:lnSpc>
                <a:spcPct val="100000"/>
              </a:lnSpc>
              <a:defRPr lang="en-US" sz="1467" smtClean="0">
                <a:solidFill>
                  <a:srgbClr val="EE7813"/>
                </a:solidFill>
              </a:defRPr>
            </a:lvl3pPr>
            <a:lvl4pPr>
              <a:lnSpc>
                <a:spcPct val="100000"/>
              </a:lnSpc>
              <a:defRPr lang="en-US" sz="1400" smtClean="0">
                <a:solidFill>
                  <a:srgbClr val="EE7813"/>
                </a:solidFill>
              </a:defRPr>
            </a:lvl4pPr>
            <a:lvl5pPr>
              <a:lnSpc>
                <a:spcPct val="100000"/>
              </a:lnSpc>
              <a:defRPr lang="en-US" sz="1400" dirty="0">
                <a:solidFill>
                  <a:srgbClr val="EE7813"/>
                </a:solidFill>
              </a:defRPr>
            </a:lvl5pPr>
          </a:lstStyle>
          <a:p>
            <a:pPr lvl="0">
              <a:buClr>
                <a:srgbClr val="EE7813"/>
              </a:buClr>
            </a:pPr>
            <a:r>
              <a:rPr lang="en-US"/>
              <a:t>Edit Master text styles</a:t>
            </a:r>
          </a:p>
          <a:p>
            <a:pPr lvl="1">
              <a:buClr>
                <a:srgbClr val="EE7813"/>
              </a:buClr>
            </a:pPr>
            <a:r>
              <a:rPr lang="en-US"/>
              <a:t>Second level</a:t>
            </a:r>
          </a:p>
          <a:p>
            <a:pPr lvl="2">
              <a:buClr>
                <a:srgbClr val="EE7813"/>
              </a:buClr>
            </a:pPr>
            <a:r>
              <a:rPr lang="en-US"/>
              <a:t>Third level</a:t>
            </a:r>
          </a:p>
          <a:p>
            <a:pPr lvl="3">
              <a:buClr>
                <a:srgbClr val="EE7813"/>
              </a:buClr>
            </a:pPr>
            <a:r>
              <a:rPr lang="en-US"/>
              <a:t>Fourth level</a:t>
            </a:r>
          </a:p>
          <a:p>
            <a:pPr lvl="4">
              <a:buClr>
                <a:srgbClr val="EE7813"/>
              </a:buClr>
            </a:pPr>
            <a:r>
              <a:rPr lang="en-US"/>
              <a:t>Fifth level</a:t>
            </a:r>
            <a:endParaRPr lang="en-US" dirty="0"/>
          </a:p>
        </p:txBody>
      </p:sp>
      <p:sp>
        <p:nvSpPr>
          <p:cNvPr id="13" name="Content Placeholder 3"/>
          <p:cNvSpPr>
            <a:spLocks noGrp="1"/>
          </p:cNvSpPr>
          <p:nvPr>
            <p:ph sz="half" idx="10"/>
          </p:nvPr>
        </p:nvSpPr>
        <p:spPr>
          <a:xfrm>
            <a:off x="6357737" y="1800225"/>
            <a:ext cx="5499301" cy="4760913"/>
          </a:xfrm>
          <a:prstGeom prst="rect">
            <a:avLst/>
          </a:prstGeom>
        </p:spPr>
        <p:txBody>
          <a:bodyPr vert="horz" lIns="91440" tIns="45720" rIns="91440" bIns="45720" rtlCol="0">
            <a:normAutofit/>
          </a:bodyPr>
          <a:lstStyle>
            <a:lvl1pPr>
              <a:lnSpc>
                <a:spcPct val="100000"/>
              </a:lnSpc>
              <a:defRPr lang="en-US" sz="1867" smtClean="0">
                <a:solidFill>
                  <a:srgbClr val="58585B"/>
                </a:solidFill>
              </a:defRPr>
            </a:lvl1pPr>
            <a:lvl2pPr>
              <a:lnSpc>
                <a:spcPct val="100000"/>
              </a:lnSpc>
              <a:defRPr lang="en-US" sz="1600" smtClean="0">
                <a:solidFill>
                  <a:srgbClr val="EE7813"/>
                </a:solidFill>
              </a:defRPr>
            </a:lvl2pPr>
            <a:lvl3pPr>
              <a:lnSpc>
                <a:spcPct val="100000"/>
              </a:lnSpc>
              <a:defRPr lang="en-US" sz="1467" smtClean="0">
                <a:solidFill>
                  <a:srgbClr val="EE7813"/>
                </a:solidFill>
              </a:defRPr>
            </a:lvl3pPr>
            <a:lvl4pPr>
              <a:lnSpc>
                <a:spcPct val="100000"/>
              </a:lnSpc>
              <a:defRPr lang="en-US" sz="1400" smtClean="0">
                <a:solidFill>
                  <a:srgbClr val="EE7813"/>
                </a:solidFill>
              </a:defRPr>
            </a:lvl4pPr>
            <a:lvl5pPr>
              <a:lnSpc>
                <a:spcPct val="100000"/>
              </a:lnSpc>
              <a:defRPr lang="en-US" sz="1400" dirty="0">
                <a:solidFill>
                  <a:srgbClr val="EE7813"/>
                </a:solidFill>
              </a:defRPr>
            </a:lvl5pPr>
          </a:lstStyle>
          <a:p>
            <a:pPr lvl="0">
              <a:buClr>
                <a:srgbClr val="EE7813"/>
              </a:buClr>
            </a:pPr>
            <a:r>
              <a:rPr lang="en-US"/>
              <a:t>Edit Master text styles</a:t>
            </a:r>
          </a:p>
          <a:p>
            <a:pPr lvl="1">
              <a:buClr>
                <a:srgbClr val="EE7813"/>
              </a:buClr>
            </a:pPr>
            <a:r>
              <a:rPr lang="en-US"/>
              <a:t>Second level</a:t>
            </a:r>
          </a:p>
          <a:p>
            <a:pPr lvl="2">
              <a:buClr>
                <a:srgbClr val="EE7813"/>
              </a:buClr>
            </a:pPr>
            <a:r>
              <a:rPr lang="en-US"/>
              <a:t>Third level</a:t>
            </a:r>
          </a:p>
          <a:p>
            <a:pPr lvl="3">
              <a:buClr>
                <a:srgbClr val="EE7813"/>
              </a:buClr>
            </a:pPr>
            <a:r>
              <a:rPr lang="en-US"/>
              <a:t>Fourth level</a:t>
            </a:r>
          </a:p>
          <a:p>
            <a:pPr lvl="4">
              <a:buClr>
                <a:srgbClr val="EE7813"/>
              </a:buClr>
            </a:pPr>
            <a:r>
              <a:rPr lang="en-US"/>
              <a:t>Fifth level</a:t>
            </a:r>
            <a:endParaRPr lang="en-US" dirty="0"/>
          </a:p>
        </p:txBody>
      </p:sp>
      <p:sp>
        <p:nvSpPr>
          <p:cNvPr id="14" name="Text Placeholder 2"/>
          <p:cNvSpPr>
            <a:spLocks noGrp="1"/>
          </p:cNvSpPr>
          <p:nvPr>
            <p:ph type="body" idx="11"/>
          </p:nvPr>
        </p:nvSpPr>
        <p:spPr>
          <a:xfrm>
            <a:off x="6357738" y="981074"/>
            <a:ext cx="5499300" cy="639725"/>
          </a:xfrm>
          <a:prstGeom prst="rect">
            <a:avLst/>
          </a:prstGeom>
          <a:solidFill>
            <a:srgbClr val="EE7813"/>
          </a:solidFill>
        </p:spPr>
        <p:txBody>
          <a:bodyPr anchor="ctr">
            <a:normAutofit/>
          </a:bodyPr>
          <a:lstStyle>
            <a:lvl1pPr marL="0" indent="0" algn="ctr">
              <a:buNone/>
              <a:defRPr sz="2133" b="1" cap="all" baseline="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5" name="Title 1"/>
          <p:cNvSpPr>
            <a:spLocks noGrp="1"/>
          </p:cNvSpPr>
          <p:nvPr>
            <p:ph type="title"/>
          </p:nvPr>
        </p:nvSpPr>
        <p:spPr>
          <a:xfrm>
            <a:off x="334963" y="33250"/>
            <a:ext cx="11064558" cy="665020"/>
          </a:xfrm>
          <a:prstGeom prst="rect">
            <a:avLst/>
          </a:prstGeom>
        </p:spPr>
        <p:txBody>
          <a:bodyPr anchor="ctr">
            <a:normAutofit/>
          </a:bodyPr>
          <a:lstStyle>
            <a:lvl1pPr>
              <a:defRPr sz="2133" b="1">
                <a:solidFill>
                  <a:srgbClr val="58585B"/>
                </a:solidFill>
              </a:defRPr>
            </a:lvl1pPr>
          </a:lstStyle>
          <a:p>
            <a:r>
              <a:rPr lang="en-US"/>
              <a:t>Click to edit Master title style</a:t>
            </a:r>
            <a:endParaRPr lang="en-US" dirty="0"/>
          </a:p>
        </p:txBody>
      </p:sp>
    </p:spTree>
    <p:extLst>
      <p:ext uri="{BB962C8B-B14F-4D97-AF65-F5344CB8AC3E}">
        <p14:creationId xmlns:p14="http://schemas.microsoft.com/office/powerpoint/2010/main" val="308290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23A76CB0-EDC1-44DE-A4CC-1C7CA087953A}"/>
              </a:ext>
            </a:extLst>
          </p:cNvPr>
          <p:cNvPicPr>
            <a:picLocks/>
          </p:cNvPicPr>
          <p:nvPr userDrawn="1"/>
        </p:nvPicPr>
        <p:blipFill rotWithShape="1">
          <a:blip r:embed="rId2" cstate="screen">
            <a:extLst>
              <a:ext uri="{28A0092B-C50C-407E-A947-70E740481C1C}">
                <a14:useLocalDpi xmlns:a14="http://schemas.microsoft.com/office/drawing/2010/main"/>
              </a:ext>
            </a:extLst>
          </a:blip>
          <a:srcRect l="14304" t="9943" r="10808"/>
          <a:stretch/>
        </p:blipFill>
        <p:spPr>
          <a:xfrm>
            <a:off x="3987114" y="1219200"/>
            <a:ext cx="4133055" cy="3288097"/>
          </a:xfrm>
          <a:prstGeom prst="rect">
            <a:avLst/>
          </a:prstGeom>
        </p:spPr>
      </p:pic>
      <p:pic>
        <p:nvPicPr>
          <p:cNvPr id="35" name="Picture 34">
            <a:extLst>
              <a:ext uri="{FF2B5EF4-FFF2-40B4-BE49-F238E27FC236}">
                <a16:creationId xmlns:a16="http://schemas.microsoft.com/office/drawing/2014/main" id="{4C183226-DD73-4DEF-A41E-B6FE85F4C6E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578" r="15411"/>
          <a:stretch/>
        </p:blipFill>
        <p:spPr>
          <a:xfrm>
            <a:off x="8120169" y="1219200"/>
            <a:ext cx="4071831" cy="3288097"/>
          </a:xfrm>
          <a:prstGeom prst="rect">
            <a:avLst/>
          </a:prstGeom>
        </p:spPr>
      </p:pic>
      <p:sp>
        <p:nvSpPr>
          <p:cNvPr id="2" name="Title 1"/>
          <p:cNvSpPr>
            <a:spLocks noGrp="1"/>
          </p:cNvSpPr>
          <p:nvPr userDrawn="1">
            <p:ph type="ctrTitle"/>
          </p:nvPr>
        </p:nvSpPr>
        <p:spPr>
          <a:xfrm>
            <a:off x="334962" y="4694465"/>
            <a:ext cx="11522075" cy="617029"/>
          </a:xfrm>
          <a:prstGeom prst="rect">
            <a:avLst/>
          </a:prstGeom>
        </p:spPr>
        <p:txBody>
          <a:bodyPr anchor="ctr">
            <a:noAutofit/>
          </a:bodyPr>
          <a:lstStyle>
            <a:lvl1pPr algn="l">
              <a:defRPr sz="2400" b="1" cap="all" baseline="0">
                <a:solidFill>
                  <a:srgbClr val="58585B"/>
                </a:solidFill>
              </a:defRPr>
            </a:lvl1pPr>
          </a:lstStyle>
          <a:p>
            <a:r>
              <a:rPr lang="en-US" dirty="0"/>
              <a:t>Click to edit Master title style</a:t>
            </a:r>
          </a:p>
        </p:txBody>
      </p:sp>
      <p:sp>
        <p:nvSpPr>
          <p:cNvPr id="3" name="Subtitle 2"/>
          <p:cNvSpPr>
            <a:spLocks noGrp="1"/>
          </p:cNvSpPr>
          <p:nvPr userDrawn="1">
            <p:ph type="subTitle" idx="1"/>
          </p:nvPr>
        </p:nvSpPr>
        <p:spPr>
          <a:xfrm>
            <a:off x="334963" y="5498873"/>
            <a:ext cx="11522074" cy="705076"/>
          </a:xfrm>
          <a:prstGeom prst="rect">
            <a:avLst/>
          </a:prstGeom>
        </p:spPr>
        <p:txBody>
          <a:bodyPr/>
          <a:lstStyle>
            <a:lvl1pPr marL="0" indent="0" algn="l">
              <a:buNone/>
              <a:defRPr sz="1800">
                <a:solidFill>
                  <a:srgbClr val="EE7813"/>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3" name="Rectangle 12"/>
          <p:cNvSpPr/>
          <p:nvPr userDrawn="1"/>
        </p:nvSpPr>
        <p:spPr>
          <a:xfrm>
            <a:off x="0" y="1"/>
            <a:ext cx="12191999" cy="46180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4" name="Rectangle 13"/>
          <p:cNvSpPr/>
          <p:nvPr userDrawn="1"/>
        </p:nvSpPr>
        <p:spPr>
          <a:xfrm>
            <a:off x="-1" y="461807"/>
            <a:ext cx="12192001" cy="757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33"/>
          </a:p>
        </p:txBody>
      </p:sp>
      <p:pic>
        <p:nvPicPr>
          <p:cNvPr id="19" name="Picture 1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42441" y="-24934"/>
            <a:ext cx="1794794" cy="511674"/>
          </a:xfrm>
          <a:prstGeom prst="rect">
            <a:avLst/>
          </a:prstGeom>
        </p:spPr>
      </p:pic>
      <p:pic>
        <p:nvPicPr>
          <p:cNvPr id="17" name="Picture 16">
            <a:extLst>
              <a:ext uri="{FF2B5EF4-FFF2-40B4-BE49-F238E27FC236}">
                <a16:creationId xmlns:a16="http://schemas.microsoft.com/office/drawing/2014/main" id="{A0BB5AF9-630C-454A-B282-2BC0E069732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227580" y="521547"/>
            <a:ext cx="622585" cy="630777"/>
          </a:xfrm>
          <a:prstGeom prst="rect">
            <a:avLst/>
          </a:prstGeom>
        </p:spPr>
      </p:pic>
      <p:pic>
        <p:nvPicPr>
          <p:cNvPr id="21" name="Picture 20">
            <a:extLst>
              <a:ext uri="{FF2B5EF4-FFF2-40B4-BE49-F238E27FC236}">
                <a16:creationId xmlns:a16="http://schemas.microsoft.com/office/drawing/2014/main" id="{626DF473-24AE-4A87-B13E-A95E5F70712D}"/>
              </a:ext>
            </a:extLst>
          </p:cNvPr>
          <p:cNvPicPr>
            <a:picLocks noChangeAspect="1"/>
          </p:cNvPicPr>
          <p:nvPr userDrawn="1"/>
        </p:nvPicPr>
        <p:blipFill>
          <a:blip r:embed="rId6"/>
          <a:stretch>
            <a:fillRect/>
          </a:stretch>
        </p:blipFill>
        <p:spPr>
          <a:xfrm>
            <a:off x="231791" y="489561"/>
            <a:ext cx="2514600" cy="544830"/>
          </a:xfrm>
          <a:prstGeom prst="rect">
            <a:avLst/>
          </a:prstGeom>
        </p:spPr>
      </p:pic>
      <p:pic>
        <p:nvPicPr>
          <p:cNvPr id="8" name="Picture 7">
            <a:extLst>
              <a:ext uri="{FF2B5EF4-FFF2-40B4-BE49-F238E27FC236}">
                <a16:creationId xmlns:a16="http://schemas.microsoft.com/office/drawing/2014/main" id="{C026690E-6B2D-4290-AC7B-E465E785C437}"/>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3521" r="13468"/>
          <a:stretch/>
        </p:blipFill>
        <p:spPr>
          <a:xfrm>
            <a:off x="845" y="1219200"/>
            <a:ext cx="4059662" cy="3288097"/>
          </a:xfrm>
          <a:prstGeom prst="rect">
            <a:avLst/>
          </a:prstGeom>
        </p:spPr>
      </p:pic>
    </p:spTree>
    <p:extLst>
      <p:ext uri="{BB962C8B-B14F-4D97-AF65-F5344CB8AC3E}">
        <p14:creationId xmlns:p14="http://schemas.microsoft.com/office/powerpoint/2010/main" val="74133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lding 1">
    <p:spTree>
      <p:nvGrpSpPr>
        <p:cNvPr id="1" name=""/>
        <p:cNvGrpSpPr/>
        <p:nvPr/>
      </p:nvGrpSpPr>
      <p:grpSpPr>
        <a:xfrm>
          <a:off x="0" y="0"/>
          <a:ext cx="0" cy="0"/>
          <a:chOff x="0" y="0"/>
          <a:chExt cx="0" cy="0"/>
        </a:xfrm>
      </p:grpSpPr>
      <p:sp>
        <p:nvSpPr>
          <p:cNvPr id="32" name="Rectangle 31"/>
          <p:cNvSpPr/>
          <p:nvPr userDrawn="1"/>
        </p:nvSpPr>
        <p:spPr>
          <a:xfrm>
            <a:off x="0" y="1"/>
            <a:ext cx="12191999" cy="46180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33" name="Rectangle 32"/>
          <p:cNvSpPr/>
          <p:nvPr userDrawn="1"/>
        </p:nvSpPr>
        <p:spPr>
          <a:xfrm>
            <a:off x="-1" y="461807"/>
            <a:ext cx="12192001" cy="757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33"/>
          </a:p>
        </p:txBody>
      </p:sp>
      <p:pic>
        <p:nvPicPr>
          <p:cNvPr id="35" name="Picture 3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2441" y="-24934"/>
            <a:ext cx="1794794" cy="511674"/>
          </a:xfrm>
          <a:prstGeom prst="rect">
            <a:avLst/>
          </a:prstGeom>
        </p:spPr>
      </p:pic>
      <p:pic>
        <p:nvPicPr>
          <p:cNvPr id="16" name="Picture 15">
            <a:extLst>
              <a:ext uri="{FF2B5EF4-FFF2-40B4-BE49-F238E27FC236}">
                <a16:creationId xmlns:a16="http://schemas.microsoft.com/office/drawing/2014/main" id="{D202E0DF-C6B9-4468-8343-FF834E50ED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27580" y="521547"/>
            <a:ext cx="622585" cy="630777"/>
          </a:xfrm>
          <a:prstGeom prst="rect">
            <a:avLst/>
          </a:prstGeom>
        </p:spPr>
      </p:pic>
      <p:pic>
        <p:nvPicPr>
          <p:cNvPr id="20" name="Picture 19">
            <a:extLst>
              <a:ext uri="{FF2B5EF4-FFF2-40B4-BE49-F238E27FC236}">
                <a16:creationId xmlns:a16="http://schemas.microsoft.com/office/drawing/2014/main" id="{4F68F7FF-8A30-408F-8A56-97DD65739E1A}"/>
              </a:ext>
            </a:extLst>
          </p:cNvPr>
          <p:cNvPicPr>
            <a:picLocks noChangeAspect="1"/>
          </p:cNvPicPr>
          <p:nvPr userDrawn="1"/>
        </p:nvPicPr>
        <p:blipFill>
          <a:blip r:embed="rId4"/>
          <a:stretch>
            <a:fillRect/>
          </a:stretch>
        </p:blipFill>
        <p:spPr>
          <a:xfrm>
            <a:off x="231791" y="489561"/>
            <a:ext cx="2514600" cy="544830"/>
          </a:xfrm>
          <a:prstGeom prst="rect">
            <a:avLst/>
          </a:prstGeom>
        </p:spPr>
      </p:pic>
      <p:pic>
        <p:nvPicPr>
          <p:cNvPr id="21" name="Picture 20">
            <a:extLst>
              <a:ext uri="{FF2B5EF4-FFF2-40B4-BE49-F238E27FC236}">
                <a16:creationId xmlns:a16="http://schemas.microsoft.com/office/drawing/2014/main" id="{0A68713B-CCE3-4FAA-A35F-D92E98D9472E}"/>
              </a:ext>
            </a:extLst>
          </p:cNvPr>
          <p:cNvPicPr>
            <a:picLocks/>
          </p:cNvPicPr>
          <p:nvPr userDrawn="1"/>
        </p:nvPicPr>
        <p:blipFill rotWithShape="1">
          <a:blip r:embed="rId5" cstate="screen">
            <a:extLst>
              <a:ext uri="{28A0092B-C50C-407E-A947-70E740481C1C}">
                <a14:useLocalDpi xmlns:a14="http://schemas.microsoft.com/office/drawing/2010/main"/>
              </a:ext>
            </a:extLst>
          </a:blip>
          <a:srcRect t="25008" b="31443"/>
          <a:stretch/>
        </p:blipFill>
        <p:spPr>
          <a:xfrm>
            <a:off x="0" y="1219201"/>
            <a:ext cx="12192000" cy="3291840"/>
          </a:xfrm>
          <a:prstGeom prst="rect">
            <a:avLst/>
          </a:prstGeom>
        </p:spPr>
      </p:pic>
      <p:grpSp>
        <p:nvGrpSpPr>
          <p:cNvPr id="29" name="Group 28">
            <a:extLst>
              <a:ext uri="{FF2B5EF4-FFF2-40B4-BE49-F238E27FC236}">
                <a16:creationId xmlns:a16="http://schemas.microsoft.com/office/drawing/2014/main" id="{AEC54005-2455-43FF-9BEC-804DEA9955FB}"/>
              </a:ext>
            </a:extLst>
          </p:cNvPr>
          <p:cNvGrpSpPr/>
          <p:nvPr userDrawn="1"/>
        </p:nvGrpSpPr>
        <p:grpSpPr>
          <a:xfrm>
            <a:off x="334963" y="4616561"/>
            <a:ext cx="11533092" cy="1991064"/>
            <a:chOff x="334963" y="4616561"/>
            <a:chExt cx="11533092" cy="1991064"/>
          </a:xfrm>
        </p:grpSpPr>
        <p:pic>
          <p:nvPicPr>
            <p:cNvPr id="30" name="Picture 29">
              <a:extLst>
                <a:ext uri="{FF2B5EF4-FFF2-40B4-BE49-F238E27FC236}">
                  <a16:creationId xmlns:a16="http://schemas.microsoft.com/office/drawing/2014/main" id="{7E63C3E3-3FC4-4F61-A44A-6B5AE7FD9C8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858401" y="4979871"/>
              <a:ext cx="1475586" cy="624246"/>
            </a:xfrm>
            <a:prstGeom prst="rect">
              <a:avLst/>
            </a:prstGeom>
          </p:spPr>
        </p:pic>
        <p:pic>
          <p:nvPicPr>
            <p:cNvPr id="38" name="Picture 37">
              <a:extLst>
                <a:ext uri="{FF2B5EF4-FFF2-40B4-BE49-F238E27FC236}">
                  <a16:creationId xmlns:a16="http://schemas.microsoft.com/office/drawing/2014/main" id="{67C1FA58-8720-4143-9412-2201DAB3750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61715" y="5062570"/>
              <a:ext cx="1920165" cy="493590"/>
            </a:xfrm>
            <a:prstGeom prst="rect">
              <a:avLst/>
            </a:prstGeom>
          </p:spPr>
        </p:pic>
        <p:pic>
          <p:nvPicPr>
            <p:cNvPr id="41" name="Picture 40">
              <a:extLst>
                <a:ext uri="{FF2B5EF4-FFF2-40B4-BE49-F238E27FC236}">
                  <a16:creationId xmlns:a16="http://schemas.microsoft.com/office/drawing/2014/main" id="{FB0B8CAE-CB33-44B3-B76F-9EF066B3A03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666243" y="5984927"/>
              <a:ext cx="1232859" cy="622698"/>
            </a:xfrm>
            <a:prstGeom prst="rect">
              <a:avLst/>
            </a:prstGeom>
          </p:spPr>
        </p:pic>
        <p:pic>
          <p:nvPicPr>
            <p:cNvPr id="42" name="Picture 41">
              <a:extLst>
                <a:ext uri="{FF2B5EF4-FFF2-40B4-BE49-F238E27FC236}">
                  <a16:creationId xmlns:a16="http://schemas.microsoft.com/office/drawing/2014/main" id="{4C18AF76-E151-4C6D-AFE0-D4D06755B42D}"/>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713550" y="5190514"/>
              <a:ext cx="1135987" cy="254287"/>
            </a:xfrm>
            <a:prstGeom prst="rect">
              <a:avLst/>
            </a:prstGeom>
          </p:spPr>
        </p:pic>
        <p:sp>
          <p:nvSpPr>
            <p:cNvPr id="43" name="Title 1">
              <a:extLst>
                <a:ext uri="{FF2B5EF4-FFF2-40B4-BE49-F238E27FC236}">
                  <a16:creationId xmlns:a16="http://schemas.microsoft.com/office/drawing/2014/main" id="{7BE7165F-C706-4EFE-945D-A3F4F6E78CBF}"/>
                </a:ext>
              </a:extLst>
            </p:cNvPr>
            <p:cNvSpPr txBox="1">
              <a:spLocks/>
            </p:cNvSpPr>
            <p:nvPr userDrawn="1"/>
          </p:nvSpPr>
          <p:spPr>
            <a:xfrm>
              <a:off x="9721200" y="5669311"/>
              <a:ext cx="1749988" cy="316633"/>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2000" b="1" kern="1200" cap="none" baseline="0">
                  <a:solidFill>
                    <a:srgbClr val="514C47"/>
                  </a:solidFill>
                  <a:latin typeface="+mj-lt"/>
                  <a:ea typeface="+mj-ea"/>
                  <a:cs typeface="+mj-cs"/>
                </a:defRPr>
              </a:lvl1pPr>
            </a:lstStyle>
            <a:p>
              <a:pPr algn="ctr"/>
              <a:r>
                <a:rPr lang="en-US" sz="1400" b="0" dirty="0"/>
                <a:t>EXHIBITOR</a:t>
              </a:r>
            </a:p>
          </p:txBody>
        </p:sp>
        <p:sp>
          <p:nvSpPr>
            <p:cNvPr id="44" name="Premium Partners">
              <a:extLst>
                <a:ext uri="{FF2B5EF4-FFF2-40B4-BE49-F238E27FC236}">
                  <a16:creationId xmlns:a16="http://schemas.microsoft.com/office/drawing/2014/main" id="{3DEA8CD6-24B2-4B29-BDF1-6872B4018A15}"/>
                </a:ext>
              </a:extLst>
            </p:cNvPr>
            <p:cNvSpPr txBox="1">
              <a:spLocks/>
            </p:cNvSpPr>
            <p:nvPr userDrawn="1"/>
          </p:nvSpPr>
          <p:spPr>
            <a:xfrm>
              <a:off x="334963" y="4616561"/>
              <a:ext cx="4335632" cy="316633"/>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2000" b="1" kern="1200" cap="none" baseline="0">
                  <a:solidFill>
                    <a:srgbClr val="514C47"/>
                  </a:solidFill>
                  <a:latin typeface="+mj-lt"/>
                  <a:ea typeface="+mj-ea"/>
                  <a:cs typeface="+mj-cs"/>
                </a:defRPr>
              </a:lvl1pPr>
            </a:lstStyle>
            <a:p>
              <a:pPr algn="ctr"/>
              <a:r>
                <a:rPr lang="en-US" sz="1400" b="0" dirty="0"/>
                <a:t>GOLD PARTNERS</a:t>
              </a:r>
            </a:p>
          </p:txBody>
        </p:sp>
        <p:sp>
          <p:nvSpPr>
            <p:cNvPr id="45" name="Title 1">
              <a:extLst>
                <a:ext uri="{FF2B5EF4-FFF2-40B4-BE49-F238E27FC236}">
                  <a16:creationId xmlns:a16="http://schemas.microsoft.com/office/drawing/2014/main" id="{217594B0-992D-4AB4-B384-90DCC381D284}"/>
                </a:ext>
              </a:extLst>
            </p:cNvPr>
            <p:cNvSpPr txBox="1">
              <a:spLocks/>
            </p:cNvSpPr>
            <p:nvPr userDrawn="1"/>
          </p:nvSpPr>
          <p:spPr>
            <a:xfrm>
              <a:off x="9324334" y="4663238"/>
              <a:ext cx="2543721" cy="316633"/>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2000" b="1" kern="1200" cap="none" baseline="0">
                  <a:solidFill>
                    <a:srgbClr val="514C47"/>
                  </a:solidFill>
                  <a:latin typeface="+mj-lt"/>
                  <a:ea typeface="+mj-ea"/>
                  <a:cs typeface="+mj-cs"/>
                </a:defRPr>
              </a:lvl1pPr>
            </a:lstStyle>
            <a:p>
              <a:pPr algn="ctr"/>
              <a:r>
                <a:rPr lang="en-US" sz="1400" b="0" dirty="0"/>
                <a:t>RECEPTION PARTNER</a:t>
              </a:r>
            </a:p>
          </p:txBody>
        </p:sp>
        <p:sp>
          <p:nvSpPr>
            <p:cNvPr id="46" name="Title 1">
              <a:extLst>
                <a:ext uri="{FF2B5EF4-FFF2-40B4-BE49-F238E27FC236}">
                  <a16:creationId xmlns:a16="http://schemas.microsoft.com/office/drawing/2014/main" id="{68B471B9-74D2-48CA-8AAB-F00952EBFCFB}"/>
                </a:ext>
              </a:extLst>
            </p:cNvPr>
            <p:cNvSpPr txBox="1">
              <a:spLocks/>
            </p:cNvSpPr>
            <p:nvPr userDrawn="1"/>
          </p:nvSpPr>
          <p:spPr>
            <a:xfrm>
              <a:off x="4670624" y="4663238"/>
              <a:ext cx="4642693" cy="316633"/>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2000" b="1" kern="1200" cap="none" baseline="0">
                  <a:solidFill>
                    <a:srgbClr val="514C47"/>
                  </a:solidFill>
                  <a:latin typeface="+mj-lt"/>
                  <a:ea typeface="+mj-ea"/>
                  <a:cs typeface="+mj-cs"/>
                </a:defRPr>
              </a:lvl1pPr>
            </a:lstStyle>
            <a:p>
              <a:pPr algn="ctr"/>
              <a:r>
                <a:rPr lang="en-US" sz="1400" b="0" dirty="0"/>
                <a:t>SILVER PARTNERS</a:t>
              </a:r>
            </a:p>
          </p:txBody>
        </p:sp>
        <p:grpSp>
          <p:nvGrpSpPr>
            <p:cNvPr id="47" name="Group 46">
              <a:extLst>
                <a:ext uri="{FF2B5EF4-FFF2-40B4-BE49-F238E27FC236}">
                  <a16:creationId xmlns:a16="http://schemas.microsoft.com/office/drawing/2014/main" id="{08DB0333-D09E-4E52-B9FB-71D03551D0ED}"/>
                </a:ext>
              </a:extLst>
            </p:cNvPr>
            <p:cNvGrpSpPr/>
            <p:nvPr userDrawn="1"/>
          </p:nvGrpSpPr>
          <p:grpSpPr>
            <a:xfrm>
              <a:off x="4670624" y="4952831"/>
              <a:ext cx="4642709" cy="1503804"/>
              <a:chOff x="3167737" y="4035669"/>
              <a:chExt cx="3688898" cy="848844"/>
            </a:xfrm>
          </p:grpSpPr>
          <p:cxnSp>
            <p:nvCxnSpPr>
              <p:cNvPr id="54" name="Straight Connector 53">
                <a:extLst>
                  <a:ext uri="{FF2B5EF4-FFF2-40B4-BE49-F238E27FC236}">
                    <a16:creationId xmlns:a16="http://schemas.microsoft.com/office/drawing/2014/main" id="{C6A4F9AC-2019-4D12-B82B-84ACE2A53F9E}"/>
                  </a:ext>
                </a:extLst>
              </p:cNvPr>
              <p:cNvCxnSpPr/>
              <p:nvPr userDrawn="1"/>
            </p:nvCxnSpPr>
            <p:spPr>
              <a:xfrm>
                <a:off x="3167737" y="4035669"/>
                <a:ext cx="0" cy="848844"/>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878A7B7-27B2-4845-9947-218F0C1E0FBA}"/>
                  </a:ext>
                </a:extLst>
              </p:cNvPr>
              <p:cNvCxnSpPr/>
              <p:nvPr userDrawn="1"/>
            </p:nvCxnSpPr>
            <p:spPr>
              <a:xfrm>
                <a:off x="6856635" y="4035669"/>
                <a:ext cx="0" cy="848844"/>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48" name="Picture 47">
              <a:extLst>
                <a:ext uri="{FF2B5EF4-FFF2-40B4-BE49-F238E27FC236}">
                  <a16:creationId xmlns:a16="http://schemas.microsoft.com/office/drawing/2014/main" id="{77E206B6-8CE1-47B0-91A8-CA846AA5B5A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238224" y="6062155"/>
              <a:ext cx="715940" cy="498665"/>
            </a:xfrm>
            <a:prstGeom prst="rect">
              <a:avLst/>
            </a:prstGeom>
          </p:spPr>
        </p:pic>
        <p:pic>
          <p:nvPicPr>
            <p:cNvPr id="49" name="Picture 48">
              <a:extLst>
                <a:ext uri="{FF2B5EF4-FFF2-40B4-BE49-F238E27FC236}">
                  <a16:creationId xmlns:a16="http://schemas.microsoft.com/office/drawing/2014/main" id="{0B4F6841-A255-457C-A5DB-51C4FCABD4DF}"/>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655351" y="5948226"/>
              <a:ext cx="1694856" cy="497795"/>
            </a:xfrm>
            <a:prstGeom prst="rect">
              <a:avLst/>
            </a:prstGeom>
          </p:spPr>
        </p:pic>
        <p:grpSp>
          <p:nvGrpSpPr>
            <p:cNvPr id="50" name="Group 49">
              <a:extLst>
                <a:ext uri="{FF2B5EF4-FFF2-40B4-BE49-F238E27FC236}">
                  <a16:creationId xmlns:a16="http://schemas.microsoft.com/office/drawing/2014/main" id="{20AF638A-3C0A-47A4-A2AD-C4D8924BE8D8}"/>
                </a:ext>
              </a:extLst>
            </p:cNvPr>
            <p:cNvGrpSpPr/>
            <p:nvPr userDrawn="1"/>
          </p:nvGrpSpPr>
          <p:grpSpPr>
            <a:xfrm>
              <a:off x="735039" y="5062570"/>
              <a:ext cx="3535481" cy="532064"/>
              <a:chOff x="415690" y="5156300"/>
              <a:chExt cx="3791135" cy="570538"/>
            </a:xfrm>
          </p:grpSpPr>
          <p:pic>
            <p:nvPicPr>
              <p:cNvPr id="52" name="Picture 51">
                <a:extLst>
                  <a:ext uri="{FF2B5EF4-FFF2-40B4-BE49-F238E27FC236}">
                    <a16:creationId xmlns:a16="http://schemas.microsoft.com/office/drawing/2014/main" id="{0A336F68-2724-4513-9715-DDDBC378D680}"/>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15690" y="5203970"/>
                <a:ext cx="1668020" cy="500624"/>
              </a:xfrm>
              <a:prstGeom prst="rect">
                <a:avLst/>
              </a:prstGeom>
            </p:spPr>
          </p:pic>
          <p:pic>
            <p:nvPicPr>
              <p:cNvPr id="53" name="Picture 52">
                <a:extLst>
                  <a:ext uri="{FF2B5EF4-FFF2-40B4-BE49-F238E27FC236}">
                    <a16:creationId xmlns:a16="http://schemas.microsoft.com/office/drawing/2014/main" id="{3F4382A7-A582-4AF0-B4C8-8F5937F0C95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064782" y="5156300"/>
                <a:ext cx="1142043" cy="570538"/>
              </a:xfrm>
              <a:prstGeom prst="rect">
                <a:avLst/>
              </a:prstGeom>
            </p:spPr>
          </p:pic>
        </p:grpSp>
        <p:pic>
          <p:nvPicPr>
            <p:cNvPr id="51" name="Picture 50">
              <a:extLst>
                <a:ext uri="{FF2B5EF4-FFF2-40B4-BE49-F238E27FC236}">
                  <a16:creationId xmlns:a16="http://schemas.microsoft.com/office/drawing/2014/main" id="{DE8AD1DC-9C83-417C-BACF-980EE314EDC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128089" y="5827441"/>
              <a:ext cx="1787416" cy="739364"/>
            </a:xfrm>
            <a:prstGeom prst="rect">
              <a:avLst/>
            </a:prstGeom>
          </p:spPr>
        </p:pic>
      </p:grpSp>
    </p:spTree>
    <p:extLst>
      <p:ext uri="{BB962C8B-B14F-4D97-AF65-F5344CB8AC3E}">
        <p14:creationId xmlns:p14="http://schemas.microsoft.com/office/powerpoint/2010/main" val="387890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722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lding 2">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8B35084A-2AC5-402F-8200-1DE0A8396224}"/>
              </a:ext>
            </a:extLst>
          </p:cNvPr>
          <p:cNvPicPr>
            <a:picLocks/>
          </p:cNvPicPr>
          <p:nvPr userDrawn="1"/>
        </p:nvPicPr>
        <p:blipFill rotWithShape="1">
          <a:blip r:embed="rId2" cstate="screen">
            <a:extLst>
              <a:ext uri="{28A0092B-C50C-407E-A947-70E740481C1C}">
                <a14:useLocalDpi xmlns:a14="http://schemas.microsoft.com/office/drawing/2010/main"/>
              </a:ext>
            </a:extLst>
          </a:blip>
          <a:srcRect t="25008" b="31443"/>
          <a:stretch/>
        </p:blipFill>
        <p:spPr>
          <a:xfrm>
            <a:off x="0" y="1219201"/>
            <a:ext cx="12191996" cy="3291840"/>
          </a:xfrm>
          <a:prstGeom prst="rect">
            <a:avLst/>
          </a:prstGeom>
        </p:spPr>
      </p:pic>
      <p:sp>
        <p:nvSpPr>
          <p:cNvPr id="32" name="Rectangle 31"/>
          <p:cNvSpPr/>
          <p:nvPr userDrawn="1"/>
        </p:nvSpPr>
        <p:spPr>
          <a:xfrm>
            <a:off x="0" y="1"/>
            <a:ext cx="12191999" cy="46180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34" name="Rectangle 33"/>
          <p:cNvSpPr/>
          <p:nvPr userDrawn="1"/>
        </p:nvSpPr>
        <p:spPr>
          <a:xfrm>
            <a:off x="-1" y="461807"/>
            <a:ext cx="12192001" cy="757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33"/>
          </a:p>
        </p:txBody>
      </p:sp>
      <p:pic>
        <p:nvPicPr>
          <p:cNvPr id="45" name="Picture 4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42441" y="-24934"/>
            <a:ext cx="1794794" cy="511674"/>
          </a:xfrm>
          <a:prstGeom prst="rect">
            <a:avLst/>
          </a:prstGeom>
        </p:spPr>
      </p:pic>
      <p:pic>
        <p:nvPicPr>
          <p:cNvPr id="19" name="Picture 18">
            <a:extLst>
              <a:ext uri="{FF2B5EF4-FFF2-40B4-BE49-F238E27FC236}">
                <a16:creationId xmlns:a16="http://schemas.microsoft.com/office/drawing/2014/main" id="{7BA329C8-8D66-472B-A44F-FCF32218A45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227580" y="521547"/>
            <a:ext cx="622585" cy="630777"/>
          </a:xfrm>
          <a:prstGeom prst="rect">
            <a:avLst/>
          </a:prstGeom>
        </p:spPr>
      </p:pic>
      <p:pic>
        <p:nvPicPr>
          <p:cNvPr id="20" name="Picture 19">
            <a:extLst>
              <a:ext uri="{FF2B5EF4-FFF2-40B4-BE49-F238E27FC236}">
                <a16:creationId xmlns:a16="http://schemas.microsoft.com/office/drawing/2014/main" id="{21D3887C-55A0-47D6-BBC0-1A2802D68065}"/>
              </a:ext>
            </a:extLst>
          </p:cNvPr>
          <p:cNvPicPr>
            <a:picLocks noChangeAspect="1"/>
          </p:cNvPicPr>
          <p:nvPr userDrawn="1"/>
        </p:nvPicPr>
        <p:blipFill>
          <a:blip r:embed="rId5"/>
          <a:stretch>
            <a:fillRect/>
          </a:stretch>
        </p:blipFill>
        <p:spPr>
          <a:xfrm>
            <a:off x="231791" y="489561"/>
            <a:ext cx="2514600" cy="544830"/>
          </a:xfrm>
          <a:prstGeom prst="rect">
            <a:avLst/>
          </a:prstGeom>
        </p:spPr>
      </p:pic>
      <p:pic>
        <p:nvPicPr>
          <p:cNvPr id="22" name="Picture 21">
            <a:extLst>
              <a:ext uri="{FF2B5EF4-FFF2-40B4-BE49-F238E27FC236}">
                <a16:creationId xmlns:a16="http://schemas.microsoft.com/office/drawing/2014/main" id="{7BAB1BDD-6580-4E0D-87E6-9EDF80994CE2}"/>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l="1309" t="7393" r="3310" b="24164"/>
          <a:stretch/>
        </p:blipFill>
        <p:spPr>
          <a:xfrm>
            <a:off x="0" y="1216152"/>
            <a:ext cx="2264239" cy="1096880"/>
          </a:xfrm>
          <a:prstGeom prst="rect">
            <a:avLst/>
          </a:prstGeom>
        </p:spPr>
      </p:pic>
      <p:pic>
        <p:nvPicPr>
          <p:cNvPr id="23" name="Picture 22">
            <a:extLst>
              <a:ext uri="{FF2B5EF4-FFF2-40B4-BE49-F238E27FC236}">
                <a16:creationId xmlns:a16="http://schemas.microsoft.com/office/drawing/2014/main" id="{5ABCEABF-4D5D-4C49-8797-7265526F61D7}"/>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4304" t="19334" r="10808" b="27024"/>
          <a:stretch/>
        </p:blipFill>
        <p:spPr>
          <a:xfrm>
            <a:off x="0" y="2313033"/>
            <a:ext cx="2264238" cy="1085314"/>
          </a:xfrm>
          <a:prstGeom prst="rect">
            <a:avLst/>
          </a:prstGeom>
        </p:spPr>
      </p:pic>
      <p:pic>
        <p:nvPicPr>
          <p:cNvPr id="24" name="Picture 23">
            <a:extLst>
              <a:ext uri="{FF2B5EF4-FFF2-40B4-BE49-F238E27FC236}">
                <a16:creationId xmlns:a16="http://schemas.microsoft.com/office/drawing/2014/main" id="{34F32F43-CB9B-444F-9AC3-7D2EA195F813}"/>
              </a:ext>
            </a:extLst>
          </p:cNvPr>
          <p:cNvPicPr>
            <a:picLocks/>
          </p:cNvPicPr>
          <p:nvPr userDrawn="1"/>
        </p:nvPicPr>
        <p:blipFill rotWithShape="1">
          <a:blip r:embed="rId8" cstate="screen">
            <a:extLst>
              <a:ext uri="{28A0092B-C50C-407E-A947-70E740481C1C}">
                <a14:useLocalDpi xmlns:a14="http://schemas.microsoft.com/office/drawing/2010/main"/>
              </a:ext>
            </a:extLst>
          </a:blip>
          <a:srcRect l="1578" t="9233" r="15411" b="33011"/>
          <a:stretch/>
        </p:blipFill>
        <p:spPr>
          <a:xfrm>
            <a:off x="-4" y="3398347"/>
            <a:ext cx="2264242" cy="1112694"/>
          </a:xfrm>
          <a:prstGeom prst="rect">
            <a:avLst/>
          </a:prstGeom>
        </p:spPr>
      </p:pic>
      <p:grpSp>
        <p:nvGrpSpPr>
          <p:cNvPr id="11" name="Group 10">
            <a:extLst>
              <a:ext uri="{FF2B5EF4-FFF2-40B4-BE49-F238E27FC236}">
                <a16:creationId xmlns:a16="http://schemas.microsoft.com/office/drawing/2014/main" id="{F15BF3D8-0D47-4757-9E0A-238D8721571E}"/>
              </a:ext>
            </a:extLst>
          </p:cNvPr>
          <p:cNvGrpSpPr/>
          <p:nvPr userDrawn="1"/>
        </p:nvGrpSpPr>
        <p:grpSpPr>
          <a:xfrm>
            <a:off x="334963" y="4616561"/>
            <a:ext cx="11533092" cy="1991064"/>
            <a:chOff x="334963" y="4616561"/>
            <a:chExt cx="11533092" cy="1991064"/>
          </a:xfrm>
        </p:grpSpPr>
        <p:pic>
          <p:nvPicPr>
            <p:cNvPr id="12" name="Picture 11">
              <a:extLst>
                <a:ext uri="{FF2B5EF4-FFF2-40B4-BE49-F238E27FC236}">
                  <a16:creationId xmlns:a16="http://schemas.microsoft.com/office/drawing/2014/main" id="{8BA59DE3-6933-49BD-BF41-6C69353DCEF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858401" y="4979871"/>
              <a:ext cx="1475586" cy="624246"/>
            </a:xfrm>
            <a:prstGeom prst="rect">
              <a:avLst/>
            </a:prstGeom>
          </p:spPr>
        </p:pic>
        <p:pic>
          <p:nvPicPr>
            <p:cNvPr id="13" name="Picture 12">
              <a:extLst>
                <a:ext uri="{FF2B5EF4-FFF2-40B4-BE49-F238E27FC236}">
                  <a16:creationId xmlns:a16="http://schemas.microsoft.com/office/drawing/2014/main" id="{74BBCF7D-A2F5-43B8-A418-6BCD5F69F53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061715" y="5062570"/>
              <a:ext cx="1920165" cy="493590"/>
            </a:xfrm>
            <a:prstGeom prst="rect">
              <a:avLst/>
            </a:prstGeom>
          </p:spPr>
        </p:pic>
        <p:pic>
          <p:nvPicPr>
            <p:cNvPr id="14" name="Picture 13">
              <a:extLst>
                <a:ext uri="{FF2B5EF4-FFF2-40B4-BE49-F238E27FC236}">
                  <a16:creationId xmlns:a16="http://schemas.microsoft.com/office/drawing/2014/main" id="{08BF76BD-227F-4E7B-9E14-F8C81222E8C5}"/>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666243" y="5984927"/>
              <a:ext cx="1232859" cy="622698"/>
            </a:xfrm>
            <a:prstGeom prst="rect">
              <a:avLst/>
            </a:prstGeom>
          </p:spPr>
        </p:pic>
        <p:pic>
          <p:nvPicPr>
            <p:cNvPr id="15" name="Picture 14">
              <a:extLst>
                <a:ext uri="{FF2B5EF4-FFF2-40B4-BE49-F238E27FC236}">
                  <a16:creationId xmlns:a16="http://schemas.microsoft.com/office/drawing/2014/main" id="{2A2E40CB-3017-4B6C-A43E-AC2F4FFB791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713550" y="5190514"/>
              <a:ext cx="1135987" cy="254287"/>
            </a:xfrm>
            <a:prstGeom prst="rect">
              <a:avLst/>
            </a:prstGeom>
          </p:spPr>
        </p:pic>
        <p:sp>
          <p:nvSpPr>
            <p:cNvPr id="16" name="Title 1">
              <a:extLst>
                <a:ext uri="{FF2B5EF4-FFF2-40B4-BE49-F238E27FC236}">
                  <a16:creationId xmlns:a16="http://schemas.microsoft.com/office/drawing/2014/main" id="{7CF28BC0-0D42-4158-8DA0-93F177CAC5FA}"/>
                </a:ext>
              </a:extLst>
            </p:cNvPr>
            <p:cNvSpPr txBox="1">
              <a:spLocks/>
            </p:cNvSpPr>
            <p:nvPr userDrawn="1"/>
          </p:nvSpPr>
          <p:spPr>
            <a:xfrm>
              <a:off x="9721200" y="5669311"/>
              <a:ext cx="1749988" cy="316633"/>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2000" b="1" kern="1200" cap="none" baseline="0">
                  <a:solidFill>
                    <a:srgbClr val="514C47"/>
                  </a:solidFill>
                  <a:latin typeface="+mj-lt"/>
                  <a:ea typeface="+mj-ea"/>
                  <a:cs typeface="+mj-cs"/>
                </a:defRPr>
              </a:lvl1pPr>
            </a:lstStyle>
            <a:p>
              <a:pPr algn="ctr"/>
              <a:r>
                <a:rPr lang="en-US" sz="1400" b="0" dirty="0"/>
                <a:t>EXHIBITOR</a:t>
              </a:r>
            </a:p>
          </p:txBody>
        </p:sp>
        <p:sp>
          <p:nvSpPr>
            <p:cNvPr id="17" name="Premium Partners">
              <a:extLst>
                <a:ext uri="{FF2B5EF4-FFF2-40B4-BE49-F238E27FC236}">
                  <a16:creationId xmlns:a16="http://schemas.microsoft.com/office/drawing/2014/main" id="{8530D03B-01D5-4E86-B739-9403DE52CCAF}"/>
                </a:ext>
              </a:extLst>
            </p:cNvPr>
            <p:cNvSpPr txBox="1">
              <a:spLocks/>
            </p:cNvSpPr>
            <p:nvPr userDrawn="1"/>
          </p:nvSpPr>
          <p:spPr>
            <a:xfrm>
              <a:off x="334963" y="4616561"/>
              <a:ext cx="4335632" cy="316633"/>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2000" b="1" kern="1200" cap="none" baseline="0">
                  <a:solidFill>
                    <a:srgbClr val="514C47"/>
                  </a:solidFill>
                  <a:latin typeface="+mj-lt"/>
                  <a:ea typeface="+mj-ea"/>
                  <a:cs typeface="+mj-cs"/>
                </a:defRPr>
              </a:lvl1pPr>
            </a:lstStyle>
            <a:p>
              <a:pPr algn="ctr"/>
              <a:r>
                <a:rPr lang="en-US" sz="1400" b="0" dirty="0"/>
                <a:t>GOLD PARTNERS</a:t>
              </a:r>
            </a:p>
          </p:txBody>
        </p:sp>
        <p:sp>
          <p:nvSpPr>
            <p:cNvPr id="18" name="Title 1">
              <a:extLst>
                <a:ext uri="{FF2B5EF4-FFF2-40B4-BE49-F238E27FC236}">
                  <a16:creationId xmlns:a16="http://schemas.microsoft.com/office/drawing/2014/main" id="{D2BB4C8F-12B0-45D3-9D83-1ACC11DA2A32}"/>
                </a:ext>
              </a:extLst>
            </p:cNvPr>
            <p:cNvSpPr txBox="1">
              <a:spLocks/>
            </p:cNvSpPr>
            <p:nvPr userDrawn="1"/>
          </p:nvSpPr>
          <p:spPr>
            <a:xfrm>
              <a:off x="9324334" y="4663238"/>
              <a:ext cx="2543721" cy="316633"/>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2000" b="1" kern="1200" cap="none" baseline="0">
                  <a:solidFill>
                    <a:srgbClr val="514C47"/>
                  </a:solidFill>
                  <a:latin typeface="+mj-lt"/>
                  <a:ea typeface="+mj-ea"/>
                  <a:cs typeface="+mj-cs"/>
                </a:defRPr>
              </a:lvl1pPr>
            </a:lstStyle>
            <a:p>
              <a:pPr algn="ctr"/>
              <a:r>
                <a:rPr lang="en-US" sz="1400" b="0" dirty="0"/>
                <a:t>RECEPTION PARTNER</a:t>
              </a:r>
            </a:p>
          </p:txBody>
        </p:sp>
        <p:sp>
          <p:nvSpPr>
            <p:cNvPr id="21" name="Title 1">
              <a:extLst>
                <a:ext uri="{FF2B5EF4-FFF2-40B4-BE49-F238E27FC236}">
                  <a16:creationId xmlns:a16="http://schemas.microsoft.com/office/drawing/2014/main" id="{D9CA9E5D-5DF8-41C3-8883-E0191F920998}"/>
                </a:ext>
              </a:extLst>
            </p:cNvPr>
            <p:cNvSpPr txBox="1">
              <a:spLocks/>
            </p:cNvSpPr>
            <p:nvPr userDrawn="1"/>
          </p:nvSpPr>
          <p:spPr>
            <a:xfrm>
              <a:off x="4670624" y="4663238"/>
              <a:ext cx="4642693" cy="316633"/>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2000" b="1" kern="1200" cap="none" baseline="0">
                  <a:solidFill>
                    <a:srgbClr val="514C47"/>
                  </a:solidFill>
                  <a:latin typeface="+mj-lt"/>
                  <a:ea typeface="+mj-ea"/>
                  <a:cs typeface="+mj-cs"/>
                </a:defRPr>
              </a:lvl1pPr>
            </a:lstStyle>
            <a:p>
              <a:pPr algn="ctr"/>
              <a:r>
                <a:rPr lang="en-US" sz="1400" b="0" dirty="0"/>
                <a:t>SILVER PARTNERS</a:t>
              </a:r>
            </a:p>
          </p:txBody>
        </p:sp>
        <p:grpSp>
          <p:nvGrpSpPr>
            <p:cNvPr id="25" name="Group 24">
              <a:extLst>
                <a:ext uri="{FF2B5EF4-FFF2-40B4-BE49-F238E27FC236}">
                  <a16:creationId xmlns:a16="http://schemas.microsoft.com/office/drawing/2014/main" id="{A6A43DCA-781A-4A62-90C2-9225023A71E0}"/>
                </a:ext>
              </a:extLst>
            </p:cNvPr>
            <p:cNvGrpSpPr/>
            <p:nvPr userDrawn="1"/>
          </p:nvGrpSpPr>
          <p:grpSpPr>
            <a:xfrm>
              <a:off x="4670624" y="4952831"/>
              <a:ext cx="4642709" cy="1503804"/>
              <a:chOff x="3167737" y="4035669"/>
              <a:chExt cx="3688898" cy="848844"/>
            </a:xfrm>
          </p:grpSpPr>
          <p:cxnSp>
            <p:nvCxnSpPr>
              <p:cNvPr id="35" name="Straight Connector 34">
                <a:extLst>
                  <a:ext uri="{FF2B5EF4-FFF2-40B4-BE49-F238E27FC236}">
                    <a16:creationId xmlns:a16="http://schemas.microsoft.com/office/drawing/2014/main" id="{1F13BBC1-6773-4BEF-8153-FF4DBF6EF47E}"/>
                  </a:ext>
                </a:extLst>
              </p:cNvPr>
              <p:cNvCxnSpPr/>
              <p:nvPr userDrawn="1"/>
            </p:nvCxnSpPr>
            <p:spPr>
              <a:xfrm>
                <a:off x="3167737" y="4035669"/>
                <a:ext cx="0" cy="8488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F3F5C12-44E3-4CC3-838B-0449B09A684D}"/>
                  </a:ext>
                </a:extLst>
              </p:cNvPr>
              <p:cNvCxnSpPr/>
              <p:nvPr userDrawn="1"/>
            </p:nvCxnSpPr>
            <p:spPr>
              <a:xfrm>
                <a:off x="6856635" y="4035669"/>
                <a:ext cx="0" cy="848844"/>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7" name="Picture 26">
              <a:extLst>
                <a:ext uri="{FF2B5EF4-FFF2-40B4-BE49-F238E27FC236}">
                  <a16:creationId xmlns:a16="http://schemas.microsoft.com/office/drawing/2014/main" id="{A84F2326-5303-4EC3-B89D-48153643F93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38224" y="6062155"/>
              <a:ext cx="715940" cy="498665"/>
            </a:xfrm>
            <a:prstGeom prst="rect">
              <a:avLst/>
            </a:prstGeom>
          </p:spPr>
        </p:pic>
        <p:pic>
          <p:nvPicPr>
            <p:cNvPr id="28" name="Picture 27">
              <a:extLst>
                <a:ext uri="{FF2B5EF4-FFF2-40B4-BE49-F238E27FC236}">
                  <a16:creationId xmlns:a16="http://schemas.microsoft.com/office/drawing/2014/main" id="{530AAFA2-B193-4A2D-B495-437EA328658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655351" y="5948226"/>
              <a:ext cx="1694856" cy="497795"/>
            </a:xfrm>
            <a:prstGeom prst="rect">
              <a:avLst/>
            </a:prstGeom>
          </p:spPr>
        </p:pic>
        <p:grpSp>
          <p:nvGrpSpPr>
            <p:cNvPr id="29" name="Group 28">
              <a:extLst>
                <a:ext uri="{FF2B5EF4-FFF2-40B4-BE49-F238E27FC236}">
                  <a16:creationId xmlns:a16="http://schemas.microsoft.com/office/drawing/2014/main" id="{9755E7D4-9754-4499-89BE-E55CB71700BB}"/>
                </a:ext>
              </a:extLst>
            </p:cNvPr>
            <p:cNvGrpSpPr/>
            <p:nvPr userDrawn="1"/>
          </p:nvGrpSpPr>
          <p:grpSpPr>
            <a:xfrm>
              <a:off x="735039" y="5062570"/>
              <a:ext cx="3535481" cy="532064"/>
              <a:chOff x="415690" y="5156300"/>
              <a:chExt cx="3791135" cy="570538"/>
            </a:xfrm>
          </p:grpSpPr>
          <p:pic>
            <p:nvPicPr>
              <p:cNvPr id="31" name="Picture 30">
                <a:extLst>
                  <a:ext uri="{FF2B5EF4-FFF2-40B4-BE49-F238E27FC236}">
                    <a16:creationId xmlns:a16="http://schemas.microsoft.com/office/drawing/2014/main" id="{3618C648-9733-4F1C-9474-B827385104A0}"/>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15690" y="5203970"/>
                <a:ext cx="1668020" cy="500624"/>
              </a:xfrm>
              <a:prstGeom prst="rect">
                <a:avLst/>
              </a:prstGeom>
            </p:spPr>
          </p:pic>
          <p:pic>
            <p:nvPicPr>
              <p:cNvPr id="33" name="Picture 32">
                <a:extLst>
                  <a:ext uri="{FF2B5EF4-FFF2-40B4-BE49-F238E27FC236}">
                    <a16:creationId xmlns:a16="http://schemas.microsoft.com/office/drawing/2014/main" id="{196D9085-49C0-412F-97B0-5F5BEB380B1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064782" y="5156300"/>
                <a:ext cx="1142043" cy="570538"/>
              </a:xfrm>
              <a:prstGeom prst="rect">
                <a:avLst/>
              </a:prstGeom>
            </p:spPr>
          </p:pic>
        </p:grpSp>
        <p:pic>
          <p:nvPicPr>
            <p:cNvPr id="30" name="Picture 29">
              <a:extLst>
                <a:ext uri="{FF2B5EF4-FFF2-40B4-BE49-F238E27FC236}">
                  <a16:creationId xmlns:a16="http://schemas.microsoft.com/office/drawing/2014/main" id="{71C2EF37-8BE5-4023-8661-2201749677D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5128089" y="5827441"/>
              <a:ext cx="1787416" cy="739364"/>
            </a:xfrm>
            <a:prstGeom prst="rect">
              <a:avLst/>
            </a:prstGeom>
          </p:spPr>
        </p:pic>
      </p:grpSp>
    </p:spTree>
    <p:extLst>
      <p:ext uri="{BB962C8B-B14F-4D97-AF65-F5344CB8AC3E}">
        <p14:creationId xmlns:p14="http://schemas.microsoft.com/office/powerpoint/2010/main" val="131001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7224">
          <p15:clr>
            <a:srgbClr val="FBAE40"/>
          </p15:clr>
        </p15:guide>
        <p15:guide id="3" orient="horz" pos="2825">
          <p15:clr>
            <a:srgbClr val="FBAE40"/>
          </p15:clr>
        </p15:guide>
        <p15:guide id="4" pos="3840">
          <p15:clr>
            <a:srgbClr val="FBAE40"/>
          </p15:clr>
        </p15:guide>
        <p15:guide id="5" pos="45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963" y="981075"/>
            <a:ext cx="11522075" cy="5580064"/>
          </a:xfrm>
          <a:prstGeom prst="rect">
            <a:avLst/>
          </a:prstGeom>
        </p:spPr>
        <p:txBody>
          <a:bodyPr>
            <a:normAutofit/>
          </a:bodyPr>
          <a:lstStyle>
            <a:lvl1pPr>
              <a:lnSpc>
                <a:spcPct val="100000"/>
              </a:lnSpc>
              <a:buClr>
                <a:srgbClr val="EE7813"/>
              </a:buClr>
              <a:defRPr sz="1867">
                <a:solidFill>
                  <a:srgbClr val="58585B"/>
                </a:solidFill>
              </a:defRPr>
            </a:lvl1pPr>
            <a:lvl2pPr>
              <a:lnSpc>
                <a:spcPct val="100000"/>
              </a:lnSpc>
              <a:buClr>
                <a:srgbClr val="EE7813"/>
              </a:buClr>
              <a:defRPr sz="1600">
                <a:solidFill>
                  <a:srgbClr val="EE7813"/>
                </a:solidFill>
              </a:defRPr>
            </a:lvl2pPr>
            <a:lvl3pPr>
              <a:lnSpc>
                <a:spcPct val="100000"/>
              </a:lnSpc>
              <a:buClr>
                <a:srgbClr val="EE7813"/>
              </a:buClr>
              <a:defRPr sz="1467">
                <a:solidFill>
                  <a:srgbClr val="EE7813"/>
                </a:solidFill>
              </a:defRPr>
            </a:lvl3pPr>
            <a:lvl4pPr>
              <a:lnSpc>
                <a:spcPct val="100000"/>
              </a:lnSpc>
              <a:buClr>
                <a:srgbClr val="EE7813"/>
              </a:buClr>
              <a:defRPr sz="1400">
                <a:solidFill>
                  <a:srgbClr val="EE7813"/>
                </a:solidFill>
              </a:defRPr>
            </a:lvl4pPr>
            <a:lvl5pPr>
              <a:lnSpc>
                <a:spcPct val="100000"/>
              </a:lnSpc>
              <a:buClr>
                <a:srgbClr val="EE7813"/>
              </a:buClr>
              <a:defRPr sz="1400">
                <a:solidFill>
                  <a:srgbClr val="EE781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334963" y="33250"/>
            <a:ext cx="11064558" cy="665020"/>
          </a:xfrm>
          <a:prstGeom prst="rect">
            <a:avLst/>
          </a:prstGeom>
        </p:spPr>
        <p:txBody>
          <a:bodyPr anchor="ctr">
            <a:normAutofit/>
          </a:bodyPr>
          <a:lstStyle>
            <a:lvl1pPr>
              <a:defRPr sz="2133" b="1">
                <a:solidFill>
                  <a:srgbClr val="58585B"/>
                </a:solidFill>
              </a:defRPr>
            </a:lvl1pPr>
          </a:lstStyle>
          <a:p>
            <a:r>
              <a:rPr lang="en-US"/>
              <a:t>Click to edit Master title style</a:t>
            </a:r>
            <a:endParaRPr lang="en-US" dirty="0"/>
          </a:p>
        </p:txBody>
      </p:sp>
    </p:spTree>
    <p:extLst>
      <p:ext uri="{BB962C8B-B14F-4D97-AF65-F5344CB8AC3E}">
        <p14:creationId xmlns:p14="http://schemas.microsoft.com/office/powerpoint/2010/main" val="92675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4963" y="33250"/>
            <a:ext cx="11064558" cy="665020"/>
          </a:xfrm>
          <a:prstGeom prst="rect">
            <a:avLst/>
          </a:prstGeom>
        </p:spPr>
        <p:txBody>
          <a:bodyPr anchor="ctr">
            <a:normAutofit/>
          </a:bodyPr>
          <a:lstStyle>
            <a:lvl1pPr>
              <a:defRPr sz="2133" b="1">
                <a:solidFill>
                  <a:srgbClr val="58585B"/>
                </a:solidFill>
              </a:defRPr>
            </a:lvl1pPr>
          </a:lstStyle>
          <a:p>
            <a:r>
              <a:rPr lang="en-US"/>
              <a:t>Click to edit Master title style</a:t>
            </a:r>
            <a:endParaRPr lang="en-US" dirty="0"/>
          </a:p>
        </p:txBody>
      </p:sp>
    </p:spTree>
    <p:extLst>
      <p:ext uri="{BB962C8B-B14F-4D97-AF65-F5344CB8AC3E}">
        <p14:creationId xmlns:p14="http://schemas.microsoft.com/office/powerpoint/2010/main" val="141286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964" y="1431920"/>
            <a:ext cx="11522076" cy="5129218"/>
          </a:xfrm>
          <a:prstGeom prst="rect">
            <a:avLst/>
          </a:prstGeom>
        </p:spPr>
        <p:txBody>
          <a:bodyPr vert="horz" lIns="91440" tIns="45720" rIns="91440" bIns="45720" rtlCol="0">
            <a:normAutofit/>
          </a:bodyPr>
          <a:lstStyle>
            <a:lvl1pPr>
              <a:lnSpc>
                <a:spcPct val="100000"/>
              </a:lnSpc>
              <a:defRPr lang="en-US" sz="1867" smtClean="0">
                <a:solidFill>
                  <a:srgbClr val="58585B"/>
                </a:solidFill>
              </a:defRPr>
            </a:lvl1pPr>
            <a:lvl2pPr>
              <a:lnSpc>
                <a:spcPct val="100000"/>
              </a:lnSpc>
              <a:defRPr lang="en-US" sz="1600" smtClean="0">
                <a:solidFill>
                  <a:srgbClr val="EE7813"/>
                </a:solidFill>
              </a:defRPr>
            </a:lvl2pPr>
            <a:lvl3pPr>
              <a:lnSpc>
                <a:spcPct val="100000"/>
              </a:lnSpc>
              <a:defRPr lang="en-US" sz="1467" smtClean="0">
                <a:solidFill>
                  <a:srgbClr val="EE7813"/>
                </a:solidFill>
              </a:defRPr>
            </a:lvl3pPr>
            <a:lvl4pPr>
              <a:lnSpc>
                <a:spcPct val="100000"/>
              </a:lnSpc>
              <a:defRPr lang="en-US" sz="1400" smtClean="0">
                <a:solidFill>
                  <a:srgbClr val="EE7813"/>
                </a:solidFill>
              </a:defRPr>
            </a:lvl4pPr>
            <a:lvl5pPr>
              <a:lnSpc>
                <a:spcPct val="100000"/>
              </a:lnSpc>
              <a:defRPr lang="en-US" sz="1400" dirty="0">
                <a:solidFill>
                  <a:srgbClr val="EE7813"/>
                </a:solidFill>
              </a:defRPr>
            </a:lvl5pPr>
          </a:lstStyle>
          <a:p>
            <a:pPr lvl="0">
              <a:buClr>
                <a:srgbClr val="EE7813"/>
              </a:buClr>
            </a:pPr>
            <a:r>
              <a:rPr lang="en-US"/>
              <a:t>Edit Master text styles</a:t>
            </a:r>
          </a:p>
          <a:p>
            <a:pPr lvl="1">
              <a:buClr>
                <a:srgbClr val="EE7813"/>
              </a:buClr>
            </a:pPr>
            <a:r>
              <a:rPr lang="en-US"/>
              <a:t>Second level</a:t>
            </a:r>
          </a:p>
          <a:p>
            <a:pPr lvl="2">
              <a:buClr>
                <a:srgbClr val="EE7813"/>
              </a:buClr>
            </a:pPr>
            <a:r>
              <a:rPr lang="en-US"/>
              <a:t>Third level</a:t>
            </a:r>
          </a:p>
          <a:p>
            <a:pPr lvl="3">
              <a:buClr>
                <a:srgbClr val="EE7813"/>
              </a:buClr>
            </a:pPr>
            <a:r>
              <a:rPr lang="en-US"/>
              <a:t>Fourth level</a:t>
            </a:r>
          </a:p>
          <a:p>
            <a:pPr lvl="4">
              <a:buClr>
                <a:srgbClr val="EE7813"/>
              </a:buClr>
            </a:pPr>
            <a:r>
              <a:rPr lang="en-US"/>
              <a:t>Fifth level</a:t>
            </a:r>
            <a:endParaRPr lang="en-US" dirty="0"/>
          </a:p>
        </p:txBody>
      </p:sp>
      <p:sp>
        <p:nvSpPr>
          <p:cNvPr id="21" name="Text Placeholder 20"/>
          <p:cNvSpPr>
            <a:spLocks noGrp="1"/>
          </p:cNvSpPr>
          <p:nvPr>
            <p:ph type="body" sz="quarter" idx="10"/>
          </p:nvPr>
        </p:nvSpPr>
        <p:spPr>
          <a:xfrm>
            <a:off x="334913" y="981074"/>
            <a:ext cx="11522126" cy="361685"/>
          </a:xfrm>
          <a:prstGeom prst="rect">
            <a:avLst/>
          </a:prstGeom>
        </p:spPr>
        <p:txBody>
          <a:bodyPr anchor="ctr">
            <a:noAutofit/>
          </a:bodyPr>
          <a:lstStyle>
            <a:lvl1pPr marL="0" indent="0">
              <a:buFontTx/>
              <a:buNone/>
              <a:defRPr sz="2133" b="1">
                <a:solidFill>
                  <a:srgbClr val="58585B"/>
                </a:solidFill>
              </a:defRPr>
            </a:lvl1pPr>
            <a:lvl2pPr marL="457189" indent="0">
              <a:buFontTx/>
              <a:buNone/>
              <a:defRPr b="1"/>
            </a:lvl2pPr>
            <a:lvl3pPr marL="914377" indent="0">
              <a:buFontTx/>
              <a:buNone/>
              <a:defRPr b="1"/>
            </a:lvl3pPr>
            <a:lvl4pPr marL="1371566" indent="0">
              <a:buFontTx/>
              <a:buNone/>
              <a:defRPr b="1"/>
            </a:lvl4pPr>
            <a:lvl5pPr marL="1828754" indent="0">
              <a:buFontTx/>
              <a:buNone/>
              <a:defRPr b="1"/>
            </a:lvl5pPr>
          </a:lstStyle>
          <a:p>
            <a:pPr lvl="0"/>
            <a:r>
              <a:rPr lang="en-US"/>
              <a:t>Edit Master text styles</a:t>
            </a:r>
          </a:p>
        </p:txBody>
      </p:sp>
      <p:sp>
        <p:nvSpPr>
          <p:cNvPr id="6" name="Title 1"/>
          <p:cNvSpPr>
            <a:spLocks noGrp="1"/>
          </p:cNvSpPr>
          <p:nvPr>
            <p:ph type="title"/>
          </p:nvPr>
        </p:nvSpPr>
        <p:spPr>
          <a:xfrm>
            <a:off x="328089" y="33250"/>
            <a:ext cx="11071431" cy="665020"/>
          </a:xfrm>
          <a:prstGeom prst="rect">
            <a:avLst/>
          </a:prstGeom>
        </p:spPr>
        <p:txBody>
          <a:bodyPr anchor="ctr">
            <a:normAutofit/>
          </a:bodyPr>
          <a:lstStyle>
            <a:lvl1pPr>
              <a:defRPr sz="2133" b="1">
                <a:solidFill>
                  <a:srgbClr val="58585B"/>
                </a:solidFill>
              </a:defRPr>
            </a:lvl1pPr>
          </a:lstStyle>
          <a:p>
            <a:r>
              <a:rPr lang="en-US"/>
              <a:t>Click to edit Master title style</a:t>
            </a:r>
            <a:endParaRPr lang="en-US" dirty="0"/>
          </a:p>
        </p:txBody>
      </p:sp>
    </p:spTree>
    <p:extLst>
      <p:ext uri="{BB962C8B-B14F-4D97-AF65-F5344CB8AC3E}">
        <p14:creationId xmlns:p14="http://schemas.microsoft.com/office/powerpoint/2010/main" val="132263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1">
    <p:spTree>
      <p:nvGrpSpPr>
        <p:cNvPr id="1" name=""/>
        <p:cNvGrpSpPr/>
        <p:nvPr/>
      </p:nvGrpSpPr>
      <p:grpSpPr>
        <a:xfrm>
          <a:off x="0" y="0"/>
          <a:ext cx="0" cy="0"/>
          <a:chOff x="0" y="0"/>
          <a:chExt cx="0" cy="0"/>
        </a:xfrm>
      </p:grpSpPr>
      <p:graphicFrame>
        <p:nvGraphicFramePr>
          <p:cNvPr id="3" name="Chart 2"/>
          <p:cNvGraphicFramePr/>
          <p:nvPr userDrawn="1">
            <p:extLst/>
          </p:nvPr>
        </p:nvGraphicFramePr>
        <p:xfrm>
          <a:off x="334963" y="981075"/>
          <a:ext cx="11522075" cy="5580063"/>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a:spLocks noGrp="1"/>
          </p:cNvSpPr>
          <p:nvPr>
            <p:ph type="title"/>
          </p:nvPr>
        </p:nvSpPr>
        <p:spPr>
          <a:xfrm>
            <a:off x="334963" y="33250"/>
            <a:ext cx="11064558" cy="665020"/>
          </a:xfrm>
          <a:prstGeom prst="rect">
            <a:avLst/>
          </a:prstGeom>
        </p:spPr>
        <p:txBody>
          <a:bodyPr anchor="ctr">
            <a:normAutofit/>
          </a:bodyPr>
          <a:lstStyle>
            <a:lvl1pPr>
              <a:defRPr sz="2133" b="1">
                <a:solidFill>
                  <a:srgbClr val="58585B"/>
                </a:solidFill>
              </a:defRPr>
            </a:lvl1pPr>
          </a:lstStyle>
          <a:p>
            <a:r>
              <a:rPr lang="en-US"/>
              <a:t>Click to edit Master title style</a:t>
            </a:r>
            <a:endParaRPr lang="en-US" dirty="0"/>
          </a:p>
        </p:txBody>
      </p:sp>
    </p:spTree>
    <p:extLst>
      <p:ext uri="{BB962C8B-B14F-4D97-AF65-F5344CB8AC3E}">
        <p14:creationId xmlns:p14="http://schemas.microsoft.com/office/powerpoint/2010/main" val="3229172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1">
    <p:spTree>
      <p:nvGrpSpPr>
        <p:cNvPr id="1" name=""/>
        <p:cNvGrpSpPr/>
        <p:nvPr/>
      </p:nvGrpSpPr>
      <p:grpSpPr>
        <a:xfrm>
          <a:off x="0" y="0"/>
          <a:ext cx="0" cy="0"/>
          <a:chOff x="0" y="0"/>
          <a:chExt cx="0" cy="0"/>
        </a:xfrm>
      </p:grpSpPr>
      <p:sp>
        <p:nvSpPr>
          <p:cNvPr id="2" name="Title 1"/>
          <p:cNvSpPr>
            <a:spLocks noGrp="1"/>
          </p:cNvSpPr>
          <p:nvPr>
            <p:ph type="title"/>
          </p:nvPr>
        </p:nvSpPr>
        <p:spPr>
          <a:xfrm>
            <a:off x="334963" y="33250"/>
            <a:ext cx="11064558" cy="665020"/>
          </a:xfrm>
          <a:prstGeom prst="rect">
            <a:avLst/>
          </a:prstGeom>
        </p:spPr>
        <p:txBody>
          <a:bodyPr anchor="ctr">
            <a:normAutofit/>
          </a:bodyPr>
          <a:lstStyle>
            <a:lvl1pPr>
              <a:defRPr sz="2133" b="1">
                <a:solidFill>
                  <a:srgbClr val="58585B"/>
                </a:solidFill>
              </a:defRPr>
            </a:lvl1pPr>
          </a:lstStyle>
          <a:p>
            <a:r>
              <a:rPr lang="en-US"/>
              <a:t>Click to edit Master title style</a:t>
            </a:r>
            <a:endParaRPr lang="en-US" dirty="0"/>
          </a:p>
        </p:txBody>
      </p:sp>
      <p:graphicFrame>
        <p:nvGraphicFramePr>
          <p:cNvPr id="4" name="Chart 3"/>
          <p:cNvGraphicFramePr/>
          <p:nvPr userDrawn="1">
            <p:extLst/>
          </p:nvPr>
        </p:nvGraphicFramePr>
        <p:xfrm>
          <a:off x="334963" y="981076"/>
          <a:ext cx="11522075" cy="55800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950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A8E147-5C73-4099-A344-2065724C7B42}"/>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1227580" y="69114"/>
            <a:ext cx="622585" cy="630777"/>
          </a:xfrm>
          <a:prstGeom prst="rect">
            <a:avLst/>
          </a:prstGeom>
        </p:spPr>
      </p:pic>
      <p:cxnSp>
        <p:nvCxnSpPr>
          <p:cNvPr id="5" name="Straight Connector 4">
            <a:extLst>
              <a:ext uri="{FF2B5EF4-FFF2-40B4-BE49-F238E27FC236}">
                <a16:creationId xmlns:a16="http://schemas.microsoft.com/office/drawing/2014/main" id="{7A9C1F6E-D0EE-4552-9325-669802A0969C}"/>
              </a:ext>
            </a:extLst>
          </p:cNvPr>
          <p:cNvCxnSpPr/>
          <p:nvPr userDrawn="1"/>
        </p:nvCxnSpPr>
        <p:spPr>
          <a:xfrm>
            <a:off x="334963" y="765175"/>
            <a:ext cx="11522075" cy="0"/>
          </a:xfrm>
          <a:prstGeom prst="line">
            <a:avLst/>
          </a:prstGeom>
          <a:ln>
            <a:solidFill>
              <a:srgbClr val="EE78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5746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425">
          <p15:clr>
            <a:srgbClr val="F26B43"/>
          </p15:clr>
        </p15:guide>
        <p15:guide id="2" pos="3840">
          <p15:clr>
            <a:srgbClr val="F26B43"/>
          </p15:clr>
        </p15:guide>
        <p15:guide id="3" orient="horz" pos="4133">
          <p15:clr>
            <a:srgbClr val="F26B43"/>
          </p15:clr>
        </p15:guide>
        <p15:guide id="4" orient="horz" pos="618">
          <p15:clr>
            <a:srgbClr val="F26B43"/>
          </p15:clr>
        </p15:guide>
        <p15:guide id="5" pos="211">
          <p15:clr>
            <a:srgbClr val="F26B43"/>
          </p15:clr>
        </p15:guide>
        <p15:guide id="6" pos="7469">
          <p15:clr>
            <a:srgbClr val="F26B43"/>
          </p15:clr>
        </p15:guide>
        <p15:guide id="7" orient="horz" pos="2832">
          <p15:clr>
            <a:srgbClr val="F26B43"/>
          </p15:clr>
        </p15:guide>
        <p15:guide id="8" orient="horz" pos="76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19.jpeg"/><Relationship Id="rId13" Type="http://schemas.openxmlformats.org/officeDocument/2006/relationships/image" Target="../media/image124.png"/><Relationship Id="rId3" Type="http://schemas.openxmlformats.org/officeDocument/2006/relationships/image" Target="../media/image103.jpeg"/><Relationship Id="rId7" Type="http://schemas.openxmlformats.org/officeDocument/2006/relationships/image" Target="../media/image118.jpeg"/><Relationship Id="rId12" Type="http://schemas.openxmlformats.org/officeDocument/2006/relationships/image" Target="../media/image123.png"/><Relationship Id="rId17" Type="http://schemas.openxmlformats.org/officeDocument/2006/relationships/image" Target="../media/image128.jpeg"/><Relationship Id="rId2" Type="http://schemas.openxmlformats.org/officeDocument/2006/relationships/image" Target="../media/image101.jpeg"/><Relationship Id="rId16" Type="http://schemas.openxmlformats.org/officeDocument/2006/relationships/image" Target="../media/image127.jpeg"/><Relationship Id="rId1" Type="http://schemas.openxmlformats.org/officeDocument/2006/relationships/slideLayout" Target="../slideLayouts/slideLayout5.xml"/><Relationship Id="rId6" Type="http://schemas.openxmlformats.org/officeDocument/2006/relationships/image" Target="../media/image117.jpeg"/><Relationship Id="rId11" Type="http://schemas.openxmlformats.org/officeDocument/2006/relationships/image" Target="../media/image122.png"/><Relationship Id="rId5" Type="http://schemas.openxmlformats.org/officeDocument/2006/relationships/image" Target="../media/image112.png"/><Relationship Id="rId15" Type="http://schemas.openxmlformats.org/officeDocument/2006/relationships/image" Target="../media/image126.jpeg"/><Relationship Id="rId10" Type="http://schemas.openxmlformats.org/officeDocument/2006/relationships/image" Target="../media/image121.jpeg"/><Relationship Id="rId4" Type="http://schemas.openxmlformats.org/officeDocument/2006/relationships/image" Target="../media/image86.png"/><Relationship Id="rId9" Type="http://schemas.openxmlformats.org/officeDocument/2006/relationships/image" Target="../media/image120.jpeg"/><Relationship Id="rId14" Type="http://schemas.openxmlformats.org/officeDocument/2006/relationships/image" Target="../media/image125.png"/></Relationships>
</file>

<file path=ppt/slides/_rels/slide11.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30.png"/><Relationship Id="rId7" Type="http://schemas.openxmlformats.org/officeDocument/2006/relationships/image" Target="../media/image97.jpeg"/><Relationship Id="rId2" Type="http://schemas.openxmlformats.org/officeDocument/2006/relationships/image" Target="../media/image129.png"/><Relationship Id="rId1" Type="http://schemas.openxmlformats.org/officeDocument/2006/relationships/slideLayout" Target="../slideLayouts/slideLayout5.xml"/><Relationship Id="rId6" Type="http://schemas.openxmlformats.org/officeDocument/2006/relationships/image" Target="../media/image133.jpeg"/><Relationship Id="rId5" Type="http://schemas.openxmlformats.org/officeDocument/2006/relationships/image" Target="../media/image132.jpeg"/><Relationship Id="rId10" Type="http://schemas.openxmlformats.org/officeDocument/2006/relationships/image" Target="../media/image136.jpeg"/><Relationship Id="rId4" Type="http://schemas.openxmlformats.org/officeDocument/2006/relationships/image" Target="../media/image131.png"/><Relationship Id="rId9" Type="http://schemas.openxmlformats.org/officeDocument/2006/relationships/image" Target="../media/image135.jpeg"/></Relationships>
</file>

<file path=ppt/slides/_rels/slide12.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144.png"/><Relationship Id="rId13" Type="http://schemas.openxmlformats.org/officeDocument/2006/relationships/image" Target="../media/image149.png"/><Relationship Id="rId18" Type="http://schemas.openxmlformats.org/officeDocument/2006/relationships/image" Target="../media/image154.png"/><Relationship Id="rId3" Type="http://schemas.openxmlformats.org/officeDocument/2006/relationships/image" Target="../media/image139.jpeg"/><Relationship Id="rId7" Type="http://schemas.openxmlformats.org/officeDocument/2006/relationships/image" Target="../media/image143.png"/><Relationship Id="rId12" Type="http://schemas.openxmlformats.org/officeDocument/2006/relationships/image" Target="../media/image148.png"/><Relationship Id="rId17" Type="http://schemas.openxmlformats.org/officeDocument/2006/relationships/image" Target="../media/image153.png"/><Relationship Id="rId2" Type="http://schemas.openxmlformats.org/officeDocument/2006/relationships/image" Target="../media/image138.jpeg"/><Relationship Id="rId16" Type="http://schemas.openxmlformats.org/officeDocument/2006/relationships/image" Target="../media/image152.png"/><Relationship Id="rId1" Type="http://schemas.openxmlformats.org/officeDocument/2006/relationships/slideLayout" Target="../slideLayouts/slideLayout5.xml"/><Relationship Id="rId6" Type="http://schemas.openxmlformats.org/officeDocument/2006/relationships/image" Target="../media/image142.png"/><Relationship Id="rId11" Type="http://schemas.openxmlformats.org/officeDocument/2006/relationships/image" Target="../media/image147.png"/><Relationship Id="rId5" Type="http://schemas.openxmlformats.org/officeDocument/2006/relationships/image" Target="../media/image141.png"/><Relationship Id="rId15" Type="http://schemas.openxmlformats.org/officeDocument/2006/relationships/image" Target="../media/image151.png"/><Relationship Id="rId10" Type="http://schemas.openxmlformats.org/officeDocument/2006/relationships/image" Target="../media/image146.png"/><Relationship Id="rId19" Type="http://schemas.openxmlformats.org/officeDocument/2006/relationships/image" Target="../media/image155.png"/><Relationship Id="rId4" Type="http://schemas.openxmlformats.org/officeDocument/2006/relationships/image" Target="../media/image140.png"/><Relationship Id="rId9" Type="http://schemas.openxmlformats.org/officeDocument/2006/relationships/image" Target="../media/image145.png"/><Relationship Id="rId14" Type="http://schemas.openxmlformats.org/officeDocument/2006/relationships/image" Target="../media/image150.png"/></Relationships>
</file>

<file path=ppt/slides/_rels/slide14.xml.rels><?xml version="1.0" encoding="UTF-8" standalone="yes"?>
<Relationships xmlns="http://schemas.openxmlformats.org/package/2006/relationships"><Relationship Id="rId8" Type="http://schemas.openxmlformats.org/officeDocument/2006/relationships/image" Target="../media/image161.jpeg"/><Relationship Id="rId13" Type="http://schemas.openxmlformats.org/officeDocument/2006/relationships/image" Target="../media/image97.jpeg"/><Relationship Id="rId18" Type="http://schemas.openxmlformats.org/officeDocument/2006/relationships/image" Target="../media/image166.jpeg"/><Relationship Id="rId3" Type="http://schemas.openxmlformats.org/officeDocument/2006/relationships/image" Target="../media/image156.png"/><Relationship Id="rId7" Type="http://schemas.openxmlformats.org/officeDocument/2006/relationships/image" Target="../media/image160.jpeg"/><Relationship Id="rId12" Type="http://schemas.openxmlformats.org/officeDocument/2006/relationships/image" Target="../media/image132.jpeg"/><Relationship Id="rId17" Type="http://schemas.openxmlformats.org/officeDocument/2006/relationships/image" Target="../media/image165.png"/><Relationship Id="rId2" Type="http://schemas.openxmlformats.org/officeDocument/2006/relationships/image" Target="../media/image103.jpeg"/><Relationship Id="rId16" Type="http://schemas.openxmlformats.org/officeDocument/2006/relationships/image" Target="../media/image164.jpeg"/><Relationship Id="rId20" Type="http://schemas.openxmlformats.org/officeDocument/2006/relationships/image" Target="../media/image168.jpeg"/><Relationship Id="rId1" Type="http://schemas.openxmlformats.org/officeDocument/2006/relationships/slideLayout" Target="../slideLayouts/slideLayout5.xml"/><Relationship Id="rId6" Type="http://schemas.openxmlformats.org/officeDocument/2006/relationships/image" Target="../media/image159.jpeg"/><Relationship Id="rId11" Type="http://schemas.openxmlformats.org/officeDocument/2006/relationships/image" Target="../media/image133.jpeg"/><Relationship Id="rId5" Type="http://schemas.openxmlformats.org/officeDocument/2006/relationships/image" Target="../media/image158.jpeg"/><Relationship Id="rId15" Type="http://schemas.openxmlformats.org/officeDocument/2006/relationships/image" Target="../media/image163.jpeg"/><Relationship Id="rId10" Type="http://schemas.openxmlformats.org/officeDocument/2006/relationships/image" Target="../media/image162.jpeg"/><Relationship Id="rId19" Type="http://schemas.openxmlformats.org/officeDocument/2006/relationships/image" Target="../media/image167.png"/><Relationship Id="rId4" Type="http://schemas.openxmlformats.org/officeDocument/2006/relationships/image" Target="../media/image157.jpeg"/><Relationship Id="rId9" Type="http://schemas.openxmlformats.org/officeDocument/2006/relationships/image" Target="../media/image99.jpeg"/><Relationship Id="rId14" Type="http://schemas.openxmlformats.org/officeDocument/2006/relationships/image" Target="../media/image134.png"/></Relationships>
</file>

<file path=ppt/slides/_rels/slide15.xml.rels><?xml version="1.0" encoding="UTF-8" standalone="yes"?>
<Relationships xmlns="http://schemas.openxmlformats.org/package/2006/relationships"><Relationship Id="rId8" Type="http://schemas.openxmlformats.org/officeDocument/2006/relationships/image" Target="../media/image174.jpeg"/><Relationship Id="rId3" Type="http://schemas.openxmlformats.org/officeDocument/2006/relationships/image" Target="../media/image170.jpeg"/><Relationship Id="rId7" Type="http://schemas.openxmlformats.org/officeDocument/2006/relationships/image" Target="../media/image136.jpeg"/><Relationship Id="rId2" Type="http://schemas.openxmlformats.org/officeDocument/2006/relationships/image" Target="../media/image169.jpeg"/><Relationship Id="rId1" Type="http://schemas.openxmlformats.org/officeDocument/2006/relationships/slideLayout" Target="../slideLayouts/slideLayout5.xml"/><Relationship Id="rId6" Type="http://schemas.openxmlformats.org/officeDocument/2006/relationships/image" Target="../media/image173.png"/><Relationship Id="rId5" Type="http://schemas.openxmlformats.org/officeDocument/2006/relationships/image" Target="../media/image172.jpeg"/><Relationship Id="rId4" Type="http://schemas.openxmlformats.org/officeDocument/2006/relationships/image" Target="../media/image171.jpeg"/><Relationship Id="rId9" Type="http://schemas.openxmlformats.org/officeDocument/2006/relationships/image" Target="../media/image175.jpeg"/></Relationships>
</file>

<file path=ppt/slides/_rels/slide16.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image" Target="../media/image176.emf"/><Relationship Id="rId1" Type="http://schemas.openxmlformats.org/officeDocument/2006/relationships/slideLayout" Target="../slideLayouts/slideLayout5.xml"/><Relationship Id="rId4" Type="http://schemas.openxmlformats.org/officeDocument/2006/relationships/image" Target="../media/image177.jpeg"/></Relationships>
</file>

<file path=ppt/slides/_rels/slide17.xml.rels><?xml version="1.0" encoding="UTF-8" standalone="yes"?>
<Relationships xmlns="http://schemas.openxmlformats.org/package/2006/relationships"><Relationship Id="rId2" Type="http://schemas.openxmlformats.org/officeDocument/2006/relationships/image" Target="../media/image178.e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0.jpeg"/><Relationship Id="rId2" Type="http://schemas.openxmlformats.org/officeDocument/2006/relationships/image" Target="../media/image179.jpeg"/><Relationship Id="rId1" Type="http://schemas.openxmlformats.org/officeDocument/2006/relationships/slideLayout" Target="../slideLayouts/slideLayout5.xml"/><Relationship Id="rId4" Type="http://schemas.openxmlformats.org/officeDocument/2006/relationships/image" Target="../media/image18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image" Target="../media/image8.jpg"/><Relationship Id="rId1" Type="http://schemas.openxmlformats.org/officeDocument/2006/relationships/slideLayout" Target="../slideLayouts/slideLayout5.xml"/><Relationship Id="rId6" Type="http://schemas.openxmlformats.org/officeDocument/2006/relationships/image" Target="../media/image12.jp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g"/><Relationship Id="rId9" Type="http://schemas.openxmlformats.org/officeDocument/2006/relationships/image" Target="../media/image15.t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3" Type="http://schemas.openxmlformats.org/officeDocument/2006/relationships/image" Target="../media/image33.png"/><Relationship Id="rId18" Type="http://schemas.openxmlformats.org/officeDocument/2006/relationships/image" Target="../media/image38.jpeg"/><Relationship Id="rId26" Type="http://schemas.openxmlformats.org/officeDocument/2006/relationships/image" Target="../media/image46.png"/><Relationship Id="rId39" Type="http://schemas.openxmlformats.org/officeDocument/2006/relationships/image" Target="../media/image59.jpeg"/><Relationship Id="rId3" Type="http://schemas.openxmlformats.org/officeDocument/2006/relationships/image" Target="../media/image23.png"/><Relationship Id="rId21" Type="http://schemas.openxmlformats.org/officeDocument/2006/relationships/image" Target="../media/image41.jpeg"/><Relationship Id="rId34" Type="http://schemas.openxmlformats.org/officeDocument/2006/relationships/image" Target="../media/image54.png"/><Relationship Id="rId42" Type="http://schemas.openxmlformats.org/officeDocument/2006/relationships/image" Target="../media/image62.jpeg"/><Relationship Id="rId47" Type="http://schemas.openxmlformats.org/officeDocument/2006/relationships/image" Target="../media/image67.png"/><Relationship Id="rId50" Type="http://schemas.openxmlformats.org/officeDocument/2006/relationships/image" Target="../media/image70.png"/><Relationship Id="rId7" Type="http://schemas.openxmlformats.org/officeDocument/2006/relationships/image" Target="../media/image27.jpeg"/><Relationship Id="rId12" Type="http://schemas.openxmlformats.org/officeDocument/2006/relationships/image" Target="../media/image32.png"/><Relationship Id="rId17" Type="http://schemas.openxmlformats.org/officeDocument/2006/relationships/image" Target="../media/image37.jpeg"/><Relationship Id="rId25" Type="http://schemas.openxmlformats.org/officeDocument/2006/relationships/image" Target="../media/image45.jpeg"/><Relationship Id="rId33" Type="http://schemas.openxmlformats.org/officeDocument/2006/relationships/image" Target="../media/image53.png"/><Relationship Id="rId38" Type="http://schemas.openxmlformats.org/officeDocument/2006/relationships/image" Target="../media/image58.png"/><Relationship Id="rId46" Type="http://schemas.openxmlformats.org/officeDocument/2006/relationships/image" Target="../media/image66.png"/><Relationship Id="rId2" Type="http://schemas.openxmlformats.org/officeDocument/2006/relationships/image" Target="../media/image22.png"/><Relationship Id="rId16" Type="http://schemas.openxmlformats.org/officeDocument/2006/relationships/image" Target="../media/image36.jpeg"/><Relationship Id="rId20" Type="http://schemas.openxmlformats.org/officeDocument/2006/relationships/image" Target="../media/image40.jpeg"/><Relationship Id="rId29" Type="http://schemas.openxmlformats.org/officeDocument/2006/relationships/image" Target="../media/image49.png"/><Relationship Id="rId41" Type="http://schemas.openxmlformats.org/officeDocument/2006/relationships/image" Target="../media/image61.jpeg"/><Relationship Id="rId1" Type="http://schemas.openxmlformats.org/officeDocument/2006/relationships/slideLayout" Target="../slideLayouts/slideLayout5.xml"/><Relationship Id="rId6" Type="http://schemas.openxmlformats.org/officeDocument/2006/relationships/image" Target="../media/image26.jpeg"/><Relationship Id="rId11" Type="http://schemas.openxmlformats.org/officeDocument/2006/relationships/image" Target="../media/image31.png"/><Relationship Id="rId24" Type="http://schemas.openxmlformats.org/officeDocument/2006/relationships/image" Target="../media/image44.png"/><Relationship Id="rId32" Type="http://schemas.openxmlformats.org/officeDocument/2006/relationships/image" Target="../media/image52.png"/><Relationship Id="rId37" Type="http://schemas.openxmlformats.org/officeDocument/2006/relationships/image" Target="../media/image57.png"/><Relationship Id="rId40" Type="http://schemas.openxmlformats.org/officeDocument/2006/relationships/image" Target="../media/image60.png"/><Relationship Id="rId45" Type="http://schemas.openxmlformats.org/officeDocument/2006/relationships/image" Target="../media/image65.jpeg"/><Relationship Id="rId5" Type="http://schemas.openxmlformats.org/officeDocument/2006/relationships/image" Target="../media/image25.jpeg"/><Relationship Id="rId15" Type="http://schemas.openxmlformats.org/officeDocument/2006/relationships/image" Target="../media/image35.jpeg"/><Relationship Id="rId23" Type="http://schemas.openxmlformats.org/officeDocument/2006/relationships/image" Target="../media/image43.png"/><Relationship Id="rId28" Type="http://schemas.openxmlformats.org/officeDocument/2006/relationships/image" Target="../media/image48.png"/><Relationship Id="rId36" Type="http://schemas.openxmlformats.org/officeDocument/2006/relationships/image" Target="../media/image56.jpeg"/><Relationship Id="rId49" Type="http://schemas.openxmlformats.org/officeDocument/2006/relationships/image" Target="../media/image69.png"/><Relationship Id="rId10" Type="http://schemas.openxmlformats.org/officeDocument/2006/relationships/image" Target="../media/image30.jpeg"/><Relationship Id="rId19" Type="http://schemas.openxmlformats.org/officeDocument/2006/relationships/image" Target="../media/image39.jpeg"/><Relationship Id="rId31" Type="http://schemas.openxmlformats.org/officeDocument/2006/relationships/image" Target="../media/image51.png"/><Relationship Id="rId44" Type="http://schemas.openxmlformats.org/officeDocument/2006/relationships/image" Target="../media/image64.pn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4.png"/><Relationship Id="rId22" Type="http://schemas.openxmlformats.org/officeDocument/2006/relationships/image" Target="../media/image42.png"/><Relationship Id="rId27" Type="http://schemas.openxmlformats.org/officeDocument/2006/relationships/image" Target="../media/image47.png"/><Relationship Id="rId30" Type="http://schemas.openxmlformats.org/officeDocument/2006/relationships/image" Target="../media/image50.jpeg"/><Relationship Id="rId35" Type="http://schemas.openxmlformats.org/officeDocument/2006/relationships/image" Target="../media/image55.jpeg"/><Relationship Id="rId43" Type="http://schemas.openxmlformats.org/officeDocument/2006/relationships/image" Target="../media/image63.jpeg"/><Relationship Id="rId48" Type="http://schemas.openxmlformats.org/officeDocument/2006/relationships/image" Target="../media/image68.png"/><Relationship Id="rId8" Type="http://schemas.openxmlformats.org/officeDocument/2006/relationships/image" Target="../media/image28.jpeg"/></Relationships>
</file>

<file path=ppt/slides/_rels/slide7.xml.rels><?xml version="1.0" encoding="UTF-8" standalone="yes"?>
<Relationships xmlns="http://schemas.openxmlformats.org/package/2006/relationships"><Relationship Id="rId8" Type="http://schemas.openxmlformats.org/officeDocument/2006/relationships/image" Target="../media/image77.jpeg"/><Relationship Id="rId13" Type="http://schemas.openxmlformats.org/officeDocument/2006/relationships/image" Target="../media/image82.jpeg"/><Relationship Id="rId18" Type="http://schemas.openxmlformats.org/officeDocument/2006/relationships/image" Target="../media/image87.jpeg"/><Relationship Id="rId3" Type="http://schemas.openxmlformats.org/officeDocument/2006/relationships/image" Target="../media/image72.png"/><Relationship Id="rId21" Type="http://schemas.openxmlformats.org/officeDocument/2006/relationships/image" Target="../media/image90.jpeg"/><Relationship Id="rId7" Type="http://schemas.openxmlformats.org/officeDocument/2006/relationships/image" Target="../media/image76.png"/><Relationship Id="rId12" Type="http://schemas.openxmlformats.org/officeDocument/2006/relationships/image" Target="../media/image81.png"/><Relationship Id="rId17" Type="http://schemas.openxmlformats.org/officeDocument/2006/relationships/image" Target="../media/image86.png"/><Relationship Id="rId2" Type="http://schemas.openxmlformats.org/officeDocument/2006/relationships/image" Target="../media/image71.jpg"/><Relationship Id="rId16" Type="http://schemas.openxmlformats.org/officeDocument/2006/relationships/image" Target="../media/image85.jpeg"/><Relationship Id="rId20" Type="http://schemas.openxmlformats.org/officeDocument/2006/relationships/image" Target="../media/image89.jpeg"/><Relationship Id="rId1" Type="http://schemas.openxmlformats.org/officeDocument/2006/relationships/slideLayout" Target="../slideLayouts/slideLayout5.xml"/><Relationship Id="rId6" Type="http://schemas.openxmlformats.org/officeDocument/2006/relationships/image" Target="../media/image75.png"/><Relationship Id="rId11" Type="http://schemas.openxmlformats.org/officeDocument/2006/relationships/image" Target="../media/image80.jpeg"/><Relationship Id="rId5" Type="http://schemas.openxmlformats.org/officeDocument/2006/relationships/image" Target="../media/image74.png"/><Relationship Id="rId15" Type="http://schemas.openxmlformats.org/officeDocument/2006/relationships/image" Target="../media/image84.jpeg"/><Relationship Id="rId10" Type="http://schemas.openxmlformats.org/officeDocument/2006/relationships/image" Target="../media/image79.jpeg"/><Relationship Id="rId19" Type="http://schemas.openxmlformats.org/officeDocument/2006/relationships/image" Target="../media/image88.jpeg"/><Relationship Id="rId4" Type="http://schemas.openxmlformats.org/officeDocument/2006/relationships/image" Target="../media/image73.png"/><Relationship Id="rId9" Type="http://schemas.openxmlformats.org/officeDocument/2006/relationships/image" Target="../media/image78.png"/><Relationship Id="rId14" Type="http://schemas.openxmlformats.org/officeDocument/2006/relationships/image" Target="../media/image83.png"/></Relationships>
</file>

<file path=ppt/slides/_rels/slide8.xml.rels><?xml version="1.0" encoding="UTF-8" standalone="yes"?>
<Relationships xmlns="http://schemas.openxmlformats.org/package/2006/relationships"><Relationship Id="rId8" Type="http://schemas.openxmlformats.org/officeDocument/2006/relationships/image" Target="../media/image96.jpeg"/><Relationship Id="rId3" Type="http://schemas.openxmlformats.org/officeDocument/2006/relationships/chart" Target="../charts/chart3.xml"/><Relationship Id="rId7" Type="http://schemas.openxmlformats.org/officeDocument/2006/relationships/image" Target="../media/image95.jpeg"/><Relationship Id="rId2" Type="http://schemas.openxmlformats.org/officeDocument/2006/relationships/image" Target="../media/image91.jpeg"/><Relationship Id="rId1" Type="http://schemas.openxmlformats.org/officeDocument/2006/relationships/slideLayout" Target="../slideLayouts/slideLayout5.xml"/><Relationship Id="rId6" Type="http://schemas.openxmlformats.org/officeDocument/2006/relationships/image" Target="../media/image94.png"/><Relationship Id="rId11" Type="http://schemas.openxmlformats.org/officeDocument/2006/relationships/image" Target="../media/image99.jpeg"/><Relationship Id="rId5" Type="http://schemas.openxmlformats.org/officeDocument/2006/relationships/image" Target="../media/image93.jpeg"/><Relationship Id="rId10" Type="http://schemas.openxmlformats.org/officeDocument/2006/relationships/image" Target="../media/image98.jpeg"/><Relationship Id="rId4" Type="http://schemas.openxmlformats.org/officeDocument/2006/relationships/image" Target="../media/image92.jpeg"/><Relationship Id="rId9" Type="http://schemas.openxmlformats.org/officeDocument/2006/relationships/image" Target="../media/image97.jpeg"/></Relationships>
</file>

<file path=ppt/slides/_rels/slide9.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gif"/><Relationship Id="rId18" Type="http://schemas.openxmlformats.org/officeDocument/2006/relationships/image" Target="../media/image115.jpeg"/><Relationship Id="rId3" Type="http://schemas.openxmlformats.org/officeDocument/2006/relationships/image" Target="../media/image101.jpeg"/><Relationship Id="rId7" Type="http://schemas.openxmlformats.org/officeDocument/2006/relationships/image" Target="../media/image104.jpeg"/><Relationship Id="rId12" Type="http://schemas.openxmlformats.org/officeDocument/2006/relationships/image" Target="../media/image109.png"/><Relationship Id="rId17" Type="http://schemas.openxmlformats.org/officeDocument/2006/relationships/image" Target="../media/image114.png"/><Relationship Id="rId2" Type="http://schemas.openxmlformats.org/officeDocument/2006/relationships/image" Target="../media/image100.jpeg"/><Relationship Id="rId16" Type="http://schemas.openxmlformats.org/officeDocument/2006/relationships/image" Target="../media/image113.jpeg"/><Relationship Id="rId1" Type="http://schemas.openxmlformats.org/officeDocument/2006/relationships/slideLayout" Target="../slideLayouts/slideLayout5.xml"/><Relationship Id="rId6" Type="http://schemas.openxmlformats.org/officeDocument/2006/relationships/image" Target="../media/image86.png"/><Relationship Id="rId11" Type="http://schemas.openxmlformats.org/officeDocument/2006/relationships/image" Target="../media/image108.png"/><Relationship Id="rId5" Type="http://schemas.openxmlformats.org/officeDocument/2006/relationships/image" Target="../media/image103.jpeg"/><Relationship Id="rId15" Type="http://schemas.openxmlformats.org/officeDocument/2006/relationships/image" Target="../media/image112.png"/><Relationship Id="rId10" Type="http://schemas.openxmlformats.org/officeDocument/2006/relationships/image" Target="../media/image107.jpeg"/><Relationship Id="rId19" Type="http://schemas.openxmlformats.org/officeDocument/2006/relationships/image" Target="../media/image116.jpeg"/><Relationship Id="rId4" Type="http://schemas.openxmlformats.org/officeDocument/2006/relationships/image" Target="../media/image102.jpeg"/><Relationship Id="rId9" Type="http://schemas.openxmlformats.org/officeDocument/2006/relationships/image" Target="../media/image106.jpeg"/><Relationship Id="rId14" Type="http://schemas.openxmlformats.org/officeDocument/2006/relationships/image" Target="../media/image1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76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solidFill>
                  <a:srgbClr val="58585B"/>
                </a:solidFill>
              </a:rPr>
              <a:t>Sustainable palm oil – what we have learnt so far (ii)</a:t>
            </a:r>
          </a:p>
        </p:txBody>
      </p:sp>
      <p:sp>
        <p:nvSpPr>
          <p:cNvPr id="62" name="Rectangle 61"/>
          <p:cNvSpPr/>
          <p:nvPr/>
        </p:nvSpPr>
        <p:spPr>
          <a:xfrm>
            <a:off x="338245" y="1307449"/>
            <a:ext cx="8389354" cy="5256584"/>
          </a:xfrm>
          <a:prstGeom prst="rect">
            <a:avLst/>
          </a:prstGeom>
          <a:solidFill>
            <a:schemeClr val="bg1"/>
          </a:solidFill>
          <a:ln w="12700">
            <a:solidFill>
              <a:srgbClr val="EE781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Museo Sans 300"/>
              <a:ea typeface="+mn-ea"/>
              <a:cs typeface="+mn-cs"/>
            </a:endParaRPr>
          </a:p>
        </p:txBody>
      </p:sp>
      <p:pic>
        <p:nvPicPr>
          <p:cNvPr id="63" name="Picture 6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9341" y="3246148"/>
            <a:ext cx="694720" cy="725596"/>
          </a:xfrm>
          <a:prstGeom prst="rect">
            <a:avLst/>
          </a:prstGeom>
          <a:solidFill>
            <a:schemeClr val="bg1"/>
          </a:solidFill>
        </p:spPr>
      </p:pic>
      <p:pic>
        <p:nvPicPr>
          <p:cNvPr id="64" name="Picture 6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461" y="1684436"/>
            <a:ext cx="609600" cy="609600"/>
          </a:xfrm>
          <a:prstGeom prst="rect">
            <a:avLst/>
          </a:prstGeom>
        </p:spPr>
      </p:pic>
      <p:pic>
        <p:nvPicPr>
          <p:cNvPr id="65" name="Picture 6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6085" y="4218581"/>
            <a:ext cx="321232" cy="617259"/>
          </a:xfrm>
          <a:prstGeom prst="rect">
            <a:avLst/>
          </a:prstGeom>
          <a:ln>
            <a:noFill/>
          </a:ln>
        </p:spPr>
      </p:pic>
      <p:sp>
        <p:nvSpPr>
          <p:cNvPr id="66" name="TextBox 65"/>
          <p:cNvSpPr txBox="1"/>
          <p:nvPr/>
        </p:nvSpPr>
        <p:spPr>
          <a:xfrm>
            <a:off x="1041915" y="3395680"/>
            <a:ext cx="1420988" cy="461665"/>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2000" b="1" i="0" u="none" strike="noStrike" kern="1200" cap="none" spc="0" normalizeH="0" baseline="0" noProof="0" dirty="0">
                <a:ln>
                  <a:noFill/>
                </a:ln>
                <a:solidFill>
                  <a:srgbClr val="58585B"/>
                </a:solidFill>
                <a:effectLst/>
                <a:uLnTx/>
                <a:uFillTx/>
                <a:latin typeface="Museo Sans 300"/>
                <a:ea typeface="+mn-ea"/>
                <a:cs typeface="+mn-cs"/>
              </a:rPr>
              <a:t>20,000</a:t>
            </a:r>
            <a:r>
              <a:rPr kumimoji="0" lang="en-ID" sz="2400" b="1" i="0" u="none" strike="noStrike" kern="1200" cap="none" spc="0" normalizeH="0" baseline="0" noProof="0" dirty="0">
                <a:ln>
                  <a:noFill/>
                </a:ln>
                <a:solidFill>
                  <a:srgbClr val="58585B"/>
                </a:solidFill>
                <a:effectLst/>
                <a:uLnTx/>
                <a:uFillTx/>
                <a:latin typeface="Museo Sans 300"/>
                <a:ea typeface="+mn-ea"/>
                <a:cs typeface="+mn-cs"/>
              </a:rPr>
              <a:t> </a:t>
            </a:r>
          </a:p>
        </p:txBody>
      </p:sp>
      <p:sp>
        <p:nvSpPr>
          <p:cNvPr id="67" name="TextBox 66"/>
          <p:cNvSpPr txBox="1"/>
          <p:nvPr/>
        </p:nvSpPr>
        <p:spPr>
          <a:xfrm>
            <a:off x="1022743" y="4172983"/>
            <a:ext cx="1420988" cy="892552"/>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2000" b="1" i="0" u="none" strike="noStrike" kern="1200" cap="none" spc="0" normalizeH="0" baseline="0" noProof="0" dirty="0">
                <a:ln>
                  <a:noFill/>
                </a:ln>
                <a:solidFill>
                  <a:srgbClr val="58585B"/>
                </a:solidFill>
                <a:effectLst/>
                <a:uLnTx/>
                <a:uFillTx/>
                <a:latin typeface="Museo Sans 300"/>
                <a:ea typeface="+mn-ea"/>
                <a:cs typeface="+mn-cs"/>
              </a:rPr>
              <a:t>688</a:t>
            </a:r>
            <a:r>
              <a:rPr kumimoji="0" lang="en-ID" sz="2400" b="1" i="0" u="none" strike="noStrike" kern="1200" cap="none" spc="0" normalizeH="0" baseline="0" noProof="0" dirty="0">
                <a:ln>
                  <a:noFill/>
                </a:ln>
                <a:solidFill>
                  <a:srgbClr val="58585B"/>
                </a:solidFill>
                <a:effectLst/>
                <a:uLnTx/>
                <a:uFillTx/>
                <a:latin typeface="Museo Sans 300"/>
                <a:ea typeface="+mn-ea"/>
                <a:cs typeface="+mn-cs"/>
              </a:rPr>
              <a:t> </a:t>
            </a:r>
            <a:r>
              <a:rPr kumimoji="0" lang="en-ID" sz="1300" b="0" i="0" u="none" strike="noStrike" kern="1200" cap="none" spc="0" normalizeH="0" baseline="0" noProof="0" dirty="0">
                <a:ln>
                  <a:noFill/>
                </a:ln>
                <a:solidFill>
                  <a:srgbClr val="58585B"/>
                </a:solidFill>
                <a:effectLst/>
                <a:uLnTx/>
                <a:uFillTx/>
                <a:latin typeface="Museo Sans 300"/>
                <a:ea typeface="+mn-ea"/>
                <a:cs typeface="+mn-cs"/>
              </a:rPr>
              <a:t>independent </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300" b="0" i="0" u="none" strike="noStrike" kern="1200" cap="none" spc="0" normalizeH="0" baseline="0" noProof="0" dirty="0">
                <a:ln>
                  <a:noFill/>
                </a:ln>
                <a:solidFill>
                  <a:srgbClr val="58585B"/>
                </a:solidFill>
                <a:effectLst/>
                <a:uLnTx/>
                <a:uFillTx/>
                <a:latin typeface="Museo Sans 300"/>
                <a:ea typeface="+mn-ea"/>
                <a:cs typeface="+mn-cs"/>
              </a:rPr>
              <a:t>&amp; suppliers</a:t>
            </a:r>
            <a:endParaRPr kumimoji="0" lang="en-US" sz="1300" b="0" i="0" u="none" strike="noStrike" kern="1200" cap="none" spc="0" normalizeH="0" baseline="0" noProof="0" dirty="0">
              <a:ln>
                <a:noFill/>
              </a:ln>
              <a:solidFill>
                <a:srgbClr val="58585B"/>
              </a:solidFill>
              <a:effectLst/>
              <a:uLnTx/>
              <a:uFillTx/>
              <a:latin typeface="Museo Sans 300"/>
              <a:ea typeface="+mn-ea"/>
              <a:cs typeface="+mn-cs"/>
            </a:endParaRPr>
          </a:p>
        </p:txBody>
      </p:sp>
      <p:cxnSp>
        <p:nvCxnSpPr>
          <p:cNvPr id="68" name="Straight Connector 67"/>
          <p:cNvCxnSpPr/>
          <p:nvPr/>
        </p:nvCxnSpPr>
        <p:spPr>
          <a:xfrm>
            <a:off x="436335" y="3179656"/>
            <a:ext cx="8219256" cy="0"/>
          </a:xfrm>
          <a:prstGeom prst="line">
            <a:avLst/>
          </a:prstGeom>
          <a:ln>
            <a:solidFill>
              <a:srgbClr val="EE7813"/>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36335" y="4146573"/>
            <a:ext cx="5482952" cy="0"/>
          </a:xfrm>
          <a:prstGeom prst="line">
            <a:avLst/>
          </a:prstGeom>
          <a:ln>
            <a:solidFill>
              <a:srgbClr val="EE7813"/>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46679" y="5123872"/>
            <a:ext cx="5491780" cy="0"/>
          </a:xfrm>
          <a:prstGeom prst="line">
            <a:avLst/>
          </a:prstGeom>
          <a:ln>
            <a:solidFill>
              <a:srgbClr val="EE7813"/>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370795" y="5168585"/>
            <a:ext cx="1872318" cy="1208023"/>
          </a:xfrm>
          <a:prstGeom prst="rect">
            <a:avLst/>
          </a:prstGeom>
        </p:spPr>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ID" sz="1400" b="0" i="1" u="none" strike="noStrike" kern="1200" cap="none" spc="0" normalizeH="0" baseline="0" noProof="0" dirty="0">
                <a:ln>
                  <a:noFill/>
                </a:ln>
                <a:solidFill>
                  <a:srgbClr val="58585B"/>
                </a:solidFill>
                <a:effectLst/>
                <a:uLnTx/>
                <a:uFillTx/>
                <a:latin typeface="Museo Sans 300"/>
                <a:ea typeface="+mn-ea"/>
                <a:cs typeface="+mn-cs"/>
              </a:rPr>
              <a:t>GAP </a:t>
            </a:r>
            <a:r>
              <a:rPr kumimoji="0" lang="en-ID" sz="1400" b="0" i="0" u="none" strike="noStrike" kern="1200" cap="none" spc="0" normalizeH="0" baseline="0" noProof="0" dirty="0">
                <a:ln>
                  <a:noFill/>
                </a:ln>
                <a:solidFill>
                  <a:srgbClr val="58585B"/>
                </a:solidFill>
                <a:effectLst/>
                <a:uLnTx/>
                <a:uFillTx/>
                <a:latin typeface="Museo Sans 300"/>
                <a:ea typeface="+mn-ea"/>
                <a:cs typeface="+mn-cs"/>
              </a:rPr>
              <a:t>(</a:t>
            </a:r>
            <a:r>
              <a:rPr kumimoji="0" lang="en-ID" sz="1400" b="0" i="1" u="none" strike="noStrike" kern="1200" cap="none" spc="0" normalizeH="0" baseline="0" noProof="0" dirty="0">
                <a:ln>
                  <a:noFill/>
                </a:ln>
                <a:solidFill>
                  <a:srgbClr val="58585B"/>
                </a:solidFill>
                <a:effectLst/>
                <a:uLnTx/>
                <a:uFillTx/>
                <a:latin typeface="Museo Sans 300"/>
                <a:ea typeface="+mn-ea"/>
                <a:cs typeface="+mn-cs"/>
              </a:rPr>
              <a:t>↑</a:t>
            </a:r>
            <a:r>
              <a:rPr kumimoji="0" lang="en-ID" sz="1400" b="0" i="0" u="none" strike="noStrike" kern="1200" cap="none" spc="0" normalizeH="0" baseline="0" noProof="0" dirty="0">
                <a:ln>
                  <a:noFill/>
                </a:ln>
                <a:solidFill>
                  <a:srgbClr val="58585B"/>
                </a:solidFill>
                <a:effectLst/>
                <a:uLnTx/>
                <a:uFillTx/>
                <a:latin typeface="Museo Sans 300"/>
                <a:ea typeface="+mn-ea"/>
                <a:cs typeface="+mn-cs"/>
              </a:rPr>
              <a:t>14% productivity) </a:t>
            </a:r>
            <a:r>
              <a:rPr kumimoji="0" lang="en-ID" sz="1400" b="0" i="1" u="none" strike="noStrike" kern="1200" cap="none" spc="0" normalizeH="0" baseline="0" noProof="0" dirty="0">
                <a:ln>
                  <a:noFill/>
                </a:ln>
                <a:solidFill>
                  <a:srgbClr val="58585B"/>
                </a:solidFill>
                <a:effectLst/>
                <a:uLnTx/>
                <a:uFillTx/>
                <a:latin typeface="Museo Sans 300"/>
                <a:ea typeface="+mn-ea"/>
                <a:cs typeface="+mn-cs"/>
              </a:rPr>
              <a:t>&amp; </a:t>
            </a:r>
            <a:r>
              <a:rPr kumimoji="0" lang="en-ID" sz="1400" b="0" i="1" u="none" strike="noStrike" kern="1200" cap="none" spc="0" normalizeH="0" baseline="0" noProof="0" dirty="0" err="1">
                <a:ln>
                  <a:noFill/>
                </a:ln>
                <a:solidFill>
                  <a:srgbClr val="58585B"/>
                </a:solidFill>
                <a:effectLst/>
                <a:uLnTx/>
                <a:uFillTx/>
                <a:latin typeface="Museo Sans 300"/>
                <a:ea typeface="+mn-ea"/>
                <a:cs typeface="+mn-cs"/>
              </a:rPr>
              <a:t>sust</a:t>
            </a:r>
            <a:r>
              <a:rPr kumimoji="0" lang="en-ID" sz="1400" b="0" i="1" u="none" strike="noStrike" kern="1200" cap="none" spc="0" normalizeH="0" baseline="0" noProof="0" dirty="0">
                <a:ln>
                  <a:noFill/>
                </a:ln>
                <a:solidFill>
                  <a:srgbClr val="58585B"/>
                </a:solidFill>
                <a:effectLst/>
                <a:uLnTx/>
                <a:uFillTx/>
                <a:latin typeface="Museo Sans 300"/>
                <a:ea typeface="+mn-ea"/>
                <a:cs typeface="+mn-cs"/>
              </a:rPr>
              <a:t>. certification (347 farmers, 2,100 ha certified)</a:t>
            </a:r>
            <a:endParaRPr kumimoji="0" lang="en-US" sz="1400" b="0" i="1" u="none" strike="noStrike" kern="1200" cap="none" spc="0" normalizeH="0" baseline="0" noProof="0" dirty="0">
              <a:ln>
                <a:noFill/>
              </a:ln>
              <a:solidFill>
                <a:srgbClr val="58585B"/>
              </a:solidFill>
              <a:effectLst/>
              <a:uLnTx/>
              <a:uFillTx/>
              <a:latin typeface="Museo Sans 300"/>
              <a:ea typeface="+mn-ea"/>
              <a:cs typeface="+mn-cs"/>
            </a:endParaRPr>
          </a:p>
        </p:txBody>
      </p:sp>
      <p:cxnSp>
        <p:nvCxnSpPr>
          <p:cNvPr id="72" name="Straight Connector 71"/>
          <p:cNvCxnSpPr/>
          <p:nvPr/>
        </p:nvCxnSpPr>
        <p:spPr>
          <a:xfrm>
            <a:off x="2246879" y="1519302"/>
            <a:ext cx="34066" cy="4900714"/>
          </a:xfrm>
          <a:prstGeom prst="line">
            <a:avLst/>
          </a:prstGeom>
          <a:ln>
            <a:solidFill>
              <a:srgbClr val="EE7813"/>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374671" y="2294036"/>
            <a:ext cx="973924" cy="230832"/>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900" b="1" i="0" u="none" strike="noStrike" kern="1200" cap="none" spc="0" normalizeH="0" baseline="0" noProof="0" dirty="0">
                <a:ln>
                  <a:noFill/>
                </a:ln>
                <a:solidFill>
                  <a:srgbClr val="58585B">
                    <a:lumMod val="50000"/>
                    <a:lumOff val="50000"/>
                  </a:srgbClr>
                </a:solidFill>
                <a:effectLst/>
                <a:uLnTx/>
                <a:uFillTx/>
                <a:latin typeface="Museo Sans 300"/>
                <a:ea typeface="+mn-ea"/>
                <a:cs typeface="+mn-cs"/>
              </a:rPr>
              <a:t>PARTNERS</a:t>
            </a:r>
          </a:p>
        </p:txBody>
      </p:sp>
      <p:sp>
        <p:nvSpPr>
          <p:cNvPr id="74" name="Rectangle 73"/>
          <p:cNvSpPr/>
          <p:nvPr/>
        </p:nvSpPr>
        <p:spPr>
          <a:xfrm>
            <a:off x="374671" y="3956936"/>
            <a:ext cx="973924" cy="230832"/>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900" b="1" i="0" u="none" strike="noStrike" kern="1200" cap="none" spc="0" normalizeH="0" baseline="0" noProof="0" dirty="0">
                <a:ln>
                  <a:noFill/>
                </a:ln>
                <a:solidFill>
                  <a:srgbClr val="58585B">
                    <a:lumMod val="50000"/>
                    <a:lumOff val="50000"/>
                  </a:srgbClr>
                </a:solidFill>
                <a:effectLst/>
                <a:uLnTx/>
                <a:uFillTx/>
                <a:latin typeface="Museo Sans 300"/>
                <a:ea typeface="+mn-ea"/>
                <a:cs typeface="+mn-cs"/>
              </a:rPr>
              <a:t>SIZE (HA)</a:t>
            </a:r>
          </a:p>
        </p:txBody>
      </p:sp>
      <p:sp>
        <p:nvSpPr>
          <p:cNvPr id="75" name="Rectangle 74"/>
          <p:cNvSpPr/>
          <p:nvPr/>
        </p:nvSpPr>
        <p:spPr>
          <a:xfrm>
            <a:off x="302663" y="4835840"/>
            <a:ext cx="973924" cy="230832"/>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900" b="1" i="0" u="none" strike="noStrike" kern="1200" cap="none" spc="0" normalizeH="0" baseline="0" noProof="0" dirty="0">
                <a:ln>
                  <a:noFill/>
                </a:ln>
                <a:solidFill>
                  <a:srgbClr val="58585B">
                    <a:lumMod val="50000"/>
                    <a:lumOff val="50000"/>
                  </a:srgbClr>
                </a:solidFill>
                <a:effectLst/>
                <a:uLnTx/>
                <a:uFillTx/>
                <a:latin typeface="Museo Sans 300"/>
                <a:ea typeface="+mn-ea"/>
                <a:cs typeface="+mn-cs"/>
              </a:rPr>
              <a:t>FARMERS</a:t>
            </a:r>
          </a:p>
        </p:txBody>
      </p:sp>
      <p:sp>
        <p:nvSpPr>
          <p:cNvPr id="76" name="Oval 75"/>
          <p:cNvSpPr/>
          <p:nvPr/>
        </p:nvSpPr>
        <p:spPr>
          <a:xfrm>
            <a:off x="1670815" y="1307448"/>
            <a:ext cx="288032" cy="288032"/>
          </a:xfrm>
          <a:prstGeom prst="ellipse">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400" b="1" i="0" u="none" strike="noStrike" kern="1200" cap="none" spc="0" normalizeH="0" baseline="0" noProof="0" dirty="0">
                <a:ln>
                  <a:noFill/>
                </a:ln>
                <a:solidFill>
                  <a:srgbClr val="58585B"/>
                </a:solidFill>
                <a:effectLst/>
                <a:uLnTx/>
                <a:uFillTx/>
                <a:latin typeface="Museo Sans 300"/>
                <a:ea typeface="+mn-ea"/>
                <a:cs typeface="+mn-cs"/>
              </a:rPr>
              <a:t>6</a:t>
            </a:r>
            <a:endParaRPr kumimoji="0" lang="en-US" sz="1400" b="1" i="0" u="none" strike="noStrike" kern="1200" cap="none" spc="0" normalizeH="0" baseline="0" noProof="0" dirty="0">
              <a:ln>
                <a:noFill/>
              </a:ln>
              <a:solidFill>
                <a:srgbClr val="58585B"/>
              </a:solidFill>
              <a:effectLst/>
              <a:uLnTx/>
              <a:uFillTx/>
              <a:latin typeface="Museo Sans 300"/>
              <a:ea typeface="+mn-ea"/>
              <a:cs typeface="+mn-cs"/>
            </a:endParaRPr>
          </a:p>
        </p:txBody>
      </p:sp>
      <p:sp>
        <p:nvSpPr>
          <p:cNvPr id="77" name="TextBox 76"/>
          <p:cNvSpPr txBox="1"/>
          <p:nvPr/>
        </p:nvSpPr>
        <p:spPr>
          <a:xfrm>
            <a:off x="2534911" y="3447026"/>
            <a:ext cx="1420988" cy="400110"/>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2000" b="1" i="0" u="none" strike="noStrike" kern="1200" cap="none" spc="0" normalizeH="0" baseline="0" noProof="0" dirty="0">
                <a:ln>
                  <a:noFill/>
                </a:ln>
                <a:solidFill>
                  <a:srgbClr val="58585B"/>
                </a:solidFill>
                <a:effectLst/>
                <a:uLnTx/>
                <a:uFillTx/>
                <a:latin typeface="Museo Sans 300"/>
                <a:ea typeface="+mn-ea"/>
                <a:cs typeface="+mn-cs"/>
              </a:rPr>
              <a:t>2,000</a:t>
            </a:r>
            <a:endParaRPr kumimoji="0" lang="en-ID" sz="2400" b="1" i="0" u="none" strike="noStrike" kern="1200" cap="none" spc="0" normalizeH="0" baseline="0" noProof="0" dirty="0">
              <a:ln>
                <a:noFill/>
              </a:ln>
              <a:solidFill>
                <a:srgbClr val="58585B"/>
              </a:solidFill>
              <a:effectLst/>
              <a:uLnTx/>
              <a:uFillTx/>
              <a:latin typeface="Museo Sans 300"/>
              <a:ea typeface="+mn-ea"/>
              <a:cs typeface="+mn-cs"/>
            </a:endParaRPr>
          </a:p>
        </p:txBody>
      </p:sp>
      <p:sp>
        <p:nvSpPr>
          <p:cNvPr id="78" name="TextBox 77"/>
          <p:cNvSpPr txBox="1"/>
          <p:nvPr/>
        </p:nvSpPr>
        <p:spPr>
          <a:xfrm>
            <a:off x="2534911" y="4172983"/>
            <a:ext cx="1420988" cy="677108"/>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2000" b="1" i="0" u="none" strike="noStrike" kern="1200" cap="none" spc="0" normalizeH="0" baseline="0" noProof="0" dirty="0">
                <a:ln>
                  <a:noFill/>
                </a:ln>
                <a:solidFill>
                  <a:srgbClr val="58585B"/>
                </a:solidFill>
                <a:effectLst/>
                <a:uLnTx/>
                <a:uFillTx/>
                <a:latin typeface="Museo Sans 300"/>
                <a:ea typeface="+mn-ea"/>
                <a:cs typeface="+mn-cs"/>
              </a:rPr>
              <a:t>1,000</a:t>
            </a:r>
            <a:r>
              <a:rPr kumimoji="0" lang="en-ID" sz="2400" b="1" i="0" u="none" strike="noStrike" kern="1200" cap="none" spc="0" normalizeH="0" baseline="0" noProof="0" dirty="0">
                <a:ln>
                  <a:noFill/>
                </a:ln>
                <a:solidFill>
                  <a:srgbClr val="58585B"/>
                </a:solidFill>
                <a:effectLst/>
                <a:uLnTx/>
                <a:uFillTx/>
                <a:latin typeface="Museo Sans 300"/>
                <a:ea typeface="+mn-ea"/>
                <a:cs typeface="+mn-cs"/>
              </a:rPr>
              <a:t> </a:t>
            </a:r>
            <a:r>
              <a:rPr kumimoji="0" lang="en-ID" sz="1300" b="0" i="0" u="none" strike="noStrike" kern="1200" cap="none" spc="0" normalizeH="0" baseline="0" noProof="0" dirty="0">
                <a:ln>
                  <a:noFill/>
                </a:ln>
                <a:solidFill>
                  <a:srgbClr val="58585B"/>
                </a:solidFill>
                <a:effectLst/>
                <a:uLnTx/>
                <a:uFillTx/>
                <a:latin typeface="Museo Sans 300"/>
                <a:ea typeface="+mn-ea"/>
                <a:cs typeface="+mn-cs"/>
              </a:rPr>
              <a:t>independent</a:t>
            </a:r>
            <a:endParaRPr kumimoji="0" lang="en-US" sz="1300" b="0" i="0" u="none" strike="noStrike" kern="1200" cap="none" spc="0" normalizeH="0" baseline="0" noProof="0" dirty="0">
              <a:ln>
                <a:noFill/>
              </a:ln>
              <a:solidFill>
                <a:srgbClr val="58585B"/>
              </a:solidFill>
              <a:effectLst/>
              <a:uLnTx/>
              <a:uFillTx/>
              <a:latin typeface="Museo Sans 300"/>
              <a:ea typeface="+mn-ea"/>
              <a:cs typeface="+mn-cs"/>
            </a:endParaRPr>
          </a:p>
        </p:txBody>
      </p:sp>
      <p:sp>
        <p:nvSpPr>
          <p:cNvPr id="79" name="Rectangle 78"/>
          <p:cNvSpPr/>
          <p:nvPr/>
        </p:nvSpPr>
        <p:spPr>
          <a:xfrm>
            <a:off x="2250645" y="5168585"/>
            <a:ext cx="1652418" cy="984885"/>
          </a:xfrm>
          <a:prstGeom prst="rect">
            <a:avLst/>
          </a:prstGeom>
        </p:spPr>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ID" sz="1400" b="0" i="1" u="none" strike="noStrike" kern="1200" cap="none" spc="0" normalizeH="0" baseline="0" noProof="0" dirty="0">
                <a:ln>
                  <a:noFill/>
                </a:ln>
                <a:solidFill>
                  <a:srgbClr val="58585B"/>
                </a:solidFill>
                <a:effectLst/>
                <a:uLnTx/>
                <a:uFillTx/>
                <a:latin typeface="Museo Sans 300"/>
                <a:ea typeface="+mn-ea"/>
                <a:cs typeface="+mn-cs"/>
              </a:rPr>
              <a:t>GAP &amp; </a:t>
            </a:r>
            <a:r>
              <a:rPr kumimoji="0" lang="en-ID" sz="1400" b="0" i="1" u="none" strike="noStrike" kern="1200" cap="none" spc="0" normalizeH="0" baseline="0" noProof="0" dirty="0" err="1">
                <a:ln>
                  <a:noFill/>
                </a:ln>
                <a:solidFill>
                  <a:srgbClr val="58585B"/>
                </a:solidFill>
                <a:effectLst/>
                <a:uLnTx/>
                <a:uFillTx/>
                <a:latin typeface="Museo Sans 300"/>
                <a:ea typeface="+mn-ea"/>
                <a:cs typeface="+mn-cs"/>
              </a:rPr>
              <a:t>sust</a:t>
            </a:r>
            <a:r>
              <a:rPr kumimoji="0" lang="en-ID" sz="1400" b="0" i="1" u="none" strike="noStrike" kern="1200" cap="none" spc="0" normalizeH="0" baseline="0" noProof="0" dirty="0">
                <a:ln>
                  <a:noFill/>
                </a:ln>
                <a:solidFill>
                  <a:srgbClr val="58585B"/>
                </a:solidFill>
                <a:effectLst/>
                <a:uLnTx/>
                <a:uFillTx/>
                <a:latin typeface="Museo Sans 300"/>
                <a:ea typeface="+mn-ea"/>
                <a:cs typeface="+mn-cs"/>
              </a:rPr>
              <a:t>. certification</a:t>
            </a:r>
            <a:r>
              <a:rPr kumimoji="0" lang="en-ID" sz="1400" b="0" i="0" u="none" strike="noStrike" kern="1200" cap="none" spc="0" normalizeH="0" baseline="0" noProof="0" dirty="0">
                <a:ln>
                  <a:noFill/>
                </a:ln>
                <a:solidFill>
                  <a:srgbClr val="58585B"/>
                </a:solidFill>
                <a:effectLst/>
                <a:uLnTx/>
                <a:uFillTx/>
                <a:latin typeface="Museo Sans 300"/>
                <a:ea typeface="+mn-ea"/>
                <a:cs typeface="+mn-cs"/>
              </a:rPr>
              <a:t>(mapping </a:t>
            </a:r>
            <a:r>
              <a:rPr kumimoji="0" lang="en-ID" sz="1400" b="0" i="0" u="none" strike="noStrike" kern="1200" cap="none" spc="0" normalizeH="0" baseline="0" noProof="0" dirty="0">
                <a:ln>
                  <a:noFill/>
                </a:ln>
                <a:solidFill>
                  <a:srgbClr val="58585B"/>
                </a:solidFill>
                <a:effectLst/>
                <a:uLnTx/>
                <a:uFillTx/>
                <a:latin typeface="Museo Sans 300"/>
                <a:ea typeface="+mn-ea"/>
                <a:cs typeface="+mn-cs"/>
                <a:sym typeface="Wingdings" panose="05000000000000000000" pitchFamily="2" charset="2"/>
              </a:rPr>
              <a:t>, barriers in land legality</a:t>
            </a:r>
            <a:r>
              <a:rPr kumimoji="0" lang="en-ID" sz="1400" b="0" i="0" u="none" strike="noStrike" kern="1200" cap="none" spc="0" normalizeH="0" baseline="0" noProof="0" dirty="0">
                <a:ln>
                  <a:noFill/>
                </a:ln>
                <a:solidFill>
                  <a:srgbClr val="58585B"/>
                </a:solidFill>
                <a:effectLst/>
                <a:uLnTx/>
                <a:uFillTx/>
                <a:latin typeface="Museo Sans 300"/>
                <a:ea typeface="+mn-ea"/>
                <a:cs typeface="+mn-cs"/>
              </a:rPr>
              <a:t>)</a:t>
            </a:r>
            <a:endParaRPr kumimoji="0" lang="en-US" sz="1400" b="0" i="0" u="none" strike="noStrike" kern="1200" cap="none" spc="0" normalizeH="0" baseline="0" noProof="0" dirty="0">
              <a:ln>
                <a:noFill/>
              </a:ln>
              <a:solidFill>
                <a:srgbClr val="58585B"/>
              </a:solidFill>
              <a:effectLst/>
              <a:uLnTx/>
              <a:uFillTx/>
              <a:latin typeface="Museo Sans 300"/>
              <a:ea typeface="+mn-ea"/>
              <a:cs typeface="+mn-cs"/>
            </a:endParaRPr>
          </a:p>
        </p:txBody>
      </p:sp>
      <p:sp>
        <p:nvSpPr>
          <p:cNvPr id="80" name="Oval 79"/>
          <p:cNvSpPr/>
          <p:nvPr/>
        </p:nvSpPr>
        <p:spPr>
          <a:xfrm>
            <a:off x="3110975" y="1307448"/>
            <a:ext cx="288032" cy="288032"/>
          </a:xfrm>
          <a:prstGeom prst="ellipse">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400" b="1" i="0" u="none" strike="noStrike" kern="1200" cap="none" spc="0" normalizeH="0" baseline="0" noProof="0" dirty="0">
                <a:ln>
                  <a:noFill/>
                </a:ln>
                <a:solidFill>
                  <a:srgbClr val="58585B"/>
                </a:solidFill>
                <a:effectLst/>
                <a:uLnTx/>
                <a:uFillTx/>
                <a:latin typeface="Museo Sans 300"/>
                <a:ea typeface="+mn-ea"/>
                <a:cs typeface="+mn-cs"/>
              </a:rPr>
              <a:t>7</a:t>
            </a:r>
            <a:endParaRPr kumimoji="0" lang="en-US" sz="1400" b="1" i="0" u="none" strike="noStrike" kern="1200" cap="none" spc="0" normalizeH="0" baseline="0" noProof="0" dirty="0">
              <a:ln>
                <a:noFill/>
              </a:ln>
              <a:solidFill>
                <a:srgbClr val="58585B"/>
              </a:solidFill>
              <a:effectLst/>
              <a:uLnTx/>
              <a:uFillTx/>
              <a:latin typeface="Museo Sans 300"/>
              <a:ea typeface="+mn-ea"/>
              <a:cs typeface="+mn-cs"/>
            </a:endParaRPr>
          </a:p>
        </p:txBody>
      </p:sp>
      <p:cxnSp>
        <p:nvCxnSpPr>
          <p:cNvPr id="81" name="Straight Connector 80"/>
          <p:cNvCxnSpPr/>
          <p:nvPr/>
        </p:nvCxnSpPr>
        <p:spPr>
          <a:xfrm>
            <a:off x="3975071" y="1523472"/>
            <a:ext cx="34066" cy="4900714"/>
          </a:xfrm>
          <a:prstGeom prst="line">
            <a:avLst/>
          </a:prstGeom>
          <a:ln>
            <a:solidFill>
              <a:srgbClr val="EE7813"/>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282275" y="3395680"/>
            <a:ext cx="1420988" cy="984885"/>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2000" b="1" i="0" u="none" strike="noStrike" kern="1200" cap="none" spc="0" normalizeH="0" baseline="0" noProof="0" dirty="0">
                <a:ln>
                  <a:noFill/>
                </a:ln>
                <a:solidFill>
                  <a:srgbClr val="58585B"/>
                </a:solidFill>
                <a:effectLst/>
                <a:uLnTx/>
                <a:uFillTx/>
                <a:latin typeface="Museo Sans 300"/>
                <a:ea typeface="+mn-ea"/>
                <a:cs typeface="+mn-cs"/>
              </a:rPr>
              <a:t>3</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400" b="0" i="0" u="none" strike="noStrike" kern="1200" cap="none" spc="0" normalizeH="0" baseline="0" noProof="0" dirty="0">
                <a:ln>
                  <a:noFill/>
                </a:ln>
                <a:solidFill>
                  <a:srgbClr val="58585B"/>
                </a:solidFill>
                <a:effectLst/>
                <a:uLnTx/>
                <a:uFillTx/>
                <a:latin typeface="Museo Sans 300"/>
                <a:ea typeface="+mn-ea"/>
                <a:cs typeface="+mn-cs"/>
              </a:rPr>
              <a:t>mills</a:t>
            </a:r>
            <a:endParaRPr kumimoji="0" lang="en-US" sz="1400" b="0" i="0" u="none" strike="noStrike" kern="1200" cap="none" spc="0" normalizeH="0" baseline="0" noProof="0" dirty="0">
              <a:ln>
                <a:noFill/>
              </a:ln>
              <a:solidFill>
                <a:srgbClr val="58585B"/>
              </a:solidFill>
              <a:effectLst/>
              <a:uLnTx/>
              <a:uFillTx/>
              <a:latin typeface="Museo Sans 300"/>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D" sz="2400" b="1" i="0" u="none" strike="noStrike" kern="1200" cap="none" spc="0" normalizeH="0" baseline="0" noProof="0" dirty="0">
              <a:ln>
                <a:noFill/>
              </a:ln>
              <a:solidFill>
                <a:srgbClr val="58585B"/>
              </a:solidFill>
              <a:effectLst/>
              <a:uLnTx/>
              <a:uFillTx/>
              <a:latin typeface="Museo Sans 300"/>
              <a:ea typeface="+mn-ea"/>
              <a:cs typeface="+mn-cs"/>
            </a:endParaRPr>
          </a:p>
        </p:txBody>
      </p:sp>
      <p:sp>
        <p:nvSpPr>
          <p:cNvPr id="83" name="TextBox 82"/>
          <p:cNvSpPr txBox="1"/>
          <p:nvPr/>
        </p:nvSpPr>
        <p:spPr>
          <a:xfrm>
            <a:off x="4263103" y="4172983"/>
            <a:ext cx="1420988" cy="677108"/>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2000" b="1" i="0" u="none" strike="noStrike" kern="1200" cap="none" spc="0" normalizeH="0" baseline="0" noProof="0" dirty="0">
                <a:ln>
                  <a:noFill/>
                </a:ln>
                <a:solidFill>
                  <a:srgbClr val="58585B"/>
                </a:solidFill>
                <a:effectLst/>
                <a:uLnTx/>
                <a:uFillTx/>
                <a:latin typeface="Museo Sans 300"/>
                <a:ea typeface="+mn-ea"/>
                <a:cs typeface="+mn-cs"/>
              </a:rPr>
              <a:t>N/A</a:t>
            </a:r>
            <a:r>
              <a:rPr kumimoji="0" lang="en-ID" sz="2400" b="1" i="0" u="none" strike="noStrike" kern="1200" cap="none" spc="0" normalizeH="0" baseline="0" noProof="0" dirty="0">
                <a:ln>
                  <a:noFill/>
                </a:ln>
                <a:solidFill>
                  <a:srgbClr val="58585B"/>
                </a:solidFill>
                <a:effectLst/>
                <a:uLnTx/>
                <a:uFillTx/>
                <a:latin typeface="Museo Sans 300"/>
                <a:ea typeface="+mn-ea"/>
                <a:cs typeface="+mn-cs"/>
              </a:rPr>
              <a:t> </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300" b="0" i="0" u="none" strike="noStrike" kern="1200" cap="none" spc="0" normalizeH="0" baseline="0" noProof="0" dirty="0">
                <a:ln>
                  <a:noFill/>
                </a:ln>
                <a:solidFill>
                  <a:srgbClr val="58585B"/>
                </a:solidFill>
                <a:effectLst/>
                <a:uLnTx/>
                <a:uFillTx/>
                <a:latin typeface="Museo Sans 300"/>
                <a:ea typeface="+mn-ea"/>
                <a:cs typeface="+mn-cs"/>
              </a:rPr>
              <a:t>none</a:t>
            </a:r>
            <a:endParaRPr kumimoji="0" lang="en-US" sz="1300" b="0" i="0" u="none" strike="noStrike" kern="1200" cap="none" spc="0" normalizeH="0" baseline="0" noProof="0" dirty="0">
              <a:ln>
                <a:noFill/>
              </a:ln>
              <a:solidFill>
                <a:srgbClr val="58585B"/>
              </a:solidFill>
              <a:effectLst/>
              <a:uLnTx/>
              <a:uFillTx/>
              <a:latin typeface="Museo Sans 300"/>
              <a:ea typeface="+mn-ea"/>
              <a:cs typeface="+mn-cs"/>
            </a:endParaRPr>
          </a:p>
        </p:txBody>
      </p:sp>
      <p:sp>
        <p:nvSpPr>
          <p:cNvPr id="84" name="Rectangle 83"/>
          <p:cNvSpPr/>
          <p:nvPr/>
        </p:nvSpPr>
        <p:spPr>
          <a:xfrm>
            <a:off x="4104193" y="5168585"/>
            <a:ext cx="1671078" cy="1208023"/>
          </a:xfrm>
          <a:prstGeom prst="rect">
            <a:avLst/>
          </a:prstGeom>
        </p:spPr>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ID" sz="1400" b="0" i="1" u="none" strike="noStrike" kern="1200" cap="none" spc="0" normalizeH="0" baseline="0" noProof="0" dirty="0">
                <a:ln>
                  <a:noFill/>
                </a:ln>
                <a:solidFill>
                  <a:srgbClr val="58585B"/>
                </a:solidFill>
                <a:effectLst/>
                <a:uLnTx/>
                <a:uFillTx/>
                <a:latin typeface="Museo Sans 300"/>
                <a:ea typeface="+mn-ea"/>
                <a:cs typeface="+mn-cs"/>
              </a:rPr>
              <a:t>Cost-effective methane capture w/ new tech, </a:t>
            </a:r>
            <a:r>
              <a:rPr kumimoji="0" lang="en-ID" sz="1400" b="0" i="1" u="none" strike="noStrike" kern="1200" cap="none" spc="0" normalizeH="0" baseline="0" noProof="0" dirty="0" err="1">
                <a:ln>
                  <a:noFill/>
                </a:ln>
                <a:solidFill>
                  <a:srgbClr val="58585B"/>
                </a:solidFill>
                <a:effectLst/>
                <a:uLnTx/>
                <a:uFillTx/>
                <a:latin typeface="Museo Sans 300"/>
                <a:ea typeface="+mn-ea"/>
                <a:cs typeface="+mn-cs"/>
              </a:rPr>
              <a:t>sust</a:t>
            </a:r>
            <a:r>
              <a:rPr kumimoji="0" lang="en-ID" sz="1400" b="0" i="1" u="none" strike="noStrike" kern="1200" cap="none" spc="0" normalizeH="0" baseline="0" noProof="0" dirty="0">
                <a:ln>
                  <a:noFill/>
                </a:ln>
                <a:solidFill>
                  <a:srgbClr val="58585B"/>
                </a:solidFill>
                <a:effectLst/>
                <a:uLnTx/>
                <a:uFillTx/>
                <a:latin typeface="Museo Sans 300"/>
                <a:ea typeface="+mn-ea"/>
                <a:cs typeface="+mn-cs"/>
              </a:rPr>
              <a:t>. certification (on-going)</a:t>
            </a:r>
            <a:endParaRPr kumimoji="0" lang="en-US" sz="1400" b="0" i="1" u="none" strike="noStrike" kern="1200" cap="none" spc="0" normalizeH="0" baseline="0" noProof="0" dirty="0">
              <a:ln>
                <a:noFill/>
              </a:ln>
              <a:solidFill>
                <a:srgbClr val="58585B"/>
              </a:solidFill>
              <a:effectLst/>
              <a:uLnTx/>
              <a:uFillTx/>
              <a:latin typeface="Museo Sans 300"/>
              <a:ea typeface="+mn-ea"/>
              <a:cs typeface="+mn-cs"/>
            </a:endParaRPr>
          </a:p>
        </p:txBody>
      </p:sp>
      <p:cxnSp>
        <p:nvCxnSpPr>
          <p:cNvPr id="85" name="Straight Connector 84"/>
          <p:cNvCxnSpPr/>
          <p:nvPr/>
        </p:nvCxnSpPr>
        <p:spPr>
          <a:xfrm>
            <a:off x="5918272" y="1519302"/>
            <a:ext cx="34066" cy="4900714"/>
          </a:xfrm>
          <a:prstGeom prst="line">
            <a:avLst/>
          </a:prstGeom>
          <a:ln>
            <a:solidFill>
              <a:srgbClr val="EE7813"/>
            </a:solidFill>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5127199" y="1307448"/>
            <a:ext cx="288032" cy="288032"/>
          </a:xfrm>
          <a:prstGeom prst="ellipse">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400" b="1" i="0" u="none" strike="noStrike" kern="1200" cap="none" spc="0" normalizeH="0" baseline="0" noProof="0" dirty="0">
                <a:ln>
                  <a:noFill/>
                </a:ln>
                <a:solidFill>
                  <a:srgbClr val="58585B"/>
                </a:solidFill>
                <a:effectLst/>
                <a:uLnTx/>
                <a:uFillTx/>
                <a:latin typeface="Museo Sans 300"/>
                <a:ea typeface="+mn-ea"/>
                <a:cs typeface="+mn-cs"/>
              </a:rPr>
              <a:t>8</a:t>
            </a:r>
            <a:endParaRPr kumimoji="0" lang="en-US" sz="1400" b="1" i="0" u="none" strike="noStrike" kern="1200" cap="none" spc="0" normalizeH="0" baseline="0" noProof="0" dirty="0">
              <a:ln>
                <a:noFill/>
              </a:ln>
              <a:solidFill>
                <a:srgbClr val="58585B"/>
              </a:solidFill>
              <a:effectLst/>
              <a:uLnTx/>
              <a:uFillTx/>
              <a:latin typeface="Museo Sans 300"/>
              <a:ea typeface="+mn-ea"/>
              <a:cs typeface="+mn-cs"/>
            </a:endParaRPr>
          </a:p>
        </p:txBody>
      </p:sp>
      <p:sp>
        <p:nvSpPr>
          <p:cNvPr id="87" name="Rectangle 86"/>
          <p:cNvSpPr/>
          <p:nvPr/>
        </p:nvSpPr>
        <p:spPr>
          <a:xfrm>
            <a:off x="6207319" y="3357375"/>
            <a:ext cx="2391734" cy="2100575"/>
          </a:xfrm>
          <a:prstGeom prst="rect">
            <a:avLst/>
          </a:prstGeom>
        </p:spPr>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ID" sz="1450" b="0" i="1" u="none" strike="noStrike" kern="1200" cap="none" spc="0" normalizeH="0" baseline="0" noProof="0" dirty="0">
                <a:ln>
                  <a:noFill/>
                </a:ln>
                <a:solidFill>
                  <a:srgbClr val="58585B"/>
                </a:solidFill>
                <a:effectLst/>
                <a:uLnTx/>
                <a:uFillTx/>
                <a:latin typeface="Museo Sans 300"/>
                <a:ea typeface="+mn-ea"/>
                <a:cs typeface="+mn-cs"/>
              </a:rPr>
              <a:t>Delivering sustainable palm oil at the source (e.g. a buyer from Norway decided to buy smallholder sustainability certificates from S. Sumatra – project #3), strengthening &amp; delivering Amsterdam declaration (signed)</a:t>
            </a:r>
            <a:endParaRPr kumimoji="0" lang="en-US" sz="1450" b="0" i="1" u="none" strike="noStrike" kern="1200" cap="none" spc="0" normalizeH="0" baseline="0" noProof="0" dirty="0">
              <a:ln>
                <a:noFill/>
              </a:ln>
              <a:solidFill>
                <a:srgbClr val="58585B"/>
              </a:solidFill>
              <a:effectLst/>
              <a:uLnTx/>
              <a:uFillTx/>
              <a:latin typeface="Museo Sans 300"/>
              <a:ea typeface="+mn-ea"/>
              <a:cs typeface="+mn-cs"/>
            </a:endParaRPr>
          </a:p>
        </p:txBody>
      </p:sp>
      <p:pic>
        <p:nvPicPr>
          <p:cNvPr id="88" name="Picture 87"/>
          <p:cNvPicPr>
            <a:picLocks noChangeAspect="1"/>
          </p:cNvPicPr>
          <p:nvPr/>
        </p:nvPicPr>
        <p:blipFill rotWithShape="1">
          <a:blip r:embed="rId5" cstate="email">
            <a:extLst>
              <a:ext uri="{28A0092B-C50C-407E-A947-70E740481C1C}">
                <a14:useLocalDpi xmlns:a14="http://schemas.microsoft.com/office/drawing/2010/main"/>
              </a:ext>
            </a:extLst>
          </a:blip>
          <a:srcRect t="25015" b="24325"/>
          <a:stretch/>
        </p:blipFill>
        <p:spPr>
          <a:xfrm>
            <a:off x="1276069" y="1748175"/>
            <a:ext cx="914977" cy="347192"/>
          </a:xfrm>
          <a:prstGeom prst="rect">
            <a:avLst/>
          </a:prstGeom>
        </p:spPr>
      </p:pic>
      <p:pic>
        <p:nvPicPr>
          <p:cNvPr id="89" name="Picture 8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32968" y="2095367"/>
            <a:ext cx="596680" cy="596680"/>
          </a:xfrm>
          <a:prstGeom prst="rect">
            <a:avLst/>
          </a:prstGeom>
        </p:spPr>
      </p:pic>
      <p:pic>
        <p:nvPicPr>
          <p:cNvPr id="90" name="Picture 8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598505" y="1785118"/>
            <a:ext cx="1304558" cy="739750"/>
          </a:xfrm>
          <a:prstGeom prst="rect">
            <a:avLst/>
          </a:prstGeom>
        </p:spPr>
      </p:pic>
      <p:pic>
        <p:nvPicPr>
          <p:cNvPr id="91" name="Picture 9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12295" y="1565950"/>
            <a:ext cx="1428182" cy="425598"/>
          </a:xfrm>
          <a:prstGeom prst="rect">
            <a:avLst/>
          </a:prstGeom>
        </p:spPr>
      </p:pic>
      <p:pic>
        <p:nvPicPr>
          <p:cNvPr id="92" name="Picture 91"/>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054649" y="2073496"/>
            <a:ext cx="855859" cy="746120"/>
          </a:xfrm>
          <a:prstGeom prst="rect">
            <a:avLst/>
          </a:prstGeom>
        </p:spPr>
      </p:pic>
      <p:pic>
        <p:nvPicPr>
          <p:cNvPr id="93" name="Picture 9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76590" y="1584372"/>
            <a:ext cx="1339971" cy="659180"/>
          </a:xfrm>
          <a:prstGeom prst="rect">
            <a:avLst/>
          </a:prstGeom>
        </p:spPr>
      </p:pic>
      <p:pic>
        <p:nvPicPr>
          <p:cNvPr id="94" name="Picture 93"/>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4821490" y="1968729"/>
            <a:ext cx="1011502" cy="951246"/>
          </a:xfrm>
          <a:prstGeom prst="rect">
            <a:avLst/>
          </a:prstGeom>
        </p:spPr>
      </p:pic>
      <p:sp>
        <p:nvSpPr>
          <p:cNvPr id="95" name="Oval 94"/>
          <p:cNvSpPr/>
          <p:nvPr/>
        </p:nvSpPr>
        <p:spPr>
          <a:xfrm>
            <a:off x="7215431" y="1307448"/>
            <a:ext cx="288032" cy="288032"/>
          </a:xfrm>
          <a:prstGeom prst="ellipse">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400" b="1" i="0" u="none" strike="noStrike" kern="1200" cap="none" spc="0" normalizeH="0" baseline="0" noProof="0" dirty="0">
                <a:ln>
                  <a:noFill/>
                </a:ln>
                <a:solidFill>
                  <a:srgbClr val="58585B"/>
                </a:solidFill>
                <a:effectLst/>
                <a:uLnTx/>
                <a:uFillTx/>
                <a:latin typeface="Museo Sans 300"/>
                <a:ea typeface="+mn-ea"/>
                <a:cs typeface="+mn-cs"/>
              </a:rPr>
              <a:t>9</a:t>
            </a:r>
            <a:endParaRPr kumimoji="0" lang="en-US" sz="1400" b="1" i="0" u="none" strike="noStrike" kern="1200" cap="none" spc="0" normalizeH="0" baseline="0" noProof="0" dirty="0">
              <a:ln>
                <a:noFill/>
              </a:ln>
              <a:solidFill>
                <a:srgbClr val="58585B"/>
              </a:solidFill>
              <a:effectLst/>
              <a:uLnTx/>
              <a:uFillTx/>
              <a:latin typeface="Museo Sans 300"/>
              <a:ea typeface="+mn-ea"/>
              <a:cs typeface="+mn-cs"/>
            </a:endParaRPr>
          </a:p>
        </p:txBody>
      </p:sp>
      <p:pic>
        <p:nvPicPr>
          <p:cNvPr id="96" name="Picture 95"/>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6347571" y="2333188"/>
            <a:ext cx="1824822" cy="528238"/>
          </a:xfrm>
          <a:prstGeom prst="rect">
            <a:avLst/>
          </a:prstGeom>
        </p:spPr>
      </p:pic>
      <p:sp>
        <p:nvSpPr>
          <p:cNvPr id="97" name="Rectangle 96"/>
          <p:cNvSpPr/>
          <p:nvPr/>
        </p:nvSpPr>
        <p:spPr>
          <a:xfrm>
            <a:off x="1272955" y="3956936"/>
            <a:ext cx="973924" cy="230832"/>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900" b="1" i="0" u="none" strike="noStrike" kern="1200" cap="none" spc="0" normalizeH="0" baseline="0" noProof="0" dirty="0">
                <a:ln>
                  <a:noFill/>
                </a:ln>
                <a:solidFill>
                  <a:srgbClr val="58585B">
                    <a:lumMod val="50000"/>
                    <a:lumOff val="50000"/>
                  </a:srgbClr>
                </a:solidFill>
                <a:effectLst/>
                <a:uLnTx/>
                <a:uFillTx/>
                <a:latin typeface="Museo Sans 300"/>
                <a:ea typeface="+mn-ea"/>
                <a:cs typeface="+mn-cs"/>
              </a:rPr>
              <a:t>SABAH</a:t>
            </a:r>
          </a:p>
        </p:txBody>
      </p:sp>
      <p:sp>
        <p:nvSpPr>
          <p:cNvPr id="98" name="Rectangle 97"/>
          <p:cNvSpPr/>
          <p:nvPr/>
        </p:nvSpPr>
        <p:spPr>
          <a:xfrm>
            <a:off x="2750935" y="3956936"/>
            <a:ext cx="973924" cy="230832"/>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900" b="1" i="0" u="none" strike="noStrike" kern="1200" cap="none" spc="0" normalizeH="0" baseline="0" noProof="0" dirty="0">
                <a:ln>
                  <a:noFill/>
                </a:ln>
                <a:solidFill>
                  <a:srgbClr val="58585B">
                    <a:lumMod val="50000"/>
                    <a:lumOff val="50000"/>
                  </a:srgbClr>
                </a:solidFill>
                <a:effectLst/>
                <a:uLnTx/>
                <a:uFillTx/>
                <a:latin typeface="Museo Sans 300"/>
                <a:ea typeface="+mn-ea"/>
                <a:cs typeface="+mn-cs"/>
              </a:rPr>
              <a:t>RIAU</a:t>
            </a:r>
          </a:p>
        </p:txBody>
      </p:sp>
      <p:sp>
        <p:nvSpPr>
          <p:cNvPr id="99" name="Rectangle 98"/>
          <p:cNvSpPr/>
          <p:nvPr/>
        </p:nvSpPr>
        <p:spPr>
          <a:xfrm>
            <a:off x="4361033" y="3956936"/>
            <a:ext cx="1263472" cy="230832"/>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900" b="1" i="0" u="none" strike="noStrike" kern="1200" cap="none" spc="0" normalizeH="0" baseline="0" noProof="0" dirty="0">
                <a:ln>
                  <a:noFill/>
                </a:ln>
                <a:solidFill>
                  <a:srgbClr val="58585B">
                    <a:lumMod val="50000"/>
                    <a:lumOff val="50000"/>
                  </a:srgbClr>
                </a:solidFill>
                <a:effectLst/>
                <a:uLnTx/>
                <a:uFillTx/>
                <a:latin typeface="Museo Sans 300"/>
                <a:ea typeface="+mn-ea"/>
                <a:cs typeface="+mn-cs"/>
              </a:rPr>
              <a:t>SABAH &amp; RIAU</a:t>
            </a:r>
          </a:p>
        </p:txBody>
      </p:sp>
      <p:pic>
        <p:nvPicPr>
          <p:cNvPr id="100" name="Picture 99"/>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45693" y="2593885"/>
            <a:ext cx="1192443" cy="285747"/>
          </a:xfrm>
          <a:prstGeom prst="rect">
            <a:avLst/>
          </a:prstGeom>
        </p:spPr>
      </p:pic>
      <p:pic>
        <p:nvPicPr>
          <p:cNvPr id="101" name="Picture 100"/>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57629" y="2945665"/>
            <a:ext cx="1217242" cy="207332"/>
          </a:xfrm>
          <a:prstGeom prst="rect">
            <a:avLst/>
          </a:prstGeom>
        </p:spPr>
      </p:pic>
      <p:pic>
        <p:nvPicPr>
          <p:cNvPr id="102" name="Picture 101"/>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9033386" y="3035900"/>
            <a:ext cx="2841506" cy="1515450"/>
          </a:xfrm>
          <a:prstGeom prst="rect">
            <a:avLst/>
          </a:prstGeom>
        </p:spPr>
      </p:pic>
      <p:pic>
        <p:nvPicPr>
          <p:cNvPr id="103" name="Picture 102"/>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9382637" y="1114747"/>
            <a:ext cx="2128118" cy="1704869"/>
          </a:xfrm>
          <a:prstGeom prst="rect">
            <a:avLst/>
          </a:prstGeom>
        </p:spPr>
      </p:pic>
      <p:pic>
        <p:nvPicPr>
          <p:cNvPr id="104" name="Picture 103"/>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033385" y="4750616"/>
            <a:ext cx="2823653" cy="1622217"/>
          </a:xfrm>
          <a:prstGeom prst="rect">
            <a:avLst/>
          </a:prstGeom>
        </p:spPr>
      </p:pic>
    </p:spTree>
    <p:extLst>
      <p:ext uri="{BB962C8B-B14F-4D97-AF65-F5344CB8AC3E}">
        <p14:creationId xmlns:p14="http://schemas.microsoft.com/office/powerpoint/2010/main" val="419297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436157" y="981074"/>
            <a:ext cx="3059832" cy="2267709"/>
          </a:xfrm>
          <a:prstGeom prst="rect">
            <a:avLst/>
          </a:prstGeom>
        </p:spPr>
      </p:pic>
      <p:sp>
        <p:nvSpPr>
          <p:cNvPr id="5" name="Title 4"/>
          <p:cNvSpPr>
            <a:spLocks noGrp="1"/>
          </p:cNvSpPr>
          <p:nvPr>
            <p:ph type="title"/>
          </p:nvPr>
        </p:nvSpPr>
        <p:spPr/>
        <p:txBody>
          <a:bodyPr/>
          <a:lstStyle/>
          <a:p>
            <a:r>
              <a:rPr lang="en-GB" dirty="0">
                <a:solidFill>
                  <a:srgbClr val="58585B"/>
                </a:solidFill>
              </a:rPr>
              <a:t>Landscape approach: beyond one supply chain</a:t>
            </a:r>
          </a:p>
        </p:txBody>
      </p:sp>
      <p:pic>
        <p:nvPicPr>
          <p:cNvPr id="8"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1380975" y="774415"/>
            <a:ext cx="5471697" cy="4104456"/>
          </a:xfrm>
          <a:prstGeom prst="rect">
            <a:avLst/>
          </a:prstGeom>
          <a:noFill/>
          <a:ln w="9525">
            <a:noFill/>
            <a:miter lim="800000"/>
            <a:headEnd/>
            <a:tailEnd/>
          </a:ln>
        </p:spPr>
      </p:pic>
      <p:pic>
        <p:nvPicPr>
          <p:cNvPr id="9" name="Content Placeholder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7796197" y="3605000"/>
            <a:ext cx="2339752" cy="2579969"/>
          </a:xfrm>
          <a:prstGeom prst="rect">
            <a:avLst/>
          </a:prstGeom>
          <a:noFill/>
          <a:ln w="9525">
            <a:noFill/>
            <a:miter lim="800000"/>
            <a:headEnd/>
            <a:tailEnd/>
          </a:ln>
        </p:spPr>
      </p:pic>
      <p:sp>
        <p:nvSpPr>
          <p:cNvPr id="10" name="Rectangle 9"/>
          <p:cNvSpPr/>
          <p:nvPr/>
        </p:nvSpPr>
        <p:spPr>
          <a:xfrm>
            <a:off x="1030006" y="1308392"/>
            <a:ext cx="2781648" cy="553998"/>
          </a:xfrm>
          <a:prstGeom prst="rect">
            <a:avLst/>
          </a:prstGeom>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500" b="1" i="0" u="none" strike="noStrike" kern="1200" cap="none" spc="0" normalizeH="0" baseline="0" noProof="0" dirty="0">
                <a:ln>
                  <a:noFill/>
                </a:ln>
                <a:solidFill>
                  <a:srgbClr val="EE7813"/>
                </a:solidFill>
                <a:effectLst/>
                <a:uLnTx/>
                <a:uFillTx/>
                <a:latin typeface="Museo Sans 300"/>
                <a:ea typeface="+mn-ea"/>
                <a:cs typeface="+mn-cs"/>
              </a:rPr>
              <a:t>VERIFIED SOURCING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500" b="1" i="0" u="none" strike="noStrike" kern="1200" cap="none" spc="0" normalizeH="0" baseline="0" noProof="0" dirty="0">
                <a:ln>
                  <a:noFill/>
                </a:ln>
                <a:solidFill>
                  <a:srgbClr val="EE7813"/>
                </a:solidFill>
                <a:effectLst/>
                <a:uLnTx/>
                <a:uFillTx/>
                <a:latin typeface="Museo Sans 300"/>
                <a:ea typeface="+mn-ea"/>
                <a:cs typeface="+mn-cs"/>
              </a:rPr>
              <a:t>AREA (VSA)</a:t>
            </a:r>
          </a:p>
        </p:txBody>
      </p:sp>
      <p:sp>
        <p:nvSpPr>
          <p:cNvPr id="11" name="Rectangle 10"/>
          <p:cNvSpPr/>
          <p:nvPr/>
        </p:nvSpPr>
        <p:spPr>
          <a:xfrm>
            <a:off x="9664784" y="2910809"/>
            <a:ext cx="2573642" cy="784830"/>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500" b="1" i="0" u="none" strike="noStrike" kern="1200" cap="none" spc="0" normalizeH="0" baseline="0" noProof="0" dirty="0">
                <a:ln>
                  <a:noFill/>
                </a:ln>
                <a:solidFill>
                  <a:srgbClr val="EE7813"/>
                </a:solidFill>
                <a:effectLst/>
                <a:uLnTx/>
                <a:uFillTx/>
                <a:latin typeface="Museo Sans 300"/>
                <a:ea typeface="+mn-ea"/>
                <a:cs typeface="+mn-cs"/>
              </a:rPr>
              <a:t>PPI (PRODUCTION-PROTECTION-INCLUSION) COMPACTS</a:t>
            </a:r>
          </a:p>
        </p:txBody>
      </p:sp>
      <p:sp>
        <p:nvSpPr>
          <p:cNvPr id="12" name="Rounded Rectangle 11"/>
          <p:cNvSpPr/>
          <p:nvPr/>
        </p:nvSpPr>
        <p:spPr>
          <a:xfrm>
            <a:off x="7597921" y="3756664"/>
            <a:ext cx="2736304" cy="2736304"/>
          </a:xfrm>
          <a:prstGeom prst="roundRect">
            <a:avLst/>
          </a:prstGeom>
          <a:noFill/>
          <a:ln w="12700">
            <a:solidFill>
              <a:srgbClr val="EE781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D" sz="1800" b="1" i="0" u="none" strike="noStrike" kern="1200" cap="none" spc="0" normalizeH="0" baseline="0" noProof="0" dirty="0">
              <a:ln>
                <a:noFill/>
              </a:ln>
              <a:solidFill>
                <a:srgbClr val="EE7813"/>
              </a:solidFill>
              <a:effectLst/>
              <a:uLnTx/>
              <a:uFillTx/>
              <a:latin typeface="Museo Sans 300"/>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D" sz="1800" b="1" i="0" u="none" strike="noStrike" kern="1200" cap="none" spc="0" normalizeH="0" baseline="0" noProof="0" dirty="0">
              <a:ln>
                <a:noFill/>
              </a:ln>
              <a:solidFill>
                <a:srgbClr val="EE7813"/>
              </a:solidFill>
              <a:effectLst/>
              <a:uLnTx/>
              <a:uFillTx/>
              <a:latin typeface="Museo Sans 300"/>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D" sz="1800" b="1" i="0" u="none" strike="noStrike" kern="1200" cap="none" spc="0" normalizeH="0" baseline="0" noProof="0" dirty="0">
              <a:ln>
                <a:noFill/>
              </a:ln>
              <a:solidFill>
                <a:srgbClr val="EE7813"/>
              </a:solidFill>
              <a:effectLst/>
              <a:uLnTx/>
              <a:uFillTx/>
              <a:latin typeface="Museo Sans 300"/>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D" sz="1800" b="1" i="0" u="none" strike="noStrike" kern="1200" cap="none" spc="0" normalizeH="0" baseline="0" noProof="0" dirty="0">
              <a:ln>
                <a:noFill/>
              </a:ln>
              <a:solidFill>
                <a:srgbClr val="EE7813"/>
              </a:solidFill>
              <a:effectLst/>
              <a:uLnTx/>
              <a:uFillTx/>
              <a:latin typeface="Museo Sans 300"/>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D" sz="1800" b="1" i="0" u="none" strike="noStrike" kern="1200" cap="none" spc="0" normalizeH="0" baseline="0" noProof="0" dirty="0">
              <a:ln>
                <a:noFill/>
              </a:ln>
              <a:solidFill>
                <a:srgbClr val="EE7813"/>
              </a:solidFill>
              <a:effectLst/>
              <a:uLnTx/>
              <a:uFillTx/>
              <a:latin typeface="Museo Sans 300"/>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D" sz="1800" b="1" i="0" u="none" strike="noStrike" kern="1200" cap="none" spc="0" normalizeH="0" baseline="0" noProof="0" dirty="0">
              <a:ln>
                <a:noFill/>
              </a:ln>
              <a:solidFill>
                <a:srgbClr val="EE7813"/>
              </a:solidFill>
              <a:effectLst/>
              <a:uLnTx/>
              <a:uFillTx/>
              <a:latin typeface="Museo Sans 300"/>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D" sz="1800" b="1" i="0" u="none" strike="noStrike" kern="1200" cap="none" spc="0" normalizeH="0" baseline="0" noProof="0" dirty="0">
              <a:ln>
                <a:noFill/>
              </a:ln>
              <a:solidFill>
                <a:srgbClr val="EE7813"/>
              </a:solidFill>
              <a:effectLst/>
              <a:uLnTx/>
              <a:uFillTx/>
              <a:latin typeface="Museo Sans 300"/>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D" sz="1800" b="1" i="0" u="none" strike="noStrike" kern="1200" cap="none" spc="0" normalizeH="0" baseline="0" noProof="0" dirty="0">
              <a:ln>
                <a:noFill/>
              </a:ln>
              <a:solidFill>
                <a:srgbClr val="EE7813"/>
              </a:solidFill>
              <a:effectLst/>
              <a:uLnTx/>
              <a:uFillTx/>
              <a:latin typeface="Museo Sans 300"/>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ID" sz="1800" b="1" i="0" u="none" strike="noStrike" kern="1200" cap="none" spc="0" normalizeH="0" baseline="0" noProof="0" dirty="0">
              <a:ln>
                <a:noFill/>
              </a:ln>
              <a:solidFill>
                <a:srgbClr val="EE7813"/>
              </a:solidFill>
              <a:effectLst/>
              <a:uLnTx/>
              <a:uFillTx/>
              <a:latin typeface="Museo Sans 300"/>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800" b="1" i="0" u="none" strike="noStrike" kern="1200" cap="none" spc="0" normalizeH="0" baseline="0" noProof="0" dirty="0">
                <a:ln>
                  <a:noFill/>
                </a:ln>
                <a:solidFill>
                  <a:srgbClr val="EE7813"/>
                </a:solidFill>
                <a:effectLst/>
                <a:uLnTx/>
                <a:uFillTx/>
                <a:latin typeface="Museo Sans 300"/>
                <a:ea typeface="+mn-ea"/>
                <a:cs typeface="+mn-cs"/>
              </a:rPr>
              <a:t>Government is key</a:t>
            </a:r>
            <a:endParaRPr kumimoji="0" lang="en-US" sz="1800" b="0" i="0" u="none" strike="noStrike" kern="1200" cap="none" spc="0" normalizeH="0" baseline="0" noProof="0" dirty="0">
              <a:ln>
                <a:noFill/>
              </a:ln>
              <a:solidFill>
                <a:srgbClr val="EE7813"/>
              </a:solidFill>
              <a:effectLst/>
              <a:uLnTx/>
              <a:uFillTx/>
              <a:latin typeface="Museo Sans 300"/>
              <a:ea typeface="+mn-ea"/>
              <a:cs typeface="+mn-cs"/>
            </a:endParaRPr>
          </a:p>
        </p:txBody>
      </p:sp>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36375" y="5107537"/>
            <a:ext cx="537592" cy="537592"/>
          </a:xfrm>
          <a:prstGeom prst="rect">
            <a:avLst/>
          </a:prstGeom>
        </p:spPr>
      </p:pic>
      <p:sp>
        <p:nvSpPr>
          <p:cNvPr id="14" name="Rectangle 13"/>
          <p:cNvSpPr/>
          <p:nvPr/>
        </p:nvSpPr>
        <p:spPr>
          <a:xfrm>
            <a:off x="2725999" y="4692768"/>
            <a:ext cx="2781648" cy="323165"/>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500" b="1" i="0" u="none" strike="noStrike" kern="1200" cap="none" spc="0" normalizeH="0" baseline="0" noProof="0" dirty="0">
                <a:ln>
                  <a:noFill/>
                </a:ln>
                <a:solidFill>
                  <a:srgbClr val="58585B"/>
                </a:solidFill>
                <a:effectLst/>
                <a:uLnTx/>
                <a:uFillTx/>
                <a:latin typeface="Museo Sans 300"/>
                <a:ea typeface="+mn-ea"/>
                <a:cs typeface="+mn-cs"/>
              </a:rPr>
              <a:t>SHARED ISSUES</a:t>
            </a:r>
          </a:p>
        </p:txBody>
      </p:sp>
      <p:sp>
        <p:nvSpPr>
          <p:cNvPr id="15" name="Rectangle 14"/>
          <p:cNvSpPr/>
          <p:nvPr/>
        </p:nvSpPr>
        <p:spPr>
          <a:xfrm>
            <a:off x="1348343" y="5602301"/>
            <a:ext cx="1043790" cy="369332"/>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900" b="1" i="0" u="none" strike="noStrike" kern="1200" cap="none" spc="0" normalizeH="0" baseline="0" noProof="0" dirty="0">
                <a:ln>
                  <a:noFill/>
                </a:ln>
                <a:solidFill>
                  <a:srgbClr val="58585B">
                    <a:lumMod val="50000"/>
                    <a:lumOff val="50000"/>
                  </a:srgbClr>
                </a:solidFill>
                <a:effectLst/>
                <a:uLnTx/>
                <a:uFillTx/>
                <a:latin typeface="Museo Sans 300"/>
                <a:ea typeface="+mn-ea"/>
                <a:cs typeface="+mn-cs"/>
              </a:rPr>
              <a:t>WATER MANAGEMENT</a:t>
            </a:r>
          </a:p>
        </p:txBody>
      </p:sp>
      <p:pic>
        <p:nvPicPr>
          <p:cNvPr id="16" name="Picture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12892" y="5138176"/>
            <a:ext cx="392675" cy="392675"/>
          </a:xfrm>
          <a:prstGeom prst="rect">
            <a:avLst/>
          </a:prstGeom>
        </p:spPr>
      </p:pic>
      <p:sp>
        <p:nvSpPr>
          <p:cNvPr id="17" name="Rectangle 16"/>
          <p:cNvSpPr/>
          <p:nvPr/>
        </p:nvSpPr>
        <p:spPr>
          <a:xfrm>
            <a:off x="2264802" y="5602301"/>
            <a:ext cx="1031389" cy="369332"/>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900" b="1" i="0" u="none" strike="noStrike" kern="1200" cap="none" spc="0" normalizeH="0" baseline="0" noProof="0" dirty="0">
                <a:ln>
                  <a:noFill/>
                </a:ln>
                <a:solidFill>
                  <a:srgbClr val="58585B">
                    <a:lumMod val="50000"/>
                    <a:lumOff val="50000"/>
                  </a:srgbClr>
                </a:solidFill>
                <a:effectLst/>
                <a:uLnTx/>
                <a:uFillTx/>
                <a:latin typeface="Museo Sans 300"/>
                <a:ea typeface="+mn-ea"/>
                <a:cs typeface="+mn-cs"/>
              </a:rPr>
              <a:t>PEAT/FOREST</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900" b="1" i="0" u="none" strike="noStrike" kern="1200" cap="none" spc="0" normalizeH="0" baseline="0" noProof="0" dirty="0">
                <a:ln>
                  <a:noFill/>
                </a:ln>
                <a:solidFill>
                  <a:srgbClr val="58585B">
                    <a:lumMod val="50000"/>
                    <a:lumOff val="50000"/>
                  </a:srgbClr>
                </a:solidFill>
                <a:effectLst/>
                <a:uLnTx/>
                <a:uFillTx/>
                <a:latin typeface="Museo Sans 300"/>
                <a:ea typeface="+mn-ea"/>
                <a:cs typeface="+mn-cs"/>
              </a:rPr>
              <a:t>FIRE</a:t>
            </a:r>
          </a:p>
        </p:txBody>
      </p:sp>
      <p:pic>
        <p:nvPicPr>
          <p:cNvPr id="18" name="Picture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14147" y="5120156"/>
            <a:ext cx="424274" cy="424274"/>
          </a:xfrm>
          <a:prstGeom prst="rect">
            <a:avLst/>
          </a:prstGeom>
        </p:spPr>
      </p:pic>
      <p:sp>
        <p:nvSpPr>
          <p:cNvPr id="19" name="Rectangle 18"/>
          <p:cNvSpPr/>
          <p:nvPr/>
        </p:nvSpPr>
        <p:spPr>
          <a:xfrm>
            <a:off x="3191314" y="5602301"/>
            <a:ext cx="1107215" cy="646331"/>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900" b="1" i="0" u="none" strike="noStrike" kern="1200" cap="none" spc="0" normalizeH="0" baseline="0" noProof="0" dirty="0">
                <a:ln>
                  <a:noFill/>
                </a:ln>
                <a:solidFill>
                  <a:srgbClr val="58585B">
                    <a:lumMod val="50000"/>
                    <a:lumOff val="50000"/>
                  </a:srgbClr>
                </a:solidFill>
                <a:effectLst/>
                <a:uLnTx/>
                <a:uFillTx/>
                <a:latin typeface="Museo Sans 300"/>
                <a:ea typeface="+mn-ea"/>
                <a:cs typeface="+mn-cs"/>
              </a:rPr>
              <a:t>HCV (HIGH CONSERVATION VALUE) CONNECTION</a:t>
            </a:r>
          </a:p>
        </p:txBody>
      </p:sp>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724093" y="5107537"/>
            <a:ext cx="263792" cy="436893"/>
          </a:xfrm>
          <a:prstGeom prst="rect">
            <a:avLst/>
          </a:prstGeom>
        </p:spPr>
      </p:pic>
      <p:sp>
        <p:nvSpPr>
          <p:cNvPr id="21" name="Rectangle 20"/>
          <p:cNvSpPr/>
          <p:nvPr/>
        </p:nvSpPr>
        <p:spPr>
          <a:xfrm>
            <a:off x="4186778" y="5597358"/>
            <a:ext cx="1161147" cy="646331"/>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900" b="1" i="0" u="none" strike="noStrike" kern="1200" cap="none" spc="0" normalizeH="0" baseline="0" noProof="0" dirty="0">
                <a:ln>
                  <a:noFill/>
                </a:ln>
                <a:solidFill>
                  <a:srgbClr val="58585B">
                    <a:lumMod val="50000"/>
                    <a:lumOff val="50000"/>
                  </a:srgbClr>
                </a:solidFill>
                <a:effectLst/>
                <a:uLnTx/>
                <a:uFillTx/>
                <a:latin typeface="Museo Sans 300"/>
                <a:ea typeface="+mn-ea"/>
                <a:cs typeface="+mn-cs"/>
              </a:rPr>
              <a:t>SMALLHOLDERS</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900" b="1" i="0" u="none" strike="noStrike" kern="1200" cap="none" spc="0" normalizeH="0" baseline="0" noProof="0" dirty="0">
                <a:ln>
                  <a:noFill/>
                </a:ln>
                <a:solidFill>
                  <a:srgbClr val="58585B">
                    <a:lumMod val="50000"/>
                    <a:lumOff val="50000"/>
                  </a:srgbClr>
                </a:solidFill>
                <a:effectLst/>
                <a:uLnTx/>
                <a:uFillTx/>
                <a:latin typeface="Museo Sans 300"/>
                <a:ea typeface="+mn-ea"/>
                <a:cs typeface="+mn-cs"/>
              </a:rPr>
              <a:t>MAPPING,  LAND LEGALITY &amp; GAPs</a:t>
            </a:r>
          </a:p>
        </p:txBody>
      </p:sp>
      <p:pic>
        <p:nvPicPr>
          <p:cNvPr id="22" name="Picture 2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624267" y="5089473"/>
            <a:ext cx="443738" cy="443738"/>
          </a:xfrm>
          <a:prstGeom prst="rect">
            <a:avLst/>
          </a:prstGeom>
        </p:spPr>
      </p:pic>
      <p:sp>
        <p:nvSpPr>
          <p:cNvPr id="23" name="Rectangle 22"/>
          <p:cNvSpPr/>
          <p:nvPr/>
        </p:nvSpPr>
        <p:spPr>
          <a:xfrm>
            <a:off x="5347925" y="5586139"/>
            <a:ext cx="973924" cy="369332"/>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900" b="1" i="0" u="none" strike="noStrike" kern="1200" cap="none" spc="0" normalizeH="0" baseline="0" noProof="0" dirty="0">
                <a:ln>
                  <a:noFill/>
                </a:ln>
                <a:solidFill>
                  <a:srgbClr val="58585B">
                    <a:lumMod val="50000"/>
                    <a:lumOff val="50000"/>
                  </a:srgbClr>
                </a:solidFill>
                <a:effectLst/>
                <a:uLnTx/>
                <a:uFillTx/>
                <a:latin typeface="Museo Sans 300"/>
                <a:ea typeface="+mn-ea"/>
                <a:cs typeface="+mn-cs"/>
              </a:rPr>
              <a:t>ACCESS TO FINANCE</a:t>
            </a:r>
          </a:p>
        </p:txBody>
      </p:sp>
      <p:pic>
        <p:nvPicPr>
          <p:cNvPr id="24" name="Picture 2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506496" y="5105245"/>
            <a:ext cx="425605" cy="425605"/>
          </a:xfrm>
          <a:prstGeom prst="rect">
            <a:avLst/>
          </a:prstGeom>
        </p:spPr>
      </p:pic>
      <p:sp>
        <p:nvSpPr>
          <p:cNvPr id="25" name="Rectangle 24"/>
          <p:cNvSpPr/>
          <p:nvPr/>
        </p:nvSpPr>
        <p:spPr>
          <a:xfrm>
            <a:off x="6206901" y="5586139"/>
            <a:ext cx="1192744" cy="507831"/>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900" b="1" i="0" u="none" strike="noStrike" kern="1200" cap="none" spc="0" normalizeH="0" baseline="0" noProof="0" dirty="0">
                <a:ln>
                  <a:noFill/>
                </a:ln>
                <a:solidFill>
                  <a:srgbClr val="58585B">
                    <a:lumMod val="50000"/>
                    <a:lumOff val="50000"/>
                  </a:srgbClr>
                </a:solidFill>
                <a:effectLst/>
                <a:uLnTx/>
                <a:uFillTx/>
                <a:latin typeface="Museo Sans 300"/>
                <a:ea typeface="+mn-ea"/>
                <a:cs typeface="+mn-cs"/>
              </a:rPr>
              <a:t>COLLA-BORATION </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900" b="1" i="0" u="none" strike="noStrike" kern="1200" cap="none" spc="0" normalizeH="0" baseline="0" noProof="0" dirty="0">
                <a:ln>
                  <a:noFill/>
                </a:ln>
                <a:solidFill>
                  <a:srgbClr val="58585B">
                    <a:lumMod val="50000"/>
                    <a:lumOff val="50000"/>
                  </a:srgbClr>
                </a:solidFill>
                <a:effectLst/>
                <a:uLnTx/>
                <a:uFillTx/>
                <a:latin typeface="Museo Sans 300"/>
                <a:ea typeface="+mn-ea"/>
                <a:cs typeface="+mn-cs"/>
              </a:rPr>
              <a:t>B/W MILLS</a:t>
            </a:r>
          </a:p>
        </p:txBody>
      </p:sp>
      <p:sp>
        <p:nvSpPr>
          <p:cNvPr id="26" name="Right Arrow 25"/>
          <p:cNvSpPr/>
          <p:nvPr/>
        </p:nvSpPr>
        <p:spPr>
          <a:xfrm>
            <a:off x="6228459" y="2018642"/>
            <a:ext cx="1040812" cy="648072"/>
          </a:xfrm>
          <a:prstGeom prst="rightArrow">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sp>
        <p:nvSpPr>
          <p:cNvPr id="27" name="Right Arrow 26"/>
          <p:cNvSpPr/>
          <p:nvPr/>
        </p:nvSpPr>
        <p:spPr>
          <a:xfrm rot="5400000">
            <a:off x="8678731" y="2946140"/>
            <a:ext cx="755212" cy="648072"/>
          </a:xfrm>
          <a:prstGeom prst="rightArrow">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sp>
        <p:nvSpPr>
          <p:cNvPr id="28" name="Rectangle 27"/>
          <p:cNvSpPr/>
          <p:nvPr/>
        </p:nvSpPr>
        <p:spPr>
          <a:xfrm>
            <a:off x="6457544" y="6285996"/>
            <a:ext cx="1140377" cy="338554"/>
          </a:xfrm>
          <a:prstGeom prst="rect">
            <a:avLst/>
          </a:prstGeom>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50000"/>
                  </a:prstClr>
                </a:solidFill>
                <a:effectLst/>
                <a:uLnTx/>
                <a:uFillTx/>
                <a:latin typeface="Museo Sans 300"/>
                <a:ea typeface="+mn-ea"/>
                <a:cs typeface="Arial" charset="0"/>
              </a:rPr>
              <a:t>Images: </a:t>
            </a:r>
            <a:r>
              <a:rPr kumimoji="0" lang="en-US" sz="800" b="0" i="0" u="none" strike="noStrike" kern="1200" cap="none" spc="0" normalizeH="0" baseline="0" noProof="0" dirty="0" err="1">
                <a:ln>
                  <a:noFill/>
                </a:ln>
                <a:solidFill>
                  <a:prstClr val="white">
                    <a:lumMod val="50000"/>
                  </a:prstClr>
                </a:solidFill>
                <a:effectLst/>
                <a:uLnTx/>
                <a:uFillTx/>
                <a:latin typeface="Museo Sans 300"/>
                <a:ea typeface="+mn-ea"/>
                <a:cs typeface="Arial" charset="0"/>
              </a:rPr>
              <a:t>Flaticon</a:t>
            </a:r>
            <a:endParaRPr kumimoji="0" lang="en-US" sz="800" b="0" i="0" u="none" strike="noStrike" kern="0" cap="none" spc="0" normalizeH="0" baseline="0" noProof="0" dirty="0">
              <a:ln>
                <a:noFill/>
              </a:ln>
              <a:solidFill>
                <a:prstClr val="white">
                  <a:lumMod val="50000"/>
                </a:prstClr>
              </a:solidFill>
              <a:effectLst/>
              <a:uLnTx/>
              <a:uFillTx/>
              <a:latin typeface="Museo Sans 300"/>
              <a:ea typeface="+mn-ea"/>
              <a:cs typeface="Arial" charset="0"/>
            </a:endParaRP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lumMod val="50000"/>
                </a:prstClr>
              </a:solidFill>
              <a:effectLst/>
              <a:uLnTx/>
              <a:uFillTx/>
              <a:latin typeface="Museo Sans 300"/>
              <a:ea typeface="+mn-ea"/>
              <a:cs typeface="Arial" charset="0"/>
            </a:endParaRPr>
          </a:p>
        </p:txBody>
      </p:sp>
    </p:spTree>
    <p:extLst>
      <p:ext uri="{BB962C8B-B14F-4D97-AF65-F5344CB8AC3E}">
        <p14:creationId xmlns:p14="http://schemas.microsoft.com/office/powerpoint/2010/main" val="281712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solidFill>
                  <a:srgbClr val="58585B"/>
                </a:solidFill>
              </a:rPr>
              <a:t>Our coverage </a:t>
            </a:r>
            <a:r>
              <a:rPr lang="en-GB" dirty="0"/>
              <a:t>i</a:t>
            </a:r>
            <a:r>
              <a:rPr lang="en-GB" dirty="0">
                <a:solidFill>
                  <a:srgbClr val="58585B"/>
                </a:solidFill>
              </a:rPr>
              <a:t>n Indonesia</a:t>
            </a:r>
          </a:p>
        </p:txBody>
      </p:sp>
      <p:grpSp>
        <p:nvGrpSpPr>
          <p:cNvPr id="4" name="Group 3"/>
          <p:cNvGrpSpPr/>
          <p:nvPr/>
        </p:nvGrpSpPr>
        <p:grpSpPr>
          <a:xfrm>
            <a:off x="356512" y="1411309"/>
            <a:ext cx="9495818" cy="5222777"/>
            <a:chOff x="-388330" y="908692"/>
            <a:chExt cx="9495818" cy="5222777"/>
          </a:xfrm>
        </p:grpSpPr>
        <p:pic>
          <p:nvPicPr>
            <p:cNvPr id="7" name="Picture 2" descr="C:\Users\mko\Documents\VISUALS\Indonesia all landscapes.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9700" b="18085"/>
            <a:stretch/>
          </p:blipFill>
          <p:spPr bwMode="auto">
            <a:xfrm>
              <a:off x="0" y="908692"/>
              <a:ext cx="9107488" cy="480527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8330" y="4808030"/>
              <a:ext cx="2181642" cy="1323439"/>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2400" b="0" i="0" u="none" strike="noStrike" kern="1200" cap="none" spc="0" normalizeH="0" baseline="0" noProof="0" dirty="0">
                  <a:ln>
                    <a:noFill/>
                  </a:ln>
                  <a:solidFill>
                    <a:srgbClr val="58585B"/>
                  </a:solidFill>
                  <a:effectLst/>
                  <a:uLnTx/>
                  <a:uFillTx/>
                  <a:latin typeface="Museo Sans 300"/>
                  <a:ea typeface="+mn-ea"/>
                  <a:cs typeface="+mn-cs"/>
                </a:rPr>
                <a:t>€2.6M </a:t>
              </a:r>
              <a:r>
                <a:rPr kumimoji="0" lang="en-ID" sz="1400" b="0" i="0" u="none" strike="noStrike" kern="1200" cap="none" spc="0" normalizeH="0" baseline="0" noProof="0" dirty="0">
                  <a:ln>
                    <a:noFill/>
                  </a:ln>
                  <a:solidFill>
                    <a:srgbClr val="58585B"/>
                  </a:solidFill>
                  <a:effectLst/>
                  <a:uLnTx/>
                  <a:uFillTx/>
                  <a:latin typeface="Museo Sans 300"/>
                  <a:ea typeface="+mn-ea"/>
                  <a:cs typeface="+mn-cs"/>
                </a:rPr>
                <a:t>(IDH) </a:t>
              </a:r>
              <a:r>
                <a:rPr kumimoji="0" lang="en-ID" sz="2400" b="0" i="0" u="none" strike="noStrike" kern="1200" cap="none" spc="0" normalizeH="0" baseline="0" noProof="0" dirty="0">
                  <a:ln>
                    <a:noFill/>
                  </a:ln>
                  <a:solidFill>
                    <a:srgbClr val="58585B"/>
                  </a:solidFill>
                  <a:effectLst/>
                  <a:uLnTx/>
                  <a:uFillTx/>
                  <a:latin typeface="Museo Sans 300"/>
                  <a:ea typeface="+mn-ea"/>
                  <a:cs typeface="+mn-cs"/>
                </a:rPr>
                <a:t>€2.6M </a:t>
              </a:r>
              <a:r>
                <a:rPr kumimoji="0" lang="en-ID" sz="1400" b="0" i="0" u="none" strike="noStrike" kern="1200" cap="none" spc="0" normalizeH="0" baseline="0" noProof="0" dirty="0">
                  <a:ln>
                    <a:noFill/>
                  </a:ln>
                  <a:solidFill>
                    <a:srgbClr val="58585B"/>
                  </a:solidFill>
                  <a:effectLst/>
                  <a:uLnTx/>
                  <a:uFillTx/>
                  <a:latin typeface="Museo Sans 300"/>
                  <a:ea typeface="+mn-ea"/>
                  <a:cs typeface="+mn-cs"/>
                </a:rPr>
                <a:t>(PRIVATE SECTOR &amp; OTHERS) </a:t>
              </a:r>
              <a:r>
                <a:rPr kumimoji="0" lang="en-ID" sz="1600" b="0" i="0" u="none" strike="noStrike" kern="1200" cap="none" spc="0" normalizeH="0" baseline="0" noProof="0" dirty="0">
                  <a:ln>
                    <a:noFill/>
                  </a:ln>
                  <a:solidFill>
                    <a:srgbClr val="58585B"/>
                  </a:solidFill>
                  <a:effectLst/>
                  <a:uLnTx/>
                  <a:uFillTx/>
                  <a:latin typeface="Museo Sans 300"/>
                  <a:ea typeface="+mn-ea"/>
                  <a:cs typeface="+mn-cs"/>
                </a:rPr>
                <a:t>investment</a:t>
              </a:r>
              <a:endParaRPr kumimoji="0" lang="en-US" sz="1600" b="0" i="0" u="none" strike="noStrike" kern="1200" cap="none" spc="0" normalizeH="0" baseline="0" noProof="0" dirty="0">
                <a:ln>
                  <a:noFill/>
                </a:ln>
                <a:solidFill>
                  <a:srgbClr val="58585B"/>
                </a:solidFill>
                <a:effectLst/>
                <a:uLnTx/>
                <a:uFillTx/>
                <a:latin typeface="Museo Sans 300"/>
                <a:ea typeface="+mn-ea"/>
                <a:cs typeface="+mn-cs"/>
              </a:endParaRPr>
            </a:p>
          </p:txBody>
        </p:sp>
        <p:sp>
          <p:nvSpPr>
            <p:cNvPr id="9" name="Rectangle 8"/>
            <p:cNvSpPr/>
            <p:nvPr/>
          </p:nvSpPr>
          <p:spPr>
            <a:xfrm>
              <a:off x="318275" y="4077072"/>
              <a:ext cx="1805453" cy="400110"/>
            </a:xfrm>
            <a:prstGeom prst="rect">
              <a:avLst/>
            </a:prstGeom>
          </p:spPr>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ID" sz="2000" b="1" i="0" u="none" strike="noStrike" kern="1200" cap="none" spc="0" normalizeH="0" baseline="0" noProof="0" dirty="0">
                  <a:ln>
                    <a:noFill/>
                  </a:ln>
                  <a:solidFill>
                    <a:srgbClr val="779344"/>
                  </a:solidFill>
                  <a:effectLst/>
                  <a:uLnTx/>
                  <a:uFillTx/>
                  <a:latin typeface="Museo Sans 300"/>
                  <a:ea typeface="+mn-ea"/>
                  <a:cs typeface="+mn-cs"/>
                </a:rPr>
                <a:t>&amp; Jambi</a:t>
              </a:r>
            </a:p>
          </p:txBody>
        </p:sp>
      </p:grpSp>
      <p:sp>
        <p:nvSpPr>
          <p:cNvPr id="10" name="Rectangle 9"/>
          <p:cNvSpPr/>
          <p:nvPr/>
        </p:nvSpPr>
        <p:spPr>
          <a:xfrm>
            <a:off x="8175099" y="993804"/>
            <a:ext cx="3655141" cy="2308324"/>
          </a:xfrm>
          <a:prstGeom prst="rect">
            <a:avLst/>
          </a:prstGeom>
        </p:spPr>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ID" sz="1800" b="1" i="0" u="none" strike="noStrike" kern="1200" cap="none" spc="0" normalizeH="0" baseline="0" noProof="0" dirty="0">
                <a:ln>
                  <a:noFill/>
                </a:ln>
                <a:solidFill>
                  <a:srgbClr val="58585B"/>
                </a:solidFill>
                <a:effectLst/>
                <a:uLnTx/>
                <a:uFillTx/>
                <a:latin typeface="Museo Sans 300"/>
                <a:ea typeface="+mn-ea"/>
                <a:cs typeface="+mn-cs"/>
              </a:rPr>
              <a:t>Key interventions:</a:t>
            </a:r>
            <a:r>
              <a:rPr kumimoji="0" lang="en-ID" sz="1800" b="0" i="0" u="none" strike="noStrike" kern="1200" cap="none" spc="0" normalizeH="0" baseline="0" noProof="0" dirty="0">
                <a:ln>
                  <a:noFill/>
                </a:ln>
                <a:solidFill>
                  <a:srgbClr val="58585B"/>
                </a:solidFill>
                <a:effectLst/>
                <a:uLnTx/>
                <a:uFillTx/>
                <a:latin typeface="Museo Sans 300"/>
                <a:ea typeface="+mn-ea"/>
                <a:cs typeface="+mn-cs"/>
              </a:rPr>
              <a:t> </a:t>
            </a:r>
            <a:r>
              <a:rPr kumimoji="0" lang="en-ID" sz="1800" b="1" i="0" u="none" strike="noStrike" kern="1200" cap="none" spc="0" normalizeH="0" baseline="0" noProof="0" dirty="0">
                <a:ln>
                  <a:noFill/>
                </a:ln>
                <a:solidFill>
                  <a:srgbClr val="F8A144">
                    <a:lumMod val="50000"/>
                  </a:srgbClr>
                </a:solidFill>
                <a:effectLst/>
                <a:uLnTx/>
                <a:uFillTx/>
                <a:latin typeface="Museo Sans 300"/>
                <a:ea typeface="+mn-ea"/>
                <a:cs typeface="+mn-cs"/>
              </a:rPr>
              <a:t>Green Growth Plans</a:t>
            </a:r>
            <a:r>
              <a:rPr kumimoji="0" lang="en-ID" sz="1800" b="0" i="0" u="none" strike="noStrike" kern="1200" cap="none" spc="0" normalizeH="0" baseline="0" noProof="0" dirty="0">
                <a:ln>
                  <a:noFill/>
                </a:ln>
                <a:solidFill>
                  <a:srgbClr val="58585B"/>
                </a:solidFill>
                <a:effectLst/>
                <a:uLnTx/>
                <a:uFillTx/>
                <a:latin typeface="Museo Sans 300"/>
                <a:ea typeface="+mn-ea"/>
                <a:cs typeface="+mn-cs"/>
              </a:rPr>
              <a:t>, </a:t>
            </a:r>
            <a:r>
              <a:rPr kumimoji="0" lang="en-ID" sz="1800" b="1" i="0" u="none" strike="noStrike" kern="1200" cap="none" spc="0" normalizeH="0" baseline="0" noProof="0" dirty="0">
                <a:ln>
                  <a:noFill/>
                </a:ln>
                <a:solidFill>
                  <a:srgbClr val="F8A144">
                    <a:lumMod val="50000"/>
                  </a:srgbClr>
                </a:solidFill>
                <a:effectLst/>
                <a:uLnTx/>
                <a:uFillTx/>
                <a:latin typeface="Museo Sans 300"/>
                <a:ea typeface="+mn-ea"/>
                <a:cs typeface="+mn-cs"/>
              </a:rPr>
              <a:t>PPI</a:t>
            </a:r>
            <a:r>
              <a:rPr kumimoji="0" lang="en-ID" sz="1800" b="0" i="0" u="none" strike="noStrike" kern="1200" cap="none" spc="0" normalizeH="0" baseline="0" noProof="0" dirty="0">
                <a:ln>
                  <a:noFill/>
                </a:ln>
                <a:solidFill>
                  <a:srgbClr val="58585B"/>
                </a:solidFill>
                <a:effectLst/>
                <a:uLnTx/>
                <a:uFillTx/>
                <a:latin typeface="Museo Sans 300"/>
                <a:ea typeface="+mn-ea"/>
                <a:cs typeface="+mn-cs"/>
              </a:rPr>
              <a:t> (production-protection-inclusion) </a:t>
            </a:r>
            <a:r>
              <a:rPr kumimoji="0" lang="en-ID" sz="1800" b="1" i="0" u="none" strike="noStrike" kern="1200" cap="none" spc="0" normalizeH="0" baseline="0" noProof="0" dirty="0">
                <a:ln>
                  <a:noFill/>
                </a:ln>
                <a:solidFill>
                  <a:srgbClr val="F8A144">
                    <a:lumMod val="50000"/>
                  </a:srgbClr>
                </a:solidFill>
                <a:effectLst/>
                <a:uLnTx/>
                <a:uFillTx/>
                <a:latin typeface="Museo Sans 300"/>
                <a:ea typeface="+mn-ea"/>
                <a:cs typeface="+mn-cs"/>
              </a:rPr>
              <a:t>compacts</a:t>
            </a:r>
            <a:r>
              <a:rPr kumimoji="0" lang="en-ID" sz="1800" b="0" i="0" u="none" strike="noStrike" kern="1200" cap="none" spc="0" normalizeH="0" baseline="0" noProof="0" dirty="0">
                <a:ln>
                  <a:noFill/>
                </a:ln>
                <a:solidFill>
                  <a:srgbClr val="58585B"/>
                </a:solidFill>
                <a:effectLst/>
                <a:uLnTx/>
                <a:uFillTx/>
                <a:latin typeface="Museo Sans 300"/>
                <a:ea typeface="+mn-ea"/>
                <a:cs typeface="+mn-cs"/>
              </a:rPr>
              <a:t> with 30 companies, peat/forest management, </a:t>
            </a:r>
            <a:r>
              <a:rPr kumimoji="0" lang="en-ID" sz="1800" b="1" i="0" u="none" strike="noStrike" kern="1200" cap="none" spc="0" normalizeH="0" baseline="0" noProof="0" dirty="0">
                <a:ln>
                  <a:noFill/>
                </a:ln>
                <a:solidFill>
                  <a:srgbClr val="F8A144">
                    <a:lumMod val="50000"/>
                  </a:srgbClr>
                </a:solidFill>
                <a:effectLst/>
                <a:uLnTx/>
                <a:uFillTx/>
                <a:latin typeface="Museo Sans 300"/>
                <a:ea typeface="+mn-ea"/>
                <a:cs typeface="+mn-cs"/>
              </a:rPr>
              <a:t>KEE</a:t>
            </a:r>
            <a:r>
              <a:rPr kumimoji="0" lang="en-ID" sz="1800" b="0" i="1" u="none" strike="noStrike" kern="1200" cap="none" spc="0" normalizeH="0" baseline="0" noProof="0" dirty="0">
                <a:ln>
                  <a:noFill/>
                </a:ln>
                <a:solidFill>
                  <a:srgbClr val="58585B"/>
                </a:solidFill>
                <a:effectLst/>
                <a:uLnTx/>
                <a:uFillTx/>
                <a:latin typeface="Museo Sans 300"/>
                <a:ea typeface="+mn-ea"/>
                <a:cs typeface="+mn-cs"/>
              </a:rPr>
              <a:t> </a:t>
            </a:r>
            <a:r>
              <a:rPr kumimoji="0" lang="en-ID" sz="1800" b="0" i="0" u="none" strike="noStrike" kern="1200" cap="none" spc="0" normalizeH="0" baseline="0" noProof="0" dirty="0">
                <a:ln>
                  <a:noFill/>
                </a:ln>
                <a:solidFill>
                  <a:srgbClr val="58585B"/>
                </a:solidFill>
                <a:effectLst/>
                <a:uLnTx/>
                <a:uFillTx/>
                <a:latin typeface="Museo Sans 300"/>
                <a:ea typeface="+mn-ea"/>
                <a:cs typeface="+mn-cs"/>
              </a:rPr>
              <a:t>(Essential Ecosystem Area), </a:t>
            </a:r>
            <a:r>
              <a:rPr kumimoji="0" lang="en-ID" sz="1800" b="1" i="0" u="none" strike="noStrike" kern="1200" cap="none" spc="0" normalizeH="0" baseline="0" noProof="0" dirty="0">
                <a:ln>
                  <a:noFill/>
                </a:ln>
                <a:solidFill>
                  <a:srgbClr val="F8A144">
                    <a:lumMod val="50000"/>
                  </a:srgbClr>
                </a:solidFill>
                <a:effectLst/>
                <a:uLnTx/>
                <a:uFillTx/>
                <a:latin typeface="Museo Sans 300"/>
                <a:ea typeface="+mn-ea"/>
                <a:cs typeface="+mn-cs"/>
              </a:rPr>
              <a:t>VSA</a:t>
            </a:r>
            <a:r>
              <a:rPr kumimoji="0" lang="en-ID" sz="1800" b="0" i="0" u="none" strike="noStrike" kern="1200" cap="none" spc="0" normalizeH="0" baseline="0" noProof="0" dirty="0">
                <a:ln>
                  <a:noFill/>
                </a:ln>
                <a:solidFill>
                  <a:srgbClr val="58585B"/>
                </a:solidFill>
                <a:effectLst/>
                <a:uLnTx/>
                <a:uFillTx/>
                <a:latin typeface="Museo Sans 300"/>
                <a:ea typeface="+mn-ea"/>
                <a:cs typeface="+mn-cs"/>
              </a:rPr>
              <a:t> (Verified Sourcing Area)</a:t>
            </a:r>
          </a:p>
          <a:p>
            <a:pPr marL="0" marR="0" lvl="0" indent="0" algn="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8585B"/>
              </a:solidFill>
              <a:effectLst/>
              <a:uLnTx/>
              <a:uFillTx/>
              <a:latin typeface="Museo Sans 300"/>
              <a:ea typeface="+mn-ea"/>
              <a:cs typeface="+mn-cs"/>
            </a:endParaRPr>
          </a:p>
        </p:txBody>
      </p:sp>
      <p:sp>
        <p:nvSpPr>
          <p:cNvPr id="11" name="Rectangle 10"/>
          <p:cNvSpPr/>
          <p:nvPr/>
        </p:nvSpPr>
        <p:spPr>
          <a:xfrm>
            <a:off x="7652653" y="3120608"/>
            <a:ext cx="1805453" cy="707886"/>
          </a:xfrm>
          <a:prstGeom prst="rect">
            <a:avLst/>
          </a:prstGeom>
        </p:spPr>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ID" sz="2000" b="1" i="0" u="none" strike="noStrike" kern="1200" cap="none" spc="0" normalizeH="0" baseline="0" noProof="0" dirty="0">
                <a:ln>
                  <a:noFill/>
                </a:ln>
                <a:solidFill>
                  <a:srgbClr val="779344"/>
                </a:solidFill>
                <a:effectLst/>
                <a:uLnTx/>
                <a:uFillTx/>
                <a:latin typeface="Museo Sans 300"/>
                <a:ea typeface="+mn-ea"/>
                <a:cs typeface="+mn-cs"/>
              </a:rPr>
              <a:t>West Papua &amp; Papua</a:t>
            </a:r>
          </a:p>
        </p:txBody>
      </p:sp>
      <p:grpSp>
        <p:nvGrpSpPr>
          <p:cNvPr id="36" name="Group 35"/>
          <p:cNvGrpSpPr/>
          <p:nvPr/>
        </p:nvGrpSpPr>
        <p:grpSpPr>
          <a:xfrm>
            <a:off x="7297033" y="3494098"/>
            <a:ext cx="1389155" cy="1291702"/>
            <a:chOff x="7297033" y="3494098"/>
            <a:chExt cx="1389155" cy="1291702"/>
          </a:xfrm>
        </p:grpSpPr>
        <p:cxnSp>
          <p:nvCxnSpPr>
            <p:cNvPr id="14" name="Straight Connector 13"/>
            <p:cNvCxnSpPr/>
            <p:nvPr/>
          </p:nvCxnSpPr>
          <p:spPr>
            <a:xfrm flipV="1">
              <a:off x="7297033" y="3494098"/>
              <a:ext cx="169558" cy="169558"/>
            </a:xfrm>
            <a:prstGeom prst="line">
              <a:avLst/>
            </a:prstGeom>
            <a:ln w="57150">
              <a:solidFill>
                <a:schemeClr val="accent3"/>
              </a:solidFill>
            </a:ln>
          </p:spPr>
          <p:style>
            <a:lnRef idx="1">
              <a:schemeClr val="accent3"/>
            </a:lnRef>
            <a:fillRef idx="0">
              <a:schemeClr val="accent3"/>
            </a:fillRef>
            <a:effectRef idx="0">
              <a:schemeClr val="accent3"/>
            </a:effectRef>
            <a:fontRef idx="minor">
              <a:schemeClr val="tx1"/>
            </a:fontRef>
          </p:style>
        </p:cxnSp>
        <p:cxnSp>
          <p:nvCxnSpPr>
            <p:cNvPr id="15" name="Straight Connector 14"/>
            <p:cNvCxnSpPr/>
            <p:nvPr/>
          </p:nvCxnSpPr>
          <p:spPr>
            <a:xfrm flipV="1">
              <a:off x="7409366" y="3578877"/>
              <a:ext cx="169558" cy="169558"/>
            </a:xfrm>
            <a:prstGeom prst="line">
              <a:avLst/>
            </a:prstGeom>
            <a:ln w="57150">
              <a:solidFill>
                <a:schemeClr val="accent3"/>
              </a:solidFill>
            </a:ln>
          </p:spPr>
          <p:style>
            <a:lnRef idx="1">
              <a:schemeClr val="accent3"/>
            </a:lnRef>
            <a:fillRef idx="0">
              <a:schemeClr val="accent3"/>
            </a:fillRef>
            <a:effectRef idx="0">
              <a:schemeClr val="accent3"/>
            </a:effectRef>
            <a:fontRef idx="minor">
              <a:schemeClr val="tx1"/>
            </a:fontRef>
          </p:style>
        </p:cxnSp>
        <p:cxnSp>
          <p:nvCxnSpPr>
            <p:cNvPr id="16" name="Straight Connector 15"/>
            <p:cNvCxnSpPr/>
            <p:nvPr/>
          </p:nvCxnSpPr>
          <p:spPr>
            <a:xfrm flipV="1">
              <a:off x="8223544" y="3915621"/>
              <a:ext cx="436759" cy="436759"/>
            </a:xfrm>
            <a:prstGeom prst="line">
              <a:avLst/>
            </a:prstGeom>
            <a:ln w="57150">
              <a:solidFill>
                <a:schemeClr val="accent3"/>
              </a:solidFill>
            </a:ln>
          </p:spPr>
          <p:style>
            <a:lnRef idx="1">
              <a:schemeClr val="accent3"/>
            </a:lnRef>
            <a:fillRef idx="0">
              <a:schemeClr val="accent3"/>
            </a:fillRef>
            <a:effectRef idx="0">
              <a:schemeClr val="accent3"/>
            </a:effectRef>
            <a:fontRef idx="minor">
              <a:schemeClr val="tx1"/>
            </a:fontRef>
          </p:style>
        </p:cxnSp>
        <p:cxnSp>
          <p:nvCxnSpPr>
            <p:cNvPr id="17" name="Straight Connector 16"/>
            <p:cNvCxnSpPr/>
            <p:nvPr/>
          </p:nvCxnSpPr>
          <p:spPr>
            <a:xfrm flipV="1">
              <a:off x="8470600" y="4616242"/>
              <a:ext cx="169558" cy="169558"/>
            </a:xfrm>
            <a:prstGeom prst="line">
              <a:avLst/>
            </a:prstGeom>
            <a:ln w="57150">
              <a:solidFill>
                <a:schemeClr val="accent3"/>
              </a:solidFill>
            </a:ln>
          </p:spPr>
          <p:style>
            <a:lnRef idx="1">
              <a:schemeClr val="accent3"/>
            </a:lnRef>
            <a:fillRef idx="0">
              <a:schemeClr val="accent3"/>
            </a:fillRef>
            <a:effectRef idx="0">
              <a:schemeClr val="accent3"/>
            </a:effectRef>
            <a:fontRef idx="minor">
              <a:schemeClr val="tx1"/>
            </a:fontRef>
          </p:style>
        </p:cxnSp>
        <p:cxnSp>
          <p:nvCxnSpPr>
            <p:cNvPr id="18" name="Straight Connector 17"/>
            <p:cNvCxnSpPr/>
            <p:nvPr/>
          </p:nvCxnSpPr>
          <p:spPr>
            <a:xfrm flipV="1">
              <a:off x="8380991" y="4417196"/>
              <a:ext cx="271279" cy="271279"/>
            </a:xfrm>
            <a:prstGeom prst="line">
              <a:avLst/>
            </a:prstGeom>
            <a:ln w="57150">
              <a:solidFill>
                <a:schemeClr val="accent3"/>
              </a:solidFill>
            </a:ln>
          </p:spPr>
          <p:style>
            <a:lnRef idx="1">
              <a:schemeClr val="accent3"/>
            </a:lnRef>
            <a:fillRef idx="0">
              <a:schemeClr val="accent3"/>
            </a:fillRef>
            <a:effectRef idx="0">
              <a:schemeClr val="accent3"/>
            </a:effectRef>
            <a:fontRef idx="minor">
              <a:schemeClr val="tx1"/>
            </a:fontRef>
          </p:style>
        </p:cxnSp>
        <p:cxnSp>
          <p:nvCxnSpPr>
            <p:cNvPr id="20" name="Straight Connector 19"/>
            <p:cNvCxnSpPr/>
            <p:nvPr/>
          </p:nvCxnSpPr>
          <p:spPr>
            <a:xfrm flipV="1">
              <a:off x="8349141" y="4232895"/>
              <a:ext cx="319941" cy="319940"/>
            </a:xfrm>
            <a:prstGeom prst="line">
              <a:avLst/>
            </a:prstGeom>
            <a:ln w="57150">
              <a:solidFill>
                <a:schemeClr val="accent3"/>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p:nvCxnSpPr>
          <p:spPr>
            <a:xfrm flipV="1">
              <a:off x="8291429" y="4064346"/>
              <a:ext cx="394759" cy="394759"/>
            </a:xfrm>
            <a:prstGeom prst="line">
              <a:avLst/>
            </a:prstGeom>
            <a:ln w="57150">
              <a:solidFill>
                <a:schemeClr val="accent3"/>
              </a:solidFill>
            </a:ln>
          </p:spPr>
          <p:style>
            <a:lnRef idx="1">
              <a:schemeClr val="accent3"/>
            </a:lnRef>
            <a:fillRef idx="0">
              <a:schemeClr val="accent3"/>
            </a:fillRef>
            <a:effectRef idx="0">
              <a:schemeClr val="accent3"/>
            </a:effectRef>
            <a:fontRef idx="minor">
              <a:schemeClr val="tx1"/>
            </a:fontRef>
          </p:style>
        </p:cxnSp>
        <p:cxnSp>
          <p:nvCxnSpPr>
            <p:cNvPr id="25" name="Straight Connector 24"/>
            <p:cNvCxnSpPr/>
            <p:nvPr/>
          </p:nvCxnSpPr>
          <p:spPr>
            <a:xfrm flipV="1">
              <a:off x="7449433" y="3646498"/>
              <a:ext cx="169558" cy="169558"/>
            </a:xfrm>
            <a:prstGeom prst="line">
              <a:avLst/>
            </a:prstGeom>
            <a:ln w="57150">
              <a:solidFill>
                <a:schemeClr val="accent3"/>
              </a:solidFill>
            </a:ln>
          </p:spPr>
          <p:style>
            <a:lnRef idx="1">
              <a:schemeClr val="accent3"/>
            </a:lnRef>
            <a:fillRef idx="0">
              <a:schemeClr val="accent3"/>
            </a:fillRef>
            <a:effectRef idx="0">
              <a:schemeClr val="accent3"/>
            </a:effectRef>
            <a:fontRef idx="minor">
              <a:schemeClr val="tx1"/>
            </a:fontRef>
          </p:style>
        </p:cxnSp>
        <p:cxnSp>
          <p:nvCxnSpPr>
            <p:cNvPr id="27" name="Straight Connector 26"/>
            <p:cNvCxnSpPr/>
            <p:nvPr/>
          </p:nvCxnSpPr>
          <p:spPr>
            <a:xfrm flipV="1">
              <a:off x="8133836" y="3815390"/>
              <a:ext cx="430609" cy="430609"/>
            </a:xfrm>
            <a:prstGeom prst="line">
              <a:avLst/>
            </a:prstGeom>
            <a:ln w="57150">
              <a:solidFill>
                <a:schemeClr val="accent3"/>
              </a:solidFill>
            </a:ln>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p:nvCxnSpPr>
          <p:spPr>
            <a:xfrm flipV="1">
              <a:off x="7994632" y="3763353"/>
              <a:ext cx="439287" cy="439287"/>
            </a:xfrm>
            <a:prstGeom prst="line">
              <a:avLst/>
            </a:prstGeom>
            <a:ln w="57150">
              <a:solidFill>
                <a:schemeClr val="accent3"/>
              </a:solidFill>
            </a:ln>
          </p:spPr>
          <p:style>
            <a:lnRef idx="1">
              <a:schemeClr val="accent3"/>
            </a:lnRef>
            <a:fillRef idx="0">
              <a:schemeClr val="accent3"/>
            </a:fillRef>
            <a:effectRef idx="0">
              <a:schemeClr val="accent3"/>
            </a:effectRef>
            <a:fontRef idx="minor">
              <a:schemeClr val="tx1"/>
            </a:fontRef>
          </p:style>
        </p:cxnSp>
        <p:cxnSp>
          <p:nvCxnSpPr>
            <p:cNvPr id="31" name="Straight Connector 30"/>
            <p:cNvCxnSpPr/>
            <p:nvPr/>
          </p:nvCxnSpPr>
          <p:spPr>
            <a:xfrm flipV="1">
              <a:off x="7871790" y="3712916"/>
              <a:ext cx="436533" cy="436533"/>
            </a:xfrm>
            <a:prstGeom prst="line">
              <a:avLst/>
            </a:prstGeom>
            <a:ln w="57150">
              <a:solidFill>
                <a:schemeClr val="accent3"/>
              </a:solidFill>
            </a:ln>
          </p:spPr>
          <p:style>
            <a:lnRef idx="1">
              <a:schemeClr val="accent3"/>
            </a:lnRef>
            <a:fillRef idx="0">
              <a:schemeClr val="accent3"/>
            </a:fillRef>
            <a:effectRef idx="0">
              <a:schemeClr val="accent3"/>
            </a:effectRef>
            <a:fontRef idx="minor">
              <a:schemeClr val="tx1"/>
            </a:fontRef>
          </p:style>
        </p:cxnSp>
        <p:cxnSp>
          <p:nvCxnSpPr>
            <p:cNvPr id="33" name="Straight Connector 32"/>
            <p:cNvCxnSpPr/>
            <p:nvPr/>
          </p:nvCxnSpPr>
          <p:spPr>
            <a:xfrm flipV="1">
              <a:off x="7494145" y="3901552"/>
              <a:ext cx="183298" cy="183298"/>
            </a:xfrm>
            <a:prstGeom prst="line">
              <a:avLst/>
            </a:prstGeom>
            <a:ln w="57150">
              <a:solidFill>
                <a:schemeClr val="accent3"/>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p:nvCxnSpPr>
          <p:spPr>
            <a:xfrm flipV="1">
              <a:off x="7655133" y="3883677"/>
              <a:ext cx="169558" cy="169558"/>
            </a:xfrm>
            <a:prstGeom prst="line">
              <a:avLst/>
            </a:prstGeom>
            <a:ln w="57150">
              <a:solidFill>
                <a:schemeClr val="accent3"/>
              </a:solidFill>
            </a:ln>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val="141048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Example (i): South Sumatra</a:t>
            </a:r>
          </a:p>
        </p:txBody>
      </p:sp>
      <p:pic>
        <p:nvPicPr>
          <p:cNvPr id="12" name="Picture 1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221671" y="894816"/>
            <a:ext cx="2225701" cy="2448273"/>
          </a:xfrm>
          <a:prstGeom prst="rect">
            <a:avLst/>
          </a:prstGeom>
          <a:ln>
            <a:solidFill>
              <a:schemeClr val="bg1">
                <a:lumMod val="75000"/>
              </a:schemeClr>
            </a:solidFill>
          </a:ln>
          <a:effectLst/>
        </p:spPr>
      </p:pic>
      <p:grpSp>
        <p:nvGrpSpPr>
          <p:cNvPr id="13" name="Group 12"/>
          <p:cNvGrpSpPr/>
          <p:nvPr/>
        </p:nvGrpSpPr>
        <p:grpSpPr>
          <a:xfrm>
            <a:off x="10038560" y="1749377"/>
            <a:ext cx="1271344" cy="1073168"/>
            <a:chOff x="1572464" y="2843399"/>
            <a:chExt cx="1271344" cy="1073168"/>
          </a:xfrm>
        </p:grpSpPr>
        <p:cxnSp>
          <p:nvCxnSpPr>
            <p:cNvPr id="14" name="Straight Connector 13"/>
            <p:cNvCxnSpPr/>
            <p:nvPr/>
          </p:nvCxnSpPr>
          <p:spPr>
            <a:xfrm flipH="1">
              <a:off x="1866500" y="3212974"/>
              <a:ext cx="216024" cy="216024"/>
            </a:xfrm>
            <a:prstGeom prst="line">
              <a:avLst/>
            </a:prstGeom>
            <a:ln w="127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901155" y="3164195"/>
              <a:ext cx="324036" cy="311259"/>
            </a:xfrm>
            <a:prstGeom prst="line">
              <a:avLst/>
            </a:prstGeom>
            <a:ln w="127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975746" y="3087165"/>
              <a:ext cx="447814" cy="417541"/>
            </a:xfrm>
            <a:prstGeom prst="line">
              <a:avLst/>
            </a:prstGeom>
            <a:ln w="127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045000" y="3130424"/>
              <a:ext cx="439444" cy="439444"/>
            </a:xfrm>
            <a:prstGeom prst="line">
              <a:avLst/>
            </a:prstGeom>
            <a:ln w="127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999797" y="3164195"/>
              <a:ext cx="553901" cy="553897"/>
            </a:xfrm>
            <a:prstGeom prst="line">
              <a:avLst/>
            </a:prstGeom>
            <a:ln w="127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045000" y="3247259"/>
              <a:ext cx="535015" cy="535015"/>
            </a:xfrm>
            <a:prstGeom prst="line">
              <a:avLst/>
            </a:prstGeom>
            <a:ln w="127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35807" y="3297206"/>
              <a:ext cx="509278" cy="509278"/>
            </a:xfrm>
            <a:prstGeom prst="line">
              <a:avLst/>
            </a:prstGeom>
            <a:ln w="127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199653" y="3326448"/>
              <a:ext cx="536239" cy="536239"/>
            </a:xfrm>
            <a:prstGeom prst="line">
              <a:avLst/>
            </a:prstGeom>
            <a:ln w="127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270394" y="3409346"/>
              <a:ext cx="507222" cy="507221"/>
            </a:xfrm>
            <a:prstGeom prst="line">
              <a:avLst/>
            </a:prstGeom>
            <a:ln w="127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591780" y="3458431"/>
              <a:ext cx="252028" cy="252028"/>
            </a:xfrm>
            <a:prstGeom prst="line">
              <a:avLst/>
            </a:prstGeom>
            <a:ln w="127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1619250" y="3064750"/>
              <a:ext cx="443924" cy="124015"/>
            </a:xfrm>
            <a:prstGeom prst="line">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1603093" y="3126757"/>
              <a:ext cx="384939" cy="137022"/>
            </a:xfrm>
            <a:prstGeom prst="line">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1572464" y="3197770"/>
              <a:ext cx="328691" cy="103447"/>
            </a:xfrm>
            <a:prstGeom prst="line">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1706508" y="3007982"/>
              <a:ext cx="493145" cy="137764"/>
            </a:xfrm>
            <a:prstGeom prst="line">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1752550" y="2916346"/>
              <a:ext cx="589398" cy="164654"/>
            </a:xfrm>
            <a:prstGeom prst="line">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1897279" y="2871107"/>
              <a:ext cx="514270" cy="143666"/>
            </a:xfrm>
            <a:prstGeom prst="line">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2026055" y="2843399"/>
              <a:ext cx="385494" cy="107691"/>
            </a:xfrm>
            <a:prstGeom prst="line">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9503822" y="2492867"/>
            <a:ext cx="1304221" cy="58477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600" b="1" i="0" u="none" strike="noStrike" kern="1200" cap="none" spc="0" normalizeH="0" baseline="0" noProof="0" dirty="0">
                <a:ln>
                  <a:noFill/>
                </a:ln>
                <a:solidFill>
                  <a:srgbClr val="C00000"/>
                </a:solidFill>
                <a:effectLst/>
                <a:uLnTx/>
                <a:uFillTx/>
                <a:latin typeface="Museo Sans 300"/>
                <a:ea typeface="+mn-ea"/>
                <a:cs typeface="+mn-cs"/>
              </a:rPr>
              <a:t>SOUTH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600" b="1" i="0" u="none" strike="noStrike" kern="1200" cap="none" spc="0" normalizeH="0" baseline="0" noProof="0" dirty="0">
                <a:ln>
                  <a:noFill/>
                </a:ln>
                <a:solidFill>
                  <a:srgbClr val="C00000"/>
                </a:solidFill>
                <a:effectLst/>
                <a:uLnTx/>
                <a:uFillTx/>
                <a:latin typeface="Museo Sans 300"/>
                <a:ea typeface="+mn-ea"/>
                <a:cs typeface="+mn-cs"/>
              </a:rPr>
              <a:t>SUMATRA</a:t>
            </a:r>
          </a:p>
        </p:txBody>
      </p:sp>
      <p:sp>
        <p:nvSpPr>
          <p:cNvPr id="11" name="TextBox 10"/>
          <p:cNvSpPr txBox="1"/>
          <p:nvPr/>
        </p:nvSpPr>
        <p:spPr>
          <a:xfrm>
            <a:off x="9572727" y="1880298"/>
            <a:ext cx="1173226" cy="338554"/>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600" b="1" i="0" u="none" strike="noStrike" kern="1200" cap="none" spc="0" normalizeH="0" baseline="0" noProof="0" dirty="0">
                <a:ln>
                  <a:noFill/>
                </a:ln>
                <a:solidFill>
                  <a:srgbClr val="C00000"/>
                </a:solidFill>
                <a:effectLst/>
                <a:uLnTx/>
                <a:uFillTx/>
                <a:latin typeface="Museo Sans 300"/>
                <a:ea typeface="+mn-ea"/>
                <a:cs typeface="+mn-cs"/>
              </a:rPr>
              <a:t>JAMBI</a:t>
            </a:r>
          </a:p>
        </p:txBody>
      </p:sp>
      <p:sp>
        <p:nvSpPr>
          <p:cNvPr id="31" name="TextBox 30"/>
          <p:cNvSpPr txBox="1"/>
          <p:nvPr/>
        </p:nvSpPr>
        <p:spPr>
          <a:xfrm>
            <a:off x="7559224" y="833529"/>
            <a:ext cx="1627261" cy="1323439"/>
          </a:xfrm>
          <a:prstGeom prst="rect">
            <a:avLst/>
          </a:prstGeom>
          <a:noFill/>
        </p:spPr>
        <p:txBody>
          <a:bodyPr wrap="square" rtlCol="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ID" sz="1600" b="1" i="0" u="none" strike="noStrike" kern="1200" cap="none" spc="0" normalizeH="0" baseline="0" noProof="0" dirty="0">
                <a:ln>
                  <a:noFill/>
                </a:ln>
                <a:solidFill>
                  <a:srgbClr val="C00000"/>
                </a:solidFill>
                <a:effectLst/>
                <a:uLnTx/>
                <a:uFillTx/>
                <a:latin typeface="Museo Sans 300"/>
                <a:ea typeface="+mn-ea"/>
                <a:cs typeface="+mn-cs"/>
              </a:rPr>
              <a:t>GREEN GROWTH PLAN OF SOUTH SUMATRA</a:t>
            </a:r>
          </a:p>
        </p:txBody>
      </p:sp>
      <p:sp>
        <p:nvSpPr>
          <p:cNvPr id="32" name="TextBox 31"/>
          <p:cNvSpPr txBox="1"/>
          <p:nvPr/>
        </p:nvSpPr>
        <p:spPr>
          <a:xfrm>
            <a:off x="3166336" y="5960130"/>
            <a:ext cx="7915882" cy="369332"/>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58585B"/>
              </a:solidFill>
              <a:effectLst/>
              <a:uLnTx/>
              <a:uFillTx/>
              <a:latin typeface="Museo Sans 300"/>
              <a:ea typeface="+mn-ea"/>
              <a:cs typeface="+mn-cs"/>
            </a:endParaRPr>
          </a:p>
        </p:txBody>
      </p:sp>
      <p:pic>
        <p:nvPicPr>
          <p:cNvPr id="33" name="Picture 3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43669" y="4747887"/>
            <a:ext cx="2411760" cy="1427614"/>
          </a:xfrm>
          <a:prstGeom prst="rect">
            <a:avLst/>
          </a:prstGeom>
        </p:spPr>
      </p:pic>
      <p:pic>
        <p:nvPicPr>
          <p:cNvPr id="34" name="Picture 3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43670" y="1615526"/>
            <a:ext cx="6524625" cy="4627373"/>
          </a:xfrm>
          <a:prstGeom prst="rect">
            <a:avLst/>
          </a:prstGeom>
          <a:solidFill>
            <a:schemeClr val="bg1">
              <a:lumMod val="50000"/>
              <a:alpha val="33000"/>
            </a:schemeClr>
          </a:solidFill>
          <a:ln>
            <a:solidFill>
              <a:schemeClr val="bg1">
                <a:lumMod val="75000"/>
              </a:schemeClr>
            </a:solidFill>
          </a:ln>
          <a:effectLst/>
        </p:spPr>
      </p:pic>
      <p:sp>
        <p:nvSpPr>
          <p:cNvPr id="35" name="Rectangle 34"/>
          <p:cNvSpPr/>
          <p:nvPr/>
        </p:nvSpPr>
        <p:spPr>
          <a:xfrm>
            <a:off x="5731570" y="1878967"/>
            <a:ext cx="1448951" cy="591483"/>
          </a:xfrm>
          <a:prstGeom prst="rect">
            <a:avLst/>
          </a:prstGeom>
          <a:gradFill flip="none" rotWithShape="1">
            <a:gsLst>
              <a:gs pos="0">
                <a:schemeClr val="accent4">
                  <a:lumMod val="5000"/>
                  <a:lumOff val="95000"/>
                  <a:alpha val="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sp>
        <p:nvSpPr>
          <p:cNvPr id="36" name="Rectangle 35"/>
          <p:cNvSpPr/>
          <p:nvPr/>
        </p:nvSpPr>
        <p:spPr>
          <a:xfrm>
            <a:off x="8611519" y="3474808"/>
            <a:ext cx="2630397" cy="369332"/>
          </a:xfrm>
          <a:prstGeom prst="rect">
            <a:avLst/>
          </a:prstGeom>
        </p:spPr>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8585B"/>
                </a:solidFill>
                <a:effectLst/>
                <a:uLnTx/>
                <a:uFillTx/>
                <a:latin typeface="Museo Sans 300"/>
                <a:ea typeface="+mn-ea"/>
                <a:cs typeface="+mn-cs"/>
              </a:rPr>
              <a:t>LAND USE PLANNING &amp; ALLOCATIONS THAT ARE COMPLIANT, EFFECTIVE &amp; FAIR </a:t>
            </a:r>
          </a:p>
        </p:txBody>
      </p:sp>
      <p:sp>
        <p:nvSpPr>
          <p:cNvPr id="37" name="Rectangle 36"/>
          <p:cNvSpPr/>
          <p:nvPr/>
        </p:nvSpPr>
        <p:spPr>
          <a:xfrm>
            <a:off x="9654286" y="3913361"/>
            <a:ext cx="1578829" cy="369332"/>
          </a:xfrm>
          <a:prstGeom prst="rect">
            <a:avLst/>
          </a:prstGeom>
        </p:spPr>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8585B"/>
                </a:solidFill>
                <a:effectLst/>
                <a:uLnTx/>
                <a:uFillTx/>
                <a:latin typeface="Museo Sans 300"/>
                <a:ea typeface="+mn-ea"/>
                <a:cs typeface="+mn-cs"/>
              </a:rPr>
              <a:t>INCREASED ACCESSES TO FIVE CAPITALS</a:t>
            </a:r>
          </a:p>
        </p:txBody>
      </p:sp>
      <p:sp>
        <p:nvSpPr>
          <p:cNvPr id="38" name="Rectangle 37"/>
          <p:cNvSpPr/>
          <p:nvPr/>
        </p:nvSpPr>
        <p:spPr>
          <a:xfrm>
            <a:off x="9237272" y="4371464"/>
            <a:ext cx="1991700" cy="369332"/>
          </a:xfrm>
          <a:prstGeom prst="rect">
            <a:avLst/>
          </a:prstGeom>
        </p:spPr>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8585B"/>
                </a:solidFill>
                <a:effectLst/>
                <a:uLnTx/>
                <a:uFillTx/>
                <a:latin typeface="Museo Sans 300"/>
                <a:ea typeface="+mn-ea"/>
                <a:cs typeface="+mn-cs"/>
              </a:rPr>
              <a:t>IMPROVED PRODUCTIVITY &amp; BENEFIT FROM A UNIT AREA </a:t>
            </a:r>
          </a:p>
        </p:txBody>
      </p:sp>
      <p:sp>
        <p:nvSpPr>
          <p:cNvPr id="39" name="Rectangle 38"/>
          <p:cNvSpPr/>
          <p:nvPr/>
        </p:nvSpPr>
        <p:spPr>
          <a:xfrm>
            <a:off x="9342110" y="4803512"/>
            <a:ext cx="1935965" cy="369332"/>
          </a:xfrm>
          <a:prstGeom prst="rect">
            <a:avLst/>
          </a:prstGeom>
        </p:spPr>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8585B"/>
                </a:solidFill>
                <a:effectLst/>
                <a:uLnTx/>
                <a:uFillTx/>
                <a:latin typeface="Museo Sans 300"/>
                <a:ea typeface="+mn-ea"/>
                <a:cs typeface="+mn-cs"/>
              </a:rPr>
              <a:t>IMPROVED VALUE CHAIN W/ BETTER BENEFIT SHARING</a:t>
            </a:r>
          </a:p>
        </p:txBody>
      </p:sp>
      <p:sp>
        <p:nvSpPr>
          <p:cNvPr id="40" name="Rectangle 39"/>
          <p:cNvSpPr/>
          <p:nvPr/>
        </p:nvSpPr>
        <p:spPr>
          <a:xfrm>
            <a:off x="9434670" y="5254417"/>
            <a:ext cx="1843404" cy="369332"/>
          </a:xfrm>
          <a:prstGeom prst="rect">
            <a:avLst/>
          </a:prstGeom>
        </p:spPr>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8585B"/>
                </a:solidFill>
                <a:effectLst/>
                <a:uLnTx/>
                <a:uFillTx/>
                <a:latin typeface="Museo Sans 300"/>
                <a:ea typeface="+mn-ea"/>
                <a:cs typeface="+mn-cs"/>
              </a:rPr>
              <a:t>INCREASED CONNECTIVITY &amp; ECONOMY OF SCALE</a:t>
            </a:r>
          </a:p>
        </p:txBody>
      </p:sp>
      <p:sp>
        <p:nvSpPr>
          <p:cNvPr id="41" name="Rectangle 40"/>
          <p:cNvSpPr/>
          <p:nvPr/>
        </p:nvSpPr>
        <p:spPr>
          <a:xfrm>
            <a:off x="9513528" y="5716265"/>
            <a:ext cx="1751704" cy="369332"/>
          </a:xfrm>
          <a:prstGeom prst="rect">
            <a:avLst/>
          </a:prstGeom>
        </p:spPr>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8585B"/>
                </a:solidFill>
                <a:effectLst/>
                <a:uLnTx/>
                <a:uFillTx/>
                <a:latin typeface="Museo Sans 300"/>
                <a:ea typeface="+mn-ea"/>
                <a:cs typeface="+mn-cs"/>
              </a:rPr>
              <a:t>EFFECTIVE FOREST &amp; LANDSCAPE RESTORATION</a:t>
            </a:r>
          </a:p>
        </p:txBody>
      </p:sp>
      <p:sp>
        <p:nvSpPr>
          <p:cNvPr id="42" name="Rectangle 41"/>
          <p:cNvSpPr/>
          <p:nvPr/>
        </p:nvSpPr>
        <p:spPr>
          <a:xfrm>
            <a:off x="8937660" y="6119274"/>
            <a:ext cx="2314370" cy="369332"/>
          </a:xfrm>
          <a:prstGeom prst="rect">
            <a:avLst/>
          </a:prstGeom>
        </p:spPr>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8585B"/>
                </a:solidFill>
                <a:effectLst/>
                <a:uLnTx/>
                <a:uFillTx/>
                <a:latin typeface="Museo Sans 300"/>
                <a:ea typeface="+mn-ea"/>
                <a:cs typeface="+mn-cs"/>
              </a:rPr>
              <a:t>EFFECTIVE INCENTIVE MECHANISM OF ECOSYSTEM SERVICES</a:t>
            </a:r>
          </a:p>
        </p:txBody>
      </p:sp>
      <p:grpSp>
        <p:nvGrpSpPr>
          <p:cNvPr id="43" name="Group 42"/>
          <p:cNvGrpSpPr/>
          <p:nvPr/>
        </p:nvGrpSpPr>
        <p:grpSpPr>
          <a:xfrm>
            <a:off x="11187048" y="3464270"/>
            <a:ext cx="342900" cy="342900"/>
            <a:chOff x="5562601" y="647700"/>
            <a:chExt cx="1066800" cy="1066800"/>
          </a:xfrm>
          <a:effectLst/>
        </p:grpSpPr>
        <p:sp>
          <p:nvSpPr>
            <p:cNvPr id="44" name="Oval 43"/>
            <p:cNvSpPr/>
            <p:nvPr/>
          </p:nvSpPr>
          <p:spPr>
            <a:xfrm>
              <a:off x="5562601" y="647700"/>
              <a:ext cx="1066800" cy="1066800"/>
            </a:xfrm>
            <a:prstGeom prst="ellipse">
              <a:avLst/>
            </a:prstGeom>
            <a:solidFill>
              <a:srgbClr val="00B050"/>
            </a:solidFill>
            <a:ln w="38100">
              <a:solidFill>
                <a:schemeClr val="bg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8585B"/>
                </a:solidFill>
                <a:effectLst/>
                <a:uLnTx/>
                <a:uFillTx/>
                <a:latin typeface="Museo Sans 300"/>
                <a:ea typeface="+mn-ea"/>
                <a:cs typeface="+mn-cs"/>
              </a:endParaRPr>
            </a:p>
          </p:txBody>
        </p:sp>
        <p:pic>
          <p:nvPicPr>
            <p:cNvPr id="45" name="Picture 4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87594" y="837644"/>
              <a:ext cx="816814" cy="653450"/>
            </a:xfrm>
            <a:prstGeom prst="rect">
              <a:avLst/>
            </a:prstGeom>
          </p:spPr>
        </p:pic>
      </p:grpSp>
      <p:grpSp>
        <p:nvGrpSpPr>
          <p:cNvPr id="46" name="Group 45"/>
          <p:cNvGrpSpPr/>
          <p:nvPr/>
        </p:nvGrpSpPr>
        <p:grpSpPr>
          <a:xfrm>
            <a:off x="11187048" y="4345506"/>
            <a:ext cx="342900" cy="342900"/>
            <a:chOff x="8287546" y="2552700"/>
            <a:chExt cx="1066800" cy="1066800"/>
          </a:xfrm>
        </p:grpSpPr>
        <p:sp>
          <p:nvSpPr>
            <p:cNvPr id="47" name="Oval 46"/>
            <p:cNvSpPr/>
            <p:nvPr/>
          </p:nvSpPr>
          <p:spPr>
            <a:xfrm flipH="1">
              <a:off x="8287546" y="2552700"/>
              <a:ext cx="1066800" cy="1066800"/>
            </a:xfrm>
            <a:prstGeom prst="ellipse">
              <a:avLst/>
            </a:prstGeom>
            <a:solidFill>
              <a:srgbClr val="00B0F0"/>
            </a:solidFill>
            <a:ln w="38100">
              <a:solidFill>
                <a:schemeClr val="bg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8585B"/>
                </a:solidFill>
                <a:effectLst/>
                <a:uLnTx/>
                <a:uFillTx/>
                <a:latin typeface="Museo Sans 300"/>
                <a:ea typeface="+mn-ea"/>
                <a:cs typeface="+mn-cs"/>
              </a:endParaRPr>
            </a:p>
          </p:txBody>
        </p:sp>
        <p:pic>
          <p:nvPicPr>
            <p:cNvPr id="48" name="Picture 4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32238" y="2703262"/>
              <a:ext cx="800663" cy="808288"/>
            </a:xfrm>
            <a:prstGeom prst="rect">
              <a:avLst/>
            </a:prstGeom>
          </p:spPr>
        </p:pic>
      </p:grpSp>
      <p:grpSp>
        <p:nvGrpSpPr>
          <p:cNvPr id="49" name="Group 48"/>
          <p:cNvGrpSpPr/>
          <p:nvPr/>
        </p:nvGrpSpPr>
        <p:grpSpPr>
          <a:xfrm>
            <a:off x="11169908" y="6128566"/>
            <a:ext cx="342900" cy="342900"/>
            <a:chOff x="3617123" y="3752850"/>
            <a:chExt cx="1066800" cy="1066800"/>
          </a:xfrm>
          <a:effectLst/>
        </p:grpSpPr>
        <p:sp>
          <p:nvSpPr>
            <p:cNvPr id="50" name="Oval 49"/>
            <p:cNvSpPr/>
            <p:nvPr/>
          </p:nvSpPr>
          <p:spPr>
            <a:xfrm>
              <a:off x="3617123" y="3752850"/>
              <a:ext cx="1066800" cy="1066800"/>
            </a:xfrm>
            <a:prstGeom prst="ellipse">
              <a:avLst/>
            </a:prstGeom>
            <a:solidFill>
              <a:srgbClr val="FFABAB"/>
            </a:solidFill>
            <a:ln w="38100">
              <a:solidFill>
                <a:schemeClr val="bg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8585B"/>
                </a:solidFill>
                <a:effectLst/>
                <a:uLnTx/>
                <a:uFillTx/>
                <a:latin typeface="Museo Sans 300"/>
                <a:ea typeface="+mn-ea"/>
                <a:cs typeface="+mn-cs"/>
              </a:endParaRPr>
            </a:p>
          </p:txBody>
        </p:sp>
        <p:pic>
          <p:nvPicPr>
            <p:cNvPr id="51" name="Picture 5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09521" y="3962400"/>
              <a:ext cx="880943" cy="704754"/>
            </a:xfrm>
            <a:prstGeom prst="rect">
              <a:avLst/>
            </a:prstGeom>
          </p:spPr>
        </p:pic>
      </p:grpSp>
      <p:grpSp>
        <p:nvGrpSpPr>
          <p:cNvPr id="52" name="Group 51"/>
          <p:cNvGrpSpPr/>
          <p:nvPr/>
        </p:nvGrpSpPr>
        <p:grpSpPr>
          <a:xfrm>
            <a:off x="11187048" y="5707230"/>
            <a:ext cx="342900" cy="342900"/>
            <a:chOff x="2877344" y="2552700"/>
            <a:chExt cx="1066800" cy="1066800"/>
          </a:xfrm>
          <a:effectLst/>
        </p:grpSpPr>
        <p:sp>
          <p:nvSpPr>
            <p:cNvPr id="53" name="Oval 52"/>
            <p:cNvSpPr/>
            <p:nvPr/>
          </p:nvSpPr>
          <p:spPr>
            <a:xfrm>
              <a:off x="2877344" y="2552700"/>
              <a:ext cx="1066800" cy="1066800"/>
            </a:xfrm>
            <a:prstGeom prst="ellipse">
              <a:avLst/>
            </a:prstGeom>
            <a:solidFill>
              <a:srgbClr val="00B0F0"/>
            </a:solidFill>
            <a:ln w="38100">
              <a:solidFill>
                <a:schemeClr val="bg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8585B"/>
                </a:solidFill>
                <a:effectLst/>
                <a:uLnTx/>
                <a:uFillTx/>
                <a:latin typeface="Museo Sans 300"/>
                <a:ea typeface="+mn-ea"/>
                <a:cs typeface="+mn-cs"/>
              </a:endParaRPr>
            </a:p>
          </p:txBody>
        </p:sp>
        <p:pic>
          <p:nvPicPr>
            <p:cNvPr id="54" name="Picture 53"/>
            <p:cNvPicPr>
              <a:picLocks noChangeAspect="1"/>
            </p:cNvPicPr>
            <p:nvPr/>
          </p:nvPicPr>
          <p:blipFill>
            <a:blip r:embed="rId8" cstate="email">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3078810" y="2658208"/>
              <a:ext cx="625884" cy="796192"/>
            </a:xfrm>
            <a:prstGeom prst="rect">
              <a:avLst/>
            </a:prstGeom>
          </p:spPr>
        </p:pic>
      </p:grpSp>
      <p:grpSp>
        <p:nvGrpSpPr>
          <p:cNvPr id="55" name="Group 54"/>
          <p:cNvGrpSpPr/>
          <p:nvPr/>
        </p:nvGrpSpPr>
        <p:grpSpPr>
          <a:xfrm>
            <a:off x="11187048" y="3896318"/>
            <a:ext cx="342900" cy="342900"/>
            <a:chOff x="7275513" y="1485900"/>
            <a:chExt cx="1066800" cy="1066800"/>
          </a:xfrm>
          <a:effectLst/>
        </p:grpSpPr>
        <p:sp>
          <p:nvSpPr>
            <p:cNvPr id="56" name="Oval 55"/>
            <p:cNvSpPr/>
            <p:nvPr/>
          </p:nvSpPr>
          <p:spPr>
            <a:xfrm flipH="1">
              <a:off x="7275513" y="1485900"/>
              <a:ext cx="1066800" cy="1066800"/>
            </a:xfrm>
            <a:prstGeom prst="ellipse">
              <a:avLst/>
            </a:prstGeom>
            <a:solidFill>
              <a:srgbClr val="FFC000"/>
            </a:solidFill>
            <a:ln w="38100">
              <a:solidFill>
                <a:schemeClr val="bg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8585B"/>
                </a:solidFill>
                <a:effectLst/>
                <a:uLnTx/>
                <a:uFillTx/>
                <a:latin typeface="Museo Sans 300"/>
                <a:ea typeface="+mn-ea"/>
                <a:cs typeface="+mn-cs"/>
              </a:endParaRPr>
            </a:p>
          </p:txBody>
        </p:sp>
        <p:pic>
          <p:nvPicPr>
            <p:cNvPr id="57" name="Picture 56"/>
            <p:cNvPicPr>
              <a:picLocks noChangeAspect="1"/>
            </p:cNvPicPr>
            <p:nvPr/>
          </p:nvPicPr>
          <p:blipFill>
            <a:blip r:embed="rId9"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7485239" y="1670916"/>
              <a:ext cx="666667" cy="704762"/>
            </a:xfrm>
            <a:prstGeom prst="rect">
              <a:avLst/>
            </a:prstGeom>
          </p:spPr>
        </p:pic>
      </p:grpSp>
      <p:grpSp>
        <p:nvGrpSpPr>
          <p:cNvPr id="58" name="Group 57"/>
          <p:cNvGrpSpPr/>
          <p:nvPr/>
        </p:nvGrpSpPr>
        <p:grpSpPr>
          <a:xfrm>
            <a:off x="11187048" y="4832422"/>
            <a:ext cx="342900" cy="342900"/>
            <a:chOff x="7487445" y="3752850"/>
            <a:chExt cx="1066800" cy="1066800"/>
          </a:xfrm>
          <a:effectLst/>
        </p:grpSpPr>
        <p:sp>
          <p:nvSpPr>
            <p:cNvPr id="59" name="Oval 58"/>
            <p:cNvSpPr/>
            <p:nvPr/>
          </p:nvSpPr>
          <p:spPr>
            <a:xfrm flipH="1">
              <a:off x="7487445" y="3752850"/>
              <a:ext cx="1066800" cy="1066800"/>
            </a:xfrm>
            <a:prstGeom prst="ellipse">
              <a:avLst/>
            </a:prstGeom>
            <a:solidFill>
              <a:srgbClr val="FFABAB"/>
            </a:solidFill>
            <a:ln w="38100">
              <a:solidFill>
                <a:schemeClr val="bg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8585B"/>
                </a:solidFill>
                <a:effectLst/>
                <a:uLnTx/>
                <a:uFillTx/>
                <a:latin typeface="Museo Sans 300"/>
                <a:ea typeface="+mn-ea"/>
                <a:cs typeface="+mn-cs"/>
              </a:endParaRPr>
            </a:p>
          </p:txBody>
        </p:sp>
        <p:pic>
          <p:nvPicPr>
            <p:cNvPr id="60" name="Picture 59"/>
            <p:cNvPicPr>
              <a:picLocks noChangeAspect="1"/>
            </p:cNvPicPr>
            <p:nvPr/>
          </p:nvPicPr>
          <p:blipFill>
            <a:blip r:embed="rId10" cstate="email">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7634289" y="3895953"/>
              <a:ext cx="787248" cy="787248"/>
            </a:xfrm>
            <a:prstGeom prst="rect">
              <a:avLst/>
            </a:prstGeom>
          </p:spPr>
        </p:pic>
      </p:grpSp>
      <p:grpSp>
        <p:nvGrpSpPr>
          <p:cNvPr id="61" name="Group 60"/>
          <p:cNvGrpSpPr/>
          <p:nvPr/>
        </p:nvGrpSpPr>
        <p:grpSpPr>
          <a:xfrm>
            <a:off x="11187048" y="5264470"/>
            <a:ext cx="342900" cy="342900"/>
            <a:chOff x="3904458" y="1485900"/>
            <a:chExt cx="1066800" cy="1066800"/>
          </a:xfrm>
          <a:effectLst/>
        </p:grpSpPr>
        <p:sp>
          <p:nvSpPr>
            <p:cNvPr id="62" name="Oval 61"/>
            <p:cNvSpPr/>
            <p:nvPr/>
          </p:nvSpPr>
          <p:spPr>
            <a:xfrm>
              <a:off x="3904458" y="1485900"/>
              <a:ext cx="1066800" cy="1066800"/>
            </a:xfrm>
            <a:prstGeom prst="ellipse">
              <a:avLst/>
            </a:prstGeom>
            <a:solidFill>
              <a:srgbClr val="FFC000"/>
            </a:solidFill>
            <a:ln w="38100">
              <a:solidFill>
                <a:schemeClr val="bg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8585B"/>
                </a:solidFill>
                <a:effectLst/>
                <a:uLnTx/>
                <a:uFillTx/>
                <a:latin typeface="Museo Sans 300"/>
                <a:ea typeface="+mn-ea"/>
                <a:cs typeface="+mn-cs"/>
              </a:endParaRPr>
            </a:p>
          </p:txBody>
        </p:sp>
        <p:pic>
          <p:nvPicPr>
            <p:cNvPr id="63" name="Picture 62"/>
            <p:cNvPicPr>
              <a:picLocks noChangeAspect="1"/>
            </p:cNvPicPr>
            <p:nvPr/>
          </p:nvPicPr>
          <p:blipFill>
            <a:blip r:embed="rId11" cstate="email">
              <a:grayscl/>
              <a:extLst>
                <a:ext uri="{28A0092B-C50C-407E-A947-70E740481C1C}">
                  <a14:useLocalDpi xmlns:a14="http://schemas.microsoft.com/office/drawing/2010/main"/>
                </a:ext>
              </a:extLst>
            </a:blip>
            <a:stretch>
              <a:fillRect/>
            </a:stretch>
          </p:blipFill>
          <p:spPr>
            <a:xfrm>
              <a:off x="4114793" y="1726839"/>
              <a:ext cx="625837" cy="625837"/>
            </a:xfrm>
            <a:prstGeom prst="rect">
              <a:avLst/>
            </a:prstGeom>
          </p:spPr>
        </p:pic>
      </p:grpSp>
      <p:sp>
        <p:nvSpPr>
          <p:cNvPr id="64" name="Oval 63"/>
          <p:cNvSpPr/>
          <p:nvPr/>
        </p:nvSpPr>
        <p:spPr>
          <a:xfrm>
            <a:off x="6215757" y="3553412"/>
            <a:ext cx="64294" cy="64294"/>
          </a:xfrm>
          <a:prstGeom prst="ellipse">
            <a:avLst/>
          </a:prstGeom>
          <a:solidFill>
            <a:schemeClr val="bg1">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cxnSp>
        <p:nvCxnSpPr>
          <p:cNvPr id="65" name="Straight Connector 64"/>
          <p:cNvCxnSpPr/>
          <p:nvPr/>
        </p:nvCxnSpPr>
        <p:spPr>
          <a:xfrm flipV="1">
            <a:off x="6246605" y="2467617"/>
            <a:ext cx="19723" cy="1086638"/>
          </a:xfrm>
          <a:prstGeom prst="line">
            <a:avLst/>
          </a:prstGeom>
          <a:ln>
            <a:solidFill>
              <a:schemeClr val="tx1">
                <a:lumMod val="75000"/>
                <a:lumOff val="25000"/>
              </a:schemeClr>
            </a:solidFill>
            <a:prstDash val="dash"/>
          </a:ln>
          <a:effectLst>
            <a:glow rad="63500">
              <a:schemeClr val="bg1">
                <a:lumMod val="95000"/>
                <a:alpha val="40000"/>
              </a:schemeClr>
            </a:glow>
          </a:effectLst>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5760660" y="1922099"/>
            <a:ext cx="1419860" cy="58477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seo Sans 300"/>
                <a:ea typeface="+mn-ea"/>
                <a:cs typeface="+mn-cs"/>
              </a:rPr>
              <a:t>Avoiding deforestation </a:t>
            </a:r>
            <a:r>
              <a:rPr kumimoji="0" lang="en-US" sz="800" b="0" i="0" u="none" strike="noStrike" kern="1200" cap="none" spc="0" normalizeH="0" baseline="0" noProof="0" dirty="0">
                <a:ln>
                  <a:noFill/>
                </a:ln>
                <a:solidFill>
                  <a:srgbClr val="58585B">
                    <a:lumMod val="85000"/>
                    <a:lumOff val="15000"/>
                  </a:srgbClr>
                </a:solidFill>
                <a:effectLst/>
                <a:uLnTx/>
                <a:uFillTx/>
                <a:latin typeface="Museo Sans 300"/>
                <a:ea typeface="+mn-ea"/>
                <a:cs typeface="+mn-cs"/>
              </a:rPr>
              <a:t>and natural forest degradation; </a:t>
            </a:r>
            <a:r>
              <a:rPr kumimoji="0" lang="en-US" sz="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seo Sans 300"/>
                <a:ea typeface="+mn-ea"/>
                <a:cs typeface="+mn-cs"/>
              </a:rPr>
              <a:t>Peat land restoration</a:t>
            </a:r>
          </a:p>
        </p:txBody>
      </p:sp>
      <p:sp>
        <p:nvSpPr>
          <p:cNvPr id="66" name="Oval 65"/>
          <p:cNvSpPr/>
          <p:nvPr/>
        </p:nvSpPr>
        <p:spPr>
          <a:xfrm>
            <a:off x="6236468" y="2403324"/>
            <a:ext cx="64294" cy="64294"/>
          </a:xfrm>
          <a:prstGeom prst="ellipse">
            <a:avLst/>
          </a:prstGeom>
          <a:solidFill>
            <a:schemeClr val="bg1">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sp>
        <p:nvSpPr>
          <p:cNvPr id="68" name="Oval 67"/>
          <p:cNvSpPr/>
          <p:nvPr/>
        </p:nvSpPr>
        <p:spPr>
          <a:xfrm>
            <a:off x="5228053" y="2457776"/>
            <a:ext cx="64294" cy="64294"/>
          </a:xfrm>
          <a:prstGeom prst="ellipse">
            <a:avLst/>
          </a:prstGeom>
          <a:solidFill>
            <a:schemeClr val="bg1">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cxnSp>
        <p:nvCxnSpPr>
          <p:cNvPr id="69" name="Straight Connector 68"/>
          <p:cNvCxnSpPr/>
          <p:nvPr/>
        </p:nvCxnSpPr>
        <p:spPr>
          <a:xfrm flipV="1">
            <a:off x="5256301" y="2152431"/>
            <a:ext cx="5558" cy="306189"/>
          </a:xfrm>
          <a:prstGeom prst="line">
            <a:avLst/>
          </a:prstGeom>
          <a:ln>
            <a:solidFill>
              <a:schemeClr val="tx1">
                <a:lumMod val="75000"/>
                <a:lumOff val="25000"/>
              </a:schemeClr>
            </a:solidFill>
            <a:prstDash val="dash"/>
          </a:ln>
          <a:effectLst>
            <a:glow rad="63500">
              <a:schemeClr val="bg1">
                <a:lumMod val="95000"/>
                <a:alpha val="40000"/>
              </a:schemeClr>
            </a:glow>
          </a:effectLst>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5698447" y="2120283"/>
            <a:ext cx="64294" cy="64294"/>
          </a:xfrm>
          <a:prstGeom prst="ellipse">
            <a:avLst/>
          </a:prstGeom>
          <a:solidFill>
            <a:schemeClr val="bg1">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cxnSp>
        <p:nvCxnSpPr>
          <p:cNvPr id="71" name="Straight Connector 70"/>
          <p:cNvCxnSpPr>
            <a:endCxn id="70" idx="2"/>
          </p:cNvCxnSpPr>
          <p:nvPr/>
        </p:nvCxnSpPr>
        <p:spPr>
          <a:xfrm>
            <a:off x="5261309" y="2152431"/>
            <a:ext cx="437138" cy="1"/>
          </a:xfrm>
          <a:prstGeom prst="line">
            <a:avLst/>
          </a:prstGeom>
          <a:ln>
            <a:solidFill>
              <a:schemeClr val="tx1">
                <a:lumMod val="75000"/>
                <a:lumOff val="25000"/>
              </a:schemeClr>
            </a:solidFill>
            <a:prstDash val="dash"/>
          </a:ln>
          <a:effectLst>
            <a:glow rad="63500">
              <a:schemeClr val="bg1">
                <a:lumMod val="95000"/>
                <a:alpha val="40000"/>
              </a:schemeClr>
            </a:glow>
          </a:effectLst>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5422800" y="4933801"/>
            <a:ext cx="1745036" cy="742967"/>
          </a:xfrm>
          <a:prstGeom prst="rect">
            <a:avLst/>
          </a:prstGeom>
          <a:gradFill flip="none" rotWithShape="1">
            <a:gsLst>
              <a:gs pos="0">
                <a:schemeClr val="accent4">
                  <a:lumMod val="5000"/>
                  <a:lumOff val="95000"/>
                  <a:alpha val="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sp>
        <p:nvSpPr>
          <p:cNvPr id="73" name="TextBox 72"/>
          <p:cNvSpPr txBox="1"/>
          <p:nvPr/>
        </p:nvSpPr>
        <p:spPr>
          <a:xfrm>
            <a:off x="5451892" y="4993100"/>
            <a:ext cx="1715945" cy="707886"/>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seo Sans 300"/>
                <a:ea typeface="+mn-ea"/>
                <a:cs typeface="+mn-cs"/>
              </a:rPr>
              <a:t>Increased productivity</a:t>
            </a:r>
            <a:r>
              <a:rPr kumimoji="0" lang="en-US" sz="800" b="0" i="0" u="none" strike="noStrike" kern="1200" cap="none" spc="0" normalizeH="0" baseline="0" noProof="0" dirty="0">
                <a:ln>
                  <a:noFill/>
                </a:ln>
                <a:solidFill>
                  <a:srgbClr val="58585B">
                    <a:lumMod val="85000"/>
                    <a:lumOff val="15000"/>
                  </a:srgbClr>
                </a:solidFill>
                <a:effectLst/>
                <a:uLnTx/>
                <a:uFillTx/>
                <a:latin typeface="Museo Sans 300"/>
                <a:ea typeface="+mn-ea"/>
                <a:cs typeface="+mn-cs"/>
              </a:rPr>
              <a:t> of coffee, rubber and oil palm ; </a:t>
            </a:r>
            <a:r>
              <a:rPr kumimoji="0" lang="en-US" sz="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seo Sans 300"/>
                <a:ea typeface="+mn-ea"/>
                <a:cs typeface="+mn-cs"/>
              </a:rPr>
              <a:t>Good agricultural practice</a:t>
            </a:r>
            <a:r>
              <a:rPr kumimoji="0" lang="en-US" sz="800" b="0" i="0" u="none" strike="noStrike" kern="1200" cap="none" spc="0" normalizeH="0" baseline="0" noProof="0" dirty="0">
                <a:ln>
                  <a:noFill/>
                </a:ln>
                <a:solidFill>
                  <a:srgbClr val="C00000"/>
                </a:solidFill>
                <a:effectLst/>
                <a:uLnTx/>
                <a:uFillTx/>
                <a:latin typeface="Museo Sans 300"/>
                <a:ea typeface="+mn-ea"/>
                <a:cs typeface="+mn-cs"/>
              </a:rPr>
              <a:t>, </a:t>
            </a:r>
            <a:r>
              <a:rPr kumimoji="0" lang="en-US" sz="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seo Sans 300"/>
                <a:ea typeface="+mn-ea"/>
                <a:cs typeface="+mn-cs"/>
              </a:rPr>
              <a:t>Ecosystem service for water provision</a:t>
            </a:r>
          </a:p>
        </p:txBody>
      </p:sp>
      <p:sp>
        <p:nvSpPr>
          <p:cNvPr id="74" name="Rectangle 73"/>
          <p:cNvSpPr/>
          <p:nvPr/>
        </p:nvSpPr>
        <p:spPr>
          <a:xfrm>
            <a:off x="2609558" y="5312947"/>
            <a:ext cx="1448951" cy="639286"/>
          </a:xfrm>
          <a:prstGeom prst="rect">
            <a:avLst/>
          </a:prstGeom>
          <a:gradFill flip="none" rotWithShape="1">
            <a:gsLst>
              <a:gs pos="0">
                <a:schemeClr val="accent4">
                  <a:lumMod val="5000"/>
                  <a:lumOff val="95000"/>
                  <a:alpha val="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sp>
        <p:nvSpPr>
          <p:cNvPr id="75" name="TextBox 74"/>
          <p:cNvSpPr txBox="1"/>
          <p:nvPr/>
        </p:nvSpPr>
        <p:spPr>
          <a:xfrm>
            <a:off x="2639343" y="5367458"/>
            <a:ext cx="1419860" cy="58477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seo Sans 300"/>
                <a:ea typeface="+mn-ea"/>
                <a:cs typeface="+mn-cs"/>
              </a:rPr>
              <a:t>Avoiding deforestation </a:t>
            </a:r>
            <a:r>
              <a:rPr kumimoji="0" lang="en-US" sz="800" b="0" i="0" u="none" strike="noStrike" kern="1200" cap="none" spc="0" normalizeH="0" baseline="0" noProof="0" dirty="0">
                <a:ln>
                  <a:noFill/>
                </a:ln>
                <a:solidFill>
                  <a:srgbClr val="58585B">
                    <a:lumMod val="85000"/>
                    <a:lumOff val="15000"/>
                  </a:srgbClr>
                </a:solidFill>
                <a:effectLst/>
                <a:uLnTx/>
                <a:uFillTx/>
                <a:latin typeface="Museo Sans 300"/>
                <a:ea typeface="+mn-ea"/>
                <a:cs typeface="+mn-cs"/>
              </a:rPr>
              <a:t>and natural forest degradation; </a:t>
            </a:r>
            <a:r>
              <a:rPr kumimoji="0" lang="en-US" sz="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seo Sans 300"/>
                <a:ea typeface="+mn-ea"/>
                <a:cs typeface="+mn-cs"/>
              </a:rPr>
              <a:t>Forest restoration</a:t>
            </a:r>
          </a:p>
        </p:txBody>
      </p:sp>
      <p:sp>
        <p:nvSpPr>
          <p:cNvPr id="76" name="Rectangle 75"/>
          <p:cNvSpPr/>
          <p:nvPr/>
        </p:nvSpPr>
        <p:spPr>
          <a:xfrm>
            <a:off x="3797464" y="1337519"/>
            <a:ext cx="1943705" cy="582923"/>
          </a:xfrm>
          <a:prstGeom prst="rect">
            <a:avLst/>
          </a:prstGeom>
          <a:gradFill flip="none" rotWithShape="1">
            <a:gsLst>
              <a:gs pos="0">
                <a:schemeClr val="accent4">
                  <a:lumMod val="5000"/>
                  <a:lumOff val="95000"/>
                  <a:alpha val="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sp>
        <p:nvSpPr>
          <p:cNvPr id="77" name="TextBox 76"/>
          <p:cNvSpPr txBox="1"/>
          <p:nvPr/>
        </p:nvSpPr>
        <p:spPr>
          <a:xfrm>
            <a:off x="3762633" y="1418750"/>
            <a:ext cx="2000522" cy="46166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seo Sans 300"/>
                <a:ea typeface="+mn-ea"/>
                <a:cs typeface="+mn-cs"/>
              </a:rPr>
              <a:t>Increased productivity</a:t>
            </a:r>
            <a:r>
              <a:rPr kumimoji="0" lang="en-US" sz="800" b="0" i="0" u="none" strike="noStrike" kern="1200" cap="none" spc="0" normalizeH="0" baseline="0" noProof="0" dirty="0">
                <a:ln>
                  <a:noFill/>
                </a:ln>
                <a:solidFill>
                  <a:srgbClr val="58585B">
                    <a:lumMod val="85000"/>
                    <a:lumOff val="15000"/>
                  </a:srgbClr>
                </a:solidFill>
                <a:effectLst/>
                <a:uLnTx/>
                <a:uFillTx/>
                <a:latin typeface="Museo Sans 300"/>
                <a:ea typeface="+mn-ea"/>
                <a:cs typeface="+mn-cs"/>
              </a:rPr>
              <a:t> of rice and oil palm; </a:t>
            </a:r>
            <a:r>
              <a:rPr kumimoji="0" lang="en-US" sz="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seo Sans 300"/>
                <a:ea typeface="+mn-ea"/>
                <a:cs typeface="+mn-cs"/>
              </a:rPr>
              <a:t>Good agricultural practice</a:t>
            </a:r>
            <a:r>
              <a:rPr kumimoji="0" lang="en-US" sz="800" b="0" i="0" u="none" strike="noStrike" kern="1200" cap="none" spc="0" normalizeH="0" baseline="0" noProof="0" dirty="0">
                <a:ln>
                  <a:noFill/>
                </a:ln>
                <a:solidFill>
                  <a:srgbClr val="58585B">
                    <a:lumMod val="85000"/>
                    <a:lumOff val="15000"/>
                  </a:srgbClr>
                </a:solidFill>
                <a:effectLst/>
                <a:uLnTx/>
                <a:uFillTx/>
                <a:latin typeface="Museo Sans 300"/>
                <a:ea typeface="+mn-ea"/>
                <a:cs typeface="+mn-cs"/>
              </a:rPr>
              <a:t>, Rubber auction market, Mini CPO mill</a:t>
            </a:r>
            <a:endParaRPr kumimoji="0" lang="en-US" sz="800" b="1" i="0" u="none" strike="noStrike" kern="1200" cap="none" spc="0" normalizeH="0" baseline="0" noProof="0" dirty="0">
              <a:ln>
                <a:noFill/>
              </a:ln>
              <a:solidFill>
                <a:srgbClr val="00FA71"/>
              </a:solidFill>
              <a:effectLst>
                <a:outerShdw blurRad="38100" dist="38100" dir="2700000" algn="tl">
                  <a:srgbClr val="000000">
                    <a:alpha val="43137"/>
                  </a:srgbClr>
                </a:outerShdw>
              </a:effectLst>
              <a:uLnTx/>
              <a:uFillTx/>
              <a:latin typeface="Museo Sans 300"/>
              <a:ea typeface="+mn-ea"/>
              <a:cs typeface="+mn-cs"/>
            </a:endParaRPr>
          </a:p>
        </p:txBody>
      </p:sp>
      <p:sp>
        <p:nvSpPr>
          <p:cNvPr id="78" name="Rectangle 77"/>
          <p:cNvSpPr/>
          <p:nvPr/>
        </p:nvSpPr>
        <p:spPr>
          <a:xfrm>
            <a:off x="1417023" y="1781474"/>
            <a:ext cx="1943705" cy="582923"/>
          </a:xfrm>
          <a:prstGeom prst="rect">
            <a:avLst/>
          </a:prstGeom>
          <a:gradFill flip="none" rotWithShape="1">
            <a:gsLst>
              <a:gs pos="0">
                <a:schemeClr val="accent4">
                  <a:lumMod val="5000"/>
                  <a:lumOff val="95000"/>
                  <a:alpha val="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sp>
        <p:nvSpPr>
          <p:cNvPr id="79" name="TextBox 78"/>
          <p:cNvSpPr txBox="1"/>
          <p:nvPr/>
        </p:nvSpPr>
        <p:spPr>
          <a:xfrm>
            <a:off x="1446112" y="1853180"/>
            <a:ext cx="2000522" cy="46166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seo Sans 300"/>
                <a:ea typeface="+mn-ea"/>
                <a:cs typeface="+mn-cs"/>
              </a:rPr>
              <a:t>Increased productivity</a:t>
            </a:r>
            <a:r>
              <a:rPr kumimoji="0" lang="en-US" sz="800" b="0" i="0" u="none" strike="noStrike" kern="1200" cap="none" spc="0" normalizeH="0" baseline="0" noProof="0" dirty="0">
                <a:ln>
                  <a:noFill/>
                </a:ln>
                <a:solidFill>
                  <a:srgbClr val="58585B">
                    <a:lumMod val="85000"/>
                    <a:lumOff val="15000"/>
                  </a:srgbClr>
                </a:solidFill>
                <a:effectLst/>
                <a:uLnTx/>
                <a:uFillTx/>
                <a:latin typeface="Museo Sans 300"/>
                <a:ea typeface="+mn-ea"/>
                <a:cs typeface="+mn-cs"/>
              </a:rPr>
              <a:t> rubber; </a:t>
            </a:r>
            <a:r>
              <a:rPr kumimoji="0" lang="en-US" sz="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seo Sans 300"/>
                <a:ea typeface="+mn-ea"/>
                <a:cs typeface="+mn-cs"/>
              </a:rPr>
              <a:t>Good agricultural practice</a:t>
            </a:r>
            <a:r>
              <a:rPr kumimoji="0" lang="en-US" sz="800" b="0" i="0" u="none" strike="noStrike" kern="1200" cap="none" spc="0" normalizeH="0" baseline="0" noProof="0" dirty="0">
                <a:ln>
                  <a:noFill/>
                </a:ln>
                <a:solidFill>
                  <a:srgbClr val="C00000"/>
                </a:solidFill>
                <a:effectLst/>
                <a:uLnTx/>
                <a:uFillTx/>
                <a:latin typeface="Museo Sans 300"/>
                <a:ea typeface="+mn-ea"/>
                <a:cs typeface="+mn-cs"/>
              </a:rPr>
              <a:t>,</a:t>
            </a:r>
            <a:r>
              <a:rPr kumimoji="0" lang="en-US" sz="800" b="0" i="0" u="none" strike="noStrike" kern="1200" cap="none" spc="0" normalizeH="0" baseline="0" noProof="0" dirty="0">
                <a:ln>
                  <a:noFill/>
                </a:ln>
                <a:solidFill>
                  <a:srgbClr val="58585B">
                    <a:lumMod val="85000"/>
                    <a:lumOff val="15000"/>
                  </a:srgbClr>
                </a:solidFill>
                <a:effectLst/>
                <a:uLnTx/>
                <a:uFillTx/>
                <a:latin typeface="Museo Sans 300"/>
                <a:ea typeface="+mn-ea"/>
                <a:cs typeface="+mn-cs"/>
              </a:rPr>
              <a:t> Rubber auction market; Better connectivity</a:t>
            </a:r>
            <a:endParaRPr kumimoji="0" lang="en-US" sz="800" b="1" i="0" u="none" strike="noStrike" kern="1200" cap="none" spc="0" normalizeH="0" baseline="0" noProof="0" dirty="0">
              <a:ln>
                <a:noFill/>
              </a:ln>
              <a:solidFill>
                <a:srgbClr val="00FA71"/>
              </a:solidFill>
              <a:effectLst>
                <a:outerShdw blurRad="38100" dist="38100" dir="2700000" algn="tl">
                  <a:srgbClr val="000000">
                    <a:alpha val="43137"/>
                  </a:srgbClr>
                </a:outerShdw>
              </a:effectLst>
              <a:uLnTx/>
              <a:uFillTx/>
              <a:latin typeface="Museo Sans 300"/>
              <a:ea typeface="+mn-ea"/>
              <a:cs typeface="+mn-cs"/>
            </a:endParaRPr>
          </a:p>
        </p:txBody>
      </p:sp>
      <p:grpSp>
        <p:nvGrpSpPr>
          <p:cNvPr id="80" name="Group 79"/>
          <p:cNvGrpSpPr/>
          <p:nvPr/>
        </p:nvGrpSpPr>
        <p:grpSpPr>
          <a:xfrm>
            <a:off x="1538957" y="1635353"/>
            <a:ext cx="219456" cy="219456"/>
            <a:chOff x="7275513" y="1485900"/>
            <a:chExt cx="1066800" cy="1066800"/>
          </a:xfrm>
        </p:grpSpPr>
        <p:sp>
          <p:nvSpPr>
            <p:cNvPr id="81" name="Oval 80"/>
            <p:cNvSpPr/>
            <p:nvPr/>
          </p:nvSpPr>
          <p:spPr>
            <a:xfrm flipH="1">
              <a:off x="7275513" y="1485900"/>
              <a:ext cx="1066800" cy="1066800"/>
            </a:xfrm>
            <a:prstGeom prst="ellipse">
              <a:avLst/>
            </a:prstGeom>
            <a:solidFill>
              <a:srgbClr val="FFC000"/>
            </a:solidFill>
            <a:ln w="38100">
              <a:solidFill>
                <a:schemeClr val="bg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pic>
          <p:nvPicPr>
            <p:cNvPr id="82" name="Picture 81"/>
            <p:cNvPicPr>
              <a:picLocks noChangeAspect="1"/>
            </p:cNvPicPr>
            <p:nvPr/>
          </p:nvPicPr>
          <p:blipFill>
            <a:blip r:embed="rId12"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7485239" y="1670916"/>
              <a:ext cx="666667" cy="704762"/>
            </a:xfrm>
            <a:prstGeom prst="rect">
              <a:avLst/>
            </a:prstGeom>
          </p:spPr>
        </p:pic>
      </p:grpSp>
      <p:sp>
        <p:nvSpPr>
          <p:cNvPr id="83" name="Rectangle 82"/>
          <p:cNvSpPr/>
          <p:nvPr/>
        </p:nvSpPr>
        <p:spPr>
          <a:xfrm>
            <a:off x="1173150" y="2834327"/>
            <a:ext cx="1310823" cy="954539"/>
          </a:xfrm>
          <a:prstGeom prst="rect">
            <a:avLst/>
          </a:prstGeom>
          <a:gradFill flip="none" rotWithShape="1">
            <a:gsLst>
              <a:gs pos="0">
                <a:schemeClr val="accent4">
                  <a:lumMod val="5000"/>
                  <a:lumOff val="95000"/>
                  <a:alpha val="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sp>
        <p:nvSpPr>
          <p:cNvPr id="84" name="TextBox 83"/>
          <p:cNvSpPr txBox="1"/>
          <p:nvPr/>
        </p:nvSpPr>
        <p:spPr>
          <a:xfrm>
            <a:off x="1202936" y="2888838"/>
            <a:ext cx="1110955" cy="830997"/>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seo Sans 300"/>
                <a:ea typeface="+mn-ea"/>
                <a:cs typeface="+mn-cs"/>
              </a:rPr>
              <a:t>Avoiding deforestation </a:t>
            </a:r>
            <a:r>
              <a:rPr kumimoji="0" lang="en-US" sz="800" b="0" i="0" u="none" strike="noStrike" kern="1200" cap="none" spc="0" normalizeH="0" baseline="0" noProof="0" dirty="0">
                <a:ln>
                  <a:noFill/>
                </a:ln>
                <a:solidFill>
                  <a:srgbClr val="58585B">
                    <a:lumMod val="85000"/>
                    <a:lumOff val="15000"/>
                  </a:srgbClr>
                </a:solidFill>
                <a:effectLst/>
                <a:uLnTx/>
                <a:uFillTx/>
                <a:latin typeface="Museo Sans 300"/>
                <a:ea typeface="+mn-ea"/>
                <a:cs typeface="+mn-cs"/>
              </a:rPr>
              <a:t>and degradation; </a:t>
            </a:r>
            <a:r>
              <a:rPr kumimoji="0" lang="en-US" sz="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seo Sans 300"/>
                <a:ea typeface="+mn-ea"/>
                <a:cs typeface="+mn-cs"/>
              </a:rPr>
              <a:t>Forest restoration, ecosystem service for water</a:t>
            </a:r>
          </a:p>
        </p:txBody>
      </p:sp>
      <p:grpSp>
        <p:nvGrpSpPr>
          <p:cNvPr id="85" name="Group 84"/>
          <p:cNvGrpSpPr/>
          <p:nvPr/>
        </p:nvGrpSpPr>
        <p:grpSpPr>
          <a:xfrm>
            <a:off x="3856549" y="1185370"/>
            <a:ext cx="219456" cy="219456"/>
            <a:chOff x="8287546" y="2552700"/>
            <a:chExt cx="1066800" cy="1066800"/>
          </a:xfrm>
        </p:grpSpPr>
        <p:sp>
          <p:nvSpPr>
            <p:cNvPr id="86" name="Oval 85"/>
            <p:cNvSpPr/>
            <p:nvPr/>
          </p:nvSpPr>
          <p:spPr>
            <a:xfrm flipH="1">
              <a:off x="8287546" y="2552700"/>
              <a:ext cx="1066800" cy="1066800"/>
            </a:xfrm>
            <a:prstGeom prst="ellipse">
              <a:avLst/>
            </a:prstGeom>
            <a:solidFill>
              <a:srgbClr val="00B0F0"/>
            </a:solidFill>
            <a:ln w="38100">
              <a:solidFill>
                <a:schemeClr val="bg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pic>
          <p:nvPicPr>
            <p:cNvPr id="87" name="Picture 8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432238" y="2703262"/>
              <a:ext cx="800663" cy="808288"/>
            </a:xfrm>
            <a:prstGeom prst="rect">
              <a:avLst/>
            </a:prstGeom>
          </p:spPr>
        </p:pic>
      </p:grpSp>
      <p:grpSp>
        <p:nvGrpSpPr>
          <p:cNvPr id="88" name="Group 87"/>
          <p:cNvGrpSpPr/>
          <p:nvPr/>
        </p:nvGrpSpPr>
        <p:grpSpPr>
          <a:xfrm>
            <a:off x="4166302" y="1190454"/>
            <a:ext cx="219456" cy="219456"/>
            <a:chOff x="7487445" y="3752850"/>
            <a:chExt cx="1066800" cy="1066800"/>
          </a:xfrm>
        </p:grpSpPr>
        <p:sp>
          <p:nvSpPr>
            <p:cNvPr id="89" name="Oval 88"/>
            <p:cNvSpPr/>
            <p:nvPr/>
          </p:nvSpPr>
          <p:spPr>
            <a:xfrm flipH="1">
              <a:off x="7487445" y="3752850"/>
              <a:ext cx="1066800" cy="1066800"/>
            </a:xfrm>
            <a:prstGeom prst="ellipse">
              <a:avLst/>
            </a:prstGeom>
            <a:solidFill>
              <a:srgbClr val="FFABAB"/>
            </a:solidFill>
            <a:ln w="38100">
              <a:solidFill>
                <a:schemeClr val="bg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pic>
          <p:nvPicPr>
            <p:cNvPr id="90" name="Picture 89"/>
            <p:cNvPicPr>
              <a:picLocks noChangeAspect="1"/>
            </p:cNvPicPr>
            <p:nvPr/>
          </p:nvPicPr>
          <p:blipFill>
            <a:blip r:embed="rId14" cstate="email">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7634289" y="3895953"/>
              <a:ext cx="787248" cy="787248"/>
            </a:xfrm>
            <a:prstGeom prst="rect">
              <a:avLst/>
            </a:prstGeom>
          </p:spPr>
        </p:pic>
      </p:grpSp>
      <p:grpSp>
        <p:nvGrpSpPr>
          <p:cNvPr id="91" name="Group 90"/>
          <p:cNvGrpSpPr/>
          <p:nvPr/>
        </p:nvGrpSpPr>
        <p:grpSpPr>
          <a:xfrm>
            <a:off x="4457438" y="1192421"/>
            <a:ext cx="219456" cy="219456"/>
            <a:chOff x="3904458" y="1485900"/>
            <a:chExt cx="1066800" cy="1066800"/>
          </a:xfrm>
        </p:grpSpPr>
        <p:sp>
          <p:nvSpPr>
            <p:cNvPr id="92" name="Oval 91"/>
            <p:cNvSpPr/>
            <p:nvPr/>
          </p:nvSpPr>
          <p:spPr>
            <a:xfrm>
              <a:off x="3904458" y="1485900"/>
              <a:ext cx="1066800" cy="1066800"/>
            </a:xfrm>
            <a:prstGeom prst="ellipse">
              <a:avLst/>
            </a:prstGeom>
            <a:solidFill>
              <a:srgbClr val="FFC000"/>
            </a:solidFill>
            <a:ln w="38100">
              <a:solidFill>
                <a:schemeClr val="bg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pic>
          <p:nvPicPr>
            <p:cNvPr id="93" name="Picture 92"/>
            <p:cNvPicPr>
              <a:picLocks noChangeAspect="1"/>
            </p:cNvPicPr>
            <p:nvPr/>
          </p:nvPicPr>
          <p:blipFill>
            <a:blip r:embed="rId15" cstate="email">
              <a:grayscl/>
              <a:extLst>
                <a:ext uri="{28A0092B-C50C-407E-A947-70E740481C1C}">
                  <a14:useLocalDpi xmlns:a14="http://schemas.microsoft.com/office/drawing/2010/main"/>
                </a:ext>
              </a:extLst>
            </a:blip>
            <a:stretch>
              <a:fillRect/>
            </a:stretch>
          </p:blipFill>
          <p:spPr>
            <a:xfrm>
              <a:off x="4114793" y="1726839"/>
              <a:ext cx="625837" cy="625837"/>
            </a:xfrm>
            <a:prstGeom prst="rect">
              <a:avLst/>
            </a:prstGeom>
          </p:spPr>
        </p:pic>
      </p:grpSp>
      <p:grpSp>
        <p:nvGrpSpPr>
          <p:cNvPr id="94" name="Group 93"/>
          <p:cNvGrpSpPr/>
          <p:nvPr/>
        </p:nvGrpSpPr>
        <p:grpSpPr>
          <a:xfrm>
            <a:off x="6104304" y="1699810"/>
            <a:ext cx="219456" cy="219456"/>
            <a:chOff x="5562601" y="647700"/>
            <a:chExt cx="1066800" cy="1066800"/>
          </a:xfrm>
        </p:grpSpPr>
        <p:sp>
          <p:nvSpPr>
            <p:cNvPr id="95" name="Oval 94"/>
            <p:cNvSpPr/>
            <p:nvPr/>
          </p:nvSpPr>
          <p:spPr>
            <a:xfrm>
              <a:off x="5562601" y="647700"/>
              <a:ext cx="1066800" cy="1066800"/>
            </a:xfrm>
            <a:prstGeom prst="ellipse">
              <a:avLst/>
            </a:prstGeom>
            <a:solidFill>
              <a:srgbClr val="00B050"/>
            </a:solidFill>
            <a:ln w="38100">
              <a:solidFill>
                <a:schemeClr val="bg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pic>
          <p:nvPicPr>
            <p:cNvPr id="96" name="Picture 95"/>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687594" y="837644"/>
              <a:ext cx="816814" cy="653450"/>
            </a:xfrm>
            <a:prstGeom prst="rect">
              <a:avLst/>
            </a:prstGeom>
          </p:spPr>
        </p:pic>
      </p:grpSp>
      <p:grpSp>
        <p:nvGrpSpPr>
          <p:cNvPr id="97" name="Group 96"/>
          <p:cNvGrpSpPr/>
          <p:nvPr/>
        </p:nvGrpSpPr>
        <p:grpSpPr>
          <a:xfrm>
            <a:off x="6422955" y="1695835"/>
            <a:ext cx="219456" cy="219456"/>
            <a:chOff x="2877344" y="2552700"/>
            <a:chExt cx="1066800" cy="1066800"/>
          </a:xfrm>
        </p:grpSpPr>
        <p:sp>
          <p:nvSpPr>
            <p:cNvPr id="98" name="Oval 97"/>
            <p:cNvSpPr/>
            <p:nvPr/>
          </p:nvSpPr>
          <p:spPr>
            <a:xfrm>
              <a:off x="2877344" y="2552700"/>
              <a:ext cx="1066800" cy="1066800"/>
            </a:xfrm>
            <a:prstGeom prst="ellipse">
              <a:avLst/>
            </a:prstGeom>
            <a:solidFill>
              <a:srgbClr val="00B0F0"/>
            </a:solidFill>
            <a:ln w="38100">
              <a:solidFill>
                <a:schemeClr val="bg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pic>
          <p:nvPicPr>
            <p:cNvPr id="99" name="Picture 98"/>
            <p:cNvPicPr>
              <a:picLocks noChangeAspect="1"/>
            </p:cNvPicPr>
            <p:nvPr/>
          </p:nvPicPr>
          <p:blipFill>
            <a:blip r:embed="rId17" cstate="email">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3078810" y="2658208"/>
              <a:ext cx="625884" cy="796192"/>
            </a:xfrm>
            <a:prstGeom prst="rect">
              <a:avLst/>
            </a:prstGeom>
          </p:spPr>
        </p:pic>
      </p:grpSp>
      <p:grpSp>
        <p:nvGrpSpPr>
          <p:cNvPr id="100" name="Group 99"/>
          <p:cNvGrpSpPr/>
          <p:nvPr/>
        </p:nvGrpSpPr>
        <p:grpSpPr>
          <a:xfrm>
            <a:off x="1841179" y="1627881"/>
            <a:ext cx="219456" cy="219456"/>
            <a:chOff x="8287546" y="2552700"/>
            <a:chExt cx="1066800" cy="1066800"/>
          </a:xfrm>
        </p:grpSpPr>
        <p:sp>
          <p:nvSpPr>
            <p:cNvPr id="101" name="Oval 100"/>
            <p:cNvSpPr/>
            <p:nvPr/>
          </p:nvSpPr>
          <p:spPr>
            <a:xfrm flipH="1">
              <a:off x="8287546" y="2552700"/>
              <a:ext cx="1066800" cy="1066800"/>
            </a:xfrm>
            <a:prstGeom prst="ellipse">
              <a:avLst/>
            </a:prstGeom>
            <a:solidFill>
              <a:srgbClr val="00B0F0"/>
            </a:solidFill>
            <a:ln w="38100">
              <a:solidFill>
                <a:schemeClr val="bg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pic>
          <p:nvPicPr>
            <p:cNvPr id="102" name="Picture 101"/>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432238" y="2703262"/>
              <a:ext cx="800663" cy="808288"/>
            </a:xfrm>
            <a:prstGeom prst="rect">
              <a:avLst/>
            </a:prstGeom>
          </p:spPr>
        </p:pic>
      </p:grpSp>
      <p:grpSp>
        <p:nvGrpSpPr>
          <p:cNvPr id="103" name="Group 102"/>
          <p:cNvGrpSpPr/>
          <p:nvPr/>
        </p:nvGrpSpPr>
        <p:grpSpPr>
          <a:xfrm>
            <a:off x="2150932" y="1632965"/>
            <a:ext cx="219456" cy="219456"/>
            <a:chOff x="7487445" y="3752850"/>
            <a:chExt cx="1066800" cy="1066800"/>
          </a:xfrm>
        </p:grpSpPr>
        <p:sp>
          <p:nvSpPr>
            <p:cNvPr id="104" name="Oval 103"/>
            <p:cNvSpPr/>
            <p:nvPr/>
          </p:nvSpPr>
          <p:spPr>
            <a:xfrm flipH="1">
              <a:off x="7487445" y="3752850"/>
              <a:ext cx="1066800" cy="1066800"/>
            </a:xfrm>
            <a:prstGeom prst="ellipse">
              <a:avLst/>
            </a:prstGeom>
            <a:solidFill>
              <a:srgbClr val="FFABAB"/>
            </a:solidFill>
            <a:ln w="38100">
              <a:solidFill>
                <a:schemeClr val="bg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pic>
          <p:nvPicPr>
            <p:cNvPr id="105" name="Picture 104"/>
            <p:cNvPicPr>
              <a:picLocks noChangeAspect="1"/>
            </p:cNvPicPr>
            <p:nvPr/>
          </p:nvPicPr>
          <p:blipFill>
            <a:blip r:embed="rId14" cstate="email">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7634289" y="3895953"/>
              <a:ext cx="787248" cy="787248"/>
            </a:xfrm>
            <a:prstGeom prst="rect">
              <a:avLst/>
            </a:prstGeom>
          </p:spPr>
        </p:pic>
      </p:grpSp>
      <p:grpSp>
        <p:nvGrpSpPr>
          <p:cNvPr id="106" name="Group 105"/>
          <p:cNvGrpSpPr/>
          <p:nvPr/>
        </p:nvGrpSpPr>
        <p:grpSpPr>
          <a:xfrm>
            <a:off x="2442069" y="1634932"/>
            <a:ext cx="219456" cy="219456"/>
            <a:chOff x="3904458" y="1485900"/>
            <a:chExt cx="1066800" cy="1066800"/>
          </a:xfrm>
        </p:grpSpPr>
        <p:sp>
          <p:nvSpPr>
            <p:cNvPr id="107" name="Oval 106"/>
            <p:cNvSpPr/>
            <p:nvPr/>
          </p:nvSpPr>
          <p:spPr>
            <a:xfrm>
              <a:off x="3904458" y="1485900"/>
              <a:ext cx="1066800" cy="1066800"/>
            </a:xfrm>
            <a:prstGeom prst="ellipse">
              <a:avLst/>
            </a:prstGeom>
            <a:solidFill>
              <a:srgbClr val="FFC000"/>
            </a:solidFill>
            <a:ln w="38100">
              <a:solidFill>
                <a:schemeClr val="bg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pic>
          <p:nvPicPr>
            <p:cNvPr id="108" name="Picture 107"/>
            <p:cNvPicPr>
              <a:picLocks noChangeAspect="1"/>
            </p:cNvPicPr>
            <p:nvPr/>
          </p:nvPicPr>
          <p:blipFill>
            <a:blip r:embed="rId15" cstate="email">
              <a:grayscl/>
              <a:extLst>
                <a:ext uri="{28A0092B-C50C-407E-A947-70E740481C1C}">
                  <a14:useLocalDpi xmlns:a14="http://schemas.microsoft.com/office/drawing/2010/main"/>
                </a:ext>
              </a:extLst>
            </a:blip>
            <a:stretch>
              <a:fillRect/>
            </a:stretch>
          </p:blipFill>
          <p:spPr>
            <a:xfrm>
              <a:off x="4114793" y="1726839"/>
              <a:ext cx="625837" cy="625837"/>
            </a:xfrm>
            <a:prstGeom prst="rect">
              <a:avLst/>
            </a:prstGeom>
          </p:spPr>
        </p:pic>
      </p:grpSp>
      <p:grpSp>
        <p:nvGrpSpPr>
          <p:cNvPr id="109" name="Group 108"/>
          <p:cNvGrpSpPr/>
          <p:nvPr/>
        </p:nvGrpSpPr>
        <p:grpSpPr>
          <a:xfrm>
            <a:off x="1319501" y="2669555"/>
            <a:ext cx="219456" cy="219456"/>
            <a:chOff x="5562601" y="647700"/>
            <a:chExt cx="1066800" cy="1066800"/>
          </a:xfrm>
        </p:grpSpPr>
        <p:sp>
          <p:nvSpPr>
            <p:cNvPr id="110" name="Oval 109"/>
            <p:cNvSpPr/>
            <p:nvPr/>
          </p:nvSpPr>
          <p:spPr>
            <a:xfrm>
              <a:off x="5562601" y="647700"/>
              <a:ext cx="1066800" cy="1066800"/>
            </a:xfrm>
            <a:prstGeom prst="ellipse">
              <a:avLst/>
            </a:prstGeom>
            <a:solidFill>
              <a:srgbClr val="00B050"/>
            </a:solidFill>
            <a:ln w="38100">
              <a:solidFill>
                <a:schemeClr val="bg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pic>
          <p:nvPicPr>
            <p:cNvPr id="111" name="Picture 110"/>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687594" y="837644"/>
              <a:ext cx="816814" cy="653450"/>
            </a:xfrm>
            <a:prstGeom prst="rect">
              <a:avLst/>
            </a:prstGeom>
          </p:spPr>
        </p:pic>
      </p:grpSp>
      <p:grpSp>
        <p:nvGrpSpPr>
          <p:cNvPr id="112" name="Group 111"/>
          <p:cNvGrpSpPr/>
          <p:nvPr/>
        </p:nvGrpSpPr>
        <p:grpSpPr>
          <a:xfrm>
            <a:off x="1638153" y="2665580"/>
            <a:ext cx="219456" cy="219456"/>
            <a:chOff x="2877344" y="2552700"/>
            <a:chExt cx="1066800" cy="1066800"/>
          </a:xfrm>
        </p:grpSpPr>
        <p:sp>
          <p:nvSpPr>
            <p:cNvPr id="113" name="Oval 112"/>
            <p:cNvSpPr/>
            <p:nvPr/>
          </p:nvSpPr>
          <p:spPr>
            <a:xfrm>
              <a:off x="2877344" y="2552700"/>
              <a:ext cx="1066800" cy="1066800"/>
            </a:xfrm>
            <a:prstGeom prst="ellipse">
              <a:avLst/>
            </a:prstGeom>
            <a:solidFill>
              <a:srgbClr val="00B0F0"/>
            </a:solidFill>
            <a:ln w="38100">
              <a:solidFill>
                <a:schemeClr val="bg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pic>
          <p:nvPicPr>
            <p:cNvPr id="114" name="Picture 113"/>
            <p:cNvPicPr>
              <a:picLocks noChangeAspect="1"/>
            </p:cNvPicPr>
            <p:nvPr/>
          </p:nvPicPr>
          <p:blipFill>
            <a:blip r:embed="rId17" cstate="email">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3078810" y="2658208"/>
              <a:ext cx="625884" cy="796192"/>
            </a:xfrm>
            <a:prstGeom prst="rect">
              <a:avLst/>
            </a:prstGeom>
          </p:spPr>
        </p:pic>
      </p:grpSp>
      <p:grpSp>
        <p:nvGrpSpPr>
          <p:cNvPr id="115" name="Group 114"/>
          <p:cNvGrpSpPr/>
          <p:nvPr/>
        </p:nvGrpSpPr>
        <p:grpSpPr>
          <a:xfrm>
            <a:off x="1957179" y="2664590"/>
            <a:ext cx="219456" cy="219456"/>
            <a:chOff x="3617123" y="3752850"/>
            <a:chExt cx="1066800" cy="1066800"/>
          </a:xfrm>
        </p:grpSpPr>
        <p:sp>
          <p:nvSpPr>
            <p:cNvPr id="116" name="Oval 115"/>
            <p:cNvSpPr/>
            <p:nvPr/>
          </p:nvSpPr>
          <p:spPr>
            <a:xfrm>
              <a:off x="3617123" y="3752850"/>
              <a:ext cx="1066800" cy="1066800"/>
            </a:xfrm>
            <a:prstGeom prst="ellipse">
              <a:avLst/>
            </a:prstGeom>
            <a:solidFill>
              <a:srgbClr val="FFABAB"/>
            </a:solidFill>
            <a:ln w="38100">
              <a:solidFill>
                <a:schemeClr val="bg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pic>
          <p:nvPicPr>
            <p:cNvPr id="117" name="Picture 116"/>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709521" y="3962400"/>
              <a:ext cx="880943" cy="704754"/>
            </a:xfrm>
            <a:prstGeom prst="rect">
              <a:avLst/>
            </a:prstGeom>
          </p:spPr>
        </p:pic>
      </p:grpSp>
      <p:grpSp>
        <p:nvGrpSpPr>
          <p:cNvPr id="118" name="Group 117"/>
          <p:cNvGrpSpPr/>
          <p:nvPr/>
        </p:nvGrpSpPr>
        <p:grpSpPr>
          <a:xfrm>
            <a:off x="2873503" y="5144987"/>
            <a:ext cx="219456" cy="219456"/>
            <a:chOff x="5562601" y="647700"/>
            <a:chExt cx="1066800" cy="1066800"/>
          </a:xfrm>
        </p:grpSpPr>
        <p:sp>
          <p:nvSpPr>
            <p:cNvPr id="119" name="Oval 118"/>
            <p:cNvSpPr/>
            <p:nvPr/>
          </p:nvSpPr>
          <p:spPr>
            <a:xfrm>
              <a:off x="5562601" y="647700"/>
              <a:ext cx="1066800" cy="1066800"/>
            </a:xfrm>
            <a:prstGeom prst="ellipse">
              <a:avLst/>
            </a:prstGeom>
            <a:solidFill>
              <a:srgbClr val="00B050"/>
            </a:solidFill>
            <a:ln w="38100">
              <a:solidFill>
                <a:schemeClr val="bg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pic>
          <p:nvPicPr>
            <p:cNvPr id="120" name="Picture 119"/>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687594" y="837644"/>
              <a:ext cx="816814" cy="653450"/>
            </a:xfrm>
            <a:prstGeom prst="rect">
              <a:avLst/>
            </a:prstGeom>
          </p:spPr>
        </p:pic>
      </p:grpSp>
      <p:grpSp>
        <p:nvGrpSpPr>
          <p:cNvPr id="121" name="Group 120"/>
          <p:cNvGrpSpPr/>
          <p:nvPr/>
        </p:nvGrpSpPr>
        <p:grpSpPr>
          <a:xfrm>
            <a:off x="3192155" y="5141012"/>
            <a:ext cx="219456" cy="219456"/>
            <a:chOff x="2877344" y="2552700"/>
            <a:chExt cx="1066800" cy="1066800"/>
          </a:xfrm>
        </p:grpSpPr>
        <p:sp>
          <p:nvSpPr>
            <p:cNvPr id="122" name="Oval 121"/>
            <p:cNvSpPr/>
            <p:nvPr/>
          </p:nvSpPr>
          <p:spPr>
            <a:xfrm>
              <a:off x="2877344" y="2552700"/>
              <a:ext cx="1066800" cy="1066800"/>
            </a:xfrm>
            <a:prstGeom prst="ellipse">
              <a:avLst/>
            </a:prstGeom>
            <a:solidFill>
              <a:srgbClr val="00B0F0"/>
            </a:solidFill>
            <a:ln w="38100">
              <a:solidFill>
                <a:schemeClr val="bg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pic>
          <p:nvPicPr>
            <p:cNvPr id="123" name="Picture 122"/>
            <p:cNvPicPr>
              <a:picLocks noChangeAspect="1"/>
            </p:cNvPicPr>
            <p:nvPr/>
          </p:nvPicPr>
          <p:blipFill>
            <a:blip r:embed="rId17" cstate="email">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3078810" y="2658208"/>
              <a:ext cx="625884" cy="796192"/>
            </a:xfrm>
            <a:prstGeom prst="rect">
              <a:avLst/>
            </a:prstGeom>
          </p:spPr>
        </p:pic>
      </p:grpSp>
      <p:grpSp>
        <p:nvGrpSpPr>
          <p:cNvPr id="124" name="Group 123"/>
          <p:cNvGrpSpPr/>
          <p:nvPr/>
        </p:nvGrpSpPr>
        <p:grpSpPr>
          <a:xfrm>
            <a:off x="3511182" y="5140022"/>
            <a:ext cx="219456" cy="219456"/>
            <a:chOff x="3617123" y="3752850"/>
            <a:chExt cx="1066800" cy="1066800"/>
          </a:xfrm>
        </p:grpSpPr>
        <p:sp>
          <p:nvSpPr>
            <p:cNvPr id="125" name="Oval 124"/>
            <p:cNvSpPr/>
            <p:nvPr/>
          </p:nvSpPr>
          <p:spPr>
            <a:xfrm>
              <a:off x="3617123" y="3752850"/>
              <a:ext cx="1066800" cy="1066800"/>
            </a:xfrm>
            <a:prstGeom prst="ellipse">
              <a:avLst/>
            </a:prstGeom>
            <a:solidFill>
              <a:srgbClr val="FFABAB"/>
            </a:solidFill>
            <a:ln w="38100">
              <a:solidFill>
                <a:schemeClr val="bg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pic>
          <p:nvPicPr>
            <p:cNvPr id="126" name="Picture 125"/>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709521" y="3962400"/>
              <a:ext cx="880943" cy="704754"/>
            </a:xfrm>
            <a:prstGeom prst="rect">
              <a:avLst/>
            </a:prstGeom>
          </p:spPr>
        </p:pic>
      </p:grpSp>
      <p:grpSp>
        <p:nvGrpSpPr>
          <p:cNvPr id="127" name="Group 126"/>
          <p:cNvGrpSpPr/>
          <p:nvPr/>
        </p:nvGrpSpPr>
        <p:grpSpPr>
          <a:xfrm>
            <a:off x="5791979" y="4773644"/>
            <a:ext cx="219456" cy="219456"/>
            <a:chOff x="7275513" y="1485900"/>
            <a:chExt cx="1066800" cy="1066800"/>
          </a:xfrm>
        </p:grpSpPr>
        <p:sp>
          <p:nvSpPr>
            <p:cNvPr id="128" name="Oval 127"/>
            <p:cNvSpPr/>
            <p:nvPr/>
          </p:nvSpPr>
          <p:spPr>
            <a:xfrm flipH="1">
              <a:off x="7275513" y="1485900"/>
              <a:ext cx="1066800" cy="1066800"/>
            </a:xfrm>
            <a:prstGeom prst="ellipse">
              <a:avLst/>
            </a:prstGeom>
            <a:solidFill>
              <a:srgbClr val="FFC000"/>
            </a:solidFill>
            <a:ln w="38100">
              <a:solidFill>
                <a:schemeClr val="bg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pic>
          <p:nvPicPr>
            <p:cNvPr id="129" name="Picture 128"/>
            <p:cNvPicPr>
              <a:picLocks noChangeAspect="1"/>
            </p:cNvPicPr>
            <p:nvPr/>
          </p:nvPicPr>
          <p:blipFill>
            <a:blip r:embed="rId12"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7485239" y="1670916"/>
              <a:ext cx="666667" cy="704762"/>
            </a:xfrm>
            <a:prstGeom prst="rect">
              <a:avLst/>
            </a:prstGeom>
          </p:spPr>
        </p:pic>
      </p:grpSp>
      <p:grpSp>
        <p:nvGrpSpPr>
          <p:cNvPr id="130" name="Group 129"/>
          <p:cNvGrpSpPr/>
          <p:nvPr/>
        </p:nvGrpSpPr>
        <p:grpSpPr>
          <a:xfrm>
            <a:off x="6084186" y="4768559"/>
            <a:ext cx="219456" cy="219456"/>
            <a:chOff x="8287546" y="2552700"/>
            <a:chExt cx="1066800" cy="1066800"/>
          </a:xfrm>
        </p:grpSpPr>
        <p:sp>
          <p:nvSpPr>
            <p:cNvPr id="131" name="Oval 130"/>
            <p:cNvSpPr/>
            <p:nvPr/>
          </p:nvSpPr>
          <p:spPr>
            <a:xfrm flipH="1">
              <a:off x="8287546" y="2552700"/>
              <a:ext cx="1066800" cy="1066800"/>
            </a:xfrm>
            <a:prstGeom prst="ellipse">
              <a:avLst/>
            </a:prstGeom>
            <a:solidFill>
              <a:srgbClr val="00B0F0"/>
            </a:solidFill>
            <a:ln w="38100">
              <a:solidFill>
                <a:schemeClr val="bg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pic>
          <p:nvPicPr>
            <p:cNvPr id="132" name="Picture 131"/>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432238" y="2703262"/>
              <a:ext cx="800663" cy="808288"/>
            </a:xfrm>
            <a:prstGeom prst="rect">
              <a:avLst/>
            </a:prstGeom>
          </p:spPr>
        </p:pic>
      </p:grpSp>
      <p:grpSp>
        <p:nvGrpSpPr>
          <p:cNvPr id="133" name="Group 132"/>
          <p:cNvGrpSpPr/>
          <p:nvPr/>
        </p:nvGrpSpPr>
        <p:grpSpPr>
          <a:xfrm>
            <a:off x="6399785" y="4773644"/>
            <a:ext cx="219456" cy="219456"/>
            <a:chOff x="3617123" y="3752850"/>
            <a:chExt cx="1066800" cy="1066800"/>
          </a:xfrm>
        </p:grpSpPr>
        <p:sp>
          <p:nvSpPr>
            <p:cNvPr id="134" name="Oval 133"/>
            <p:cNvSpPr/>
            <p:nvPr/>
          </p:nvSpPr>
          <p:spPr>
            <a:xfrm>
              <a:off x="3617123" y="3752850"/>
              <a:ext cx="1066800" cy="1066800"/>
            </a:xfrm>
            <a:prstGeom prst="ellipse">
              <a:avLst/>
            </a:prstGeom>
            <a:solidFill>
              <a:srgbClr val="FFABAB"/>
            </a:solidFill>
            <a:ln w="38100">
              <a:solidFill>
                <a:schemeClr val="bg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pic>
          <p:nvPicPr>
            <p:cNvPr id="135" name="Picture 134"/>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709521" y="3962400"/>
              <a:ext cx="880943" cy="704754"/>
            </a:xfrm>
            <a:prstGeom prst="rect">
              <a:avLst/>
            </a:prstGeom>
          </p:spPr>
        </p:pic>
      </p:grpSp>
      <p:sp>
        <p:nvSpPr>
          <p:cNvPr id="136" name="Oval 135"/>
          <p:cNvSpPr/>
          <p:nvPr/>
        </p:nvSpPr>
        <p:spPr>
          <a:xfrm>
            <a:off x="4805722" y="4814540"/>
            <a:ext cx="64294" cy="64294"/>
          </a:xfrm>
          <a:prstGeom prst="ellipse">
            <a:avLst/>
          </a:prstGeom>
          <a:solidFill>
            <a:schemeClr val="bg1">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sp>
        <p:nvSpPr>
          <p:cNvPr id="137" name="Oval 136"/>
          <p:cNvSpPr/>
          <p:nvPr/>
        </p:nvSpPr>
        <p:spPr>
          <a:xfrm>
            <a:off x="5579444" y="4083369"/>
            <a:ext cx="64294" cy="64294"/>
          </a:xfrm>
          <a:prstGeom prst="ellipse">
            <a:avLst/>
          </a:prstGeom>
          <a:solidFill>
            <a:schemeClr val="bg1">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sp>
        <p:nvSpPr>
          <p:cNvPr id="138" name="Oval 137"/>
          <p:cNvSpPr/>
          <p:nvPr/>
        </p:nvSpPr>
        <p:spPr>
          <a:xfrm>
            <a:off x="5075535" y="4002979"/>
            <a:ext cx="64294" cy="64294"/>
          </a:xfrm>
          <a:prstGeom prst="ellipse">
            <a:avLst/>
          </a:prstGeom>
          <a:solidFill>
            <a:schemeClr val="bg1">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sp>
        <p:nvSpPr>
          <p:cNvPr id="139" name="Oval 138"/>
          <p:cNvSpPr/>
          <p:nvPr/>
        </p:nvSpPr>
        <p:spPr>
          <a:xfrm>
            <a:off x="4127554" y="4949370"/>
            <a:ext cx="64294" cy="64294"/>
          </a:xfrm>
          <a:prstGeom prst="ellipse">
            <a:avLst/>
          </a:prstGeom>
          <a:solidFill>
            <a:schemeClr val="bg1">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sp>
        <p:nvSpPr>
          <p:cNvPr id="140" name="Oval 139"/>
          <p:cNvSpPr/>
          <p:nvPr/>
        </p:nvSpPr>
        <p:spPr>
          <a:xfrm>
            <a:off x="3718455" y="4598289"/>
            <a:ext cx="64294" cy="64294"/>
          </a:xfrm>
          <a:prstGeom prst="ellipse">
            <a:avLst/>
          </a:prstGeom>
          <a:solidFill>
            <a:schemeClr val="bg1">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sp>
        <p:nvSpPr>
          <p:cNvPr id="141" name="Oval 140"/>
          <p:cNvSpPr/>
          <p:nvPr/>
        </p:nvSpPr>
        <p:spPr>
          <a:xfrm>
            <a:off x="3379464" y="4228863"/>
            <a:ext cx="64294" cy="64294"/>
          </a:xfrm>
          <a:prstGeom prst="ellipse">
            <a:avLst/>
          </a:prstGeom>
          <a:solidFill>
            <a:schemeClr val="bg1">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sp>
        <p:nvSpPr>
          <p:cNvPr id="142" name="Oval 141"/>
          <p:cNvSpPr/>
          <p:nvPr/>
        </p:nvSpPr>
        <p:spPr>
          <a:xfrm>
            <a:off x="3172825" y="3571319"/>
            <a:ext cx="64294" cy="64294"/>
          </a:xfrm>
          <a:prstGeom prst="ellipse">
            <a:avLst/>
          </a:prstGeom>
          <a:solidFill>
            <a:schemeClr val="bg1">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sp>
        <p:nvSpPr>
          <p:cNvPr id="143" name="Oval 142"/>
          <p:cNvSpPr/>
          <p:nvPr/>
        </p:nvSpPr>
        <p:spPr>
          <a:xfrm>
            <a:off x="3930700" y="3667767"/>
            <a:ext cx="64294" cy="64294"/>
          </a:xfrm>
          <a:prstGeom prst="ellipse">
            <a:avLst/>
          </a:prstGeom>
          <a:solidFill>
            <a:schemeClr val="bg1">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sp>
        <p:nvSpPr>
          <p:cNvPr id="144" name="Oval 143"/>
          <p:cNvSpPr/>
          <p:nvPr/>
        </p:nvSpPr>
        <p:spPr>
          <a:xfrm>
            <a:off x="4397997" y="2892181"/>
            <a:ext cx="64294" cy="64294"/>
          </a:xfrm>
          <a:prstGeom prst="ellipse">
            <a:avLst/>
          </a:prstGeom>
          <a:solidFill>
            <a:schemeClr val="bg1">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sp>
        <p:nvSpPr>
          <p:cNvPr id="145" name="Oval 144"/>
          <p:cNvSpPr/>
          <p:nvPr/>
        </p:nvSpPr>
        <p:spPr>
          <a:xfrm>
            <a:off x="3772872" y="2837743"/>
            <a:ext cx="64294" cy="64294"/>
          </a:xfrm>
          <a:prstGeom prst="ellipse">
            <a:avLst/>
          </a:prstGeom>
          <a:solidFill>
            <a:schemeClr val="bg1">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sp>
        <p:nvSpPr>
          <p:cNvPr id="146" name="Oval 145"/>
          <p:cNvSpPr/>
          <p:nvPr/>
        </p:nvSpPr>
        <p:spPr>
          <a:xfrm>
            <a:off x="3317126" y="3101598"/>
            <a:ext cx="64294" cy="64294"/>
          </a:xfrm>
          <a:prstGeom prst="ellipse">
            <a:avLst/>
          </a:prstGeom>
          <a:solidFill>
            <a:schemeClr val="bg1">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sp>
        <p:nvSpPr>
          <p:cNvPr id="147" name="Oval 146"/>
          <p:cNvSpPr/>
          <p:nvPr/>
        </p:nvSpPr>
        <p:spPr>
          <a:xfrm>
            <a:off x="5389248" y="2962295"/>
            <a:ext cx="64294" cy="64294"/>
          </a:xfrm>
          <a:prstGeom prst="ellipse">
            <a:avLst/>
          </a:prstGeom>
          <a:solidFill>
            <a:schemeClr val="bg1">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sp>
        <p:nvSpPr>
          <p:cNvPr id="148" name="Oval 147"/>
          <p:cNvSpPr/>
          <p:nvPr/>
        </p:nvSpPr>
        <p:spPr>
          <a:xfrm>
            <a:off x="4813242" y="1894221"/>
            <a:ext cx="64294" cy="64294"/>
          </a:xfrm>
          <a:prstGeom prst="ellipse">
            <a:avLst/>
          </a:prstGeom>
          <a:solidFill>
            <a:schemeClr val="bg1">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sp>
        <p:nvSpPr>
          <p:cNvPr id="149" name="Oval 148"/>
          <p:cNvSpPr/>
          <p:nvPr/>
        </p:nvSpPr>
        <p:spPr>
          <a:xfrm>
            <a:off x="4214761" y="1894221"/>
            <a:ext cx="64294" cy="64294"/>
          </a:xfrm>
          <a:prstGeom prst="ellipse">
            <a:avLst/>
          </a:prstGeom>
          <a:solidFill>
            <a:schemeClr val="bg1">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sp>
        <p:nvSpPr>
          <p:cNvPr id="150" name="Oval 149"/>
          <p:cNvSpPr/>
          <p:nvPr/>
        </p:nvSpPr>
        <p:spPr>
          <a:xfrm>
            <a:off x="3324265" y="2066484"/>
            <a:ext cx="64294" cy="64294"/>
          </a:xfrm>
          <a:prstGeom prst="ellipse">
            <a:avLst/>
          </a:prstGeom>
          <a:solidFill>
            <a:schemeClr val="bg1">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sp>
        <p:nvSpPr>
          <p:cNvPr id="151" name="Oval 150"/>
          <p:cNvSpPr/>
          <p:nvPr/>
        </p:nvSpPr>
        <p:spPr>
          <a:xfrm>
            <a:off x="2867069" y="2334888"/>
            <a:ext cx="64294" cy="64294"/>
          </a:xfrm>
          <a:prstGeom prst="ellipse">
            <a:avLst/>
          </a:prstGeom>
          <a:solidFill>
            <a:schemeClr val="bg1">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sp>
        <p:nvSpPr>
          <p:cNvPr id="152" name="Oval 151"/>
          <p:cNvSpPr/>
          <p:nvPr/>
        </p:nvSpPr>
        <p:spPr>
          <a:xfrm>
            <a:off x="2296555" y="3112264"/>
            <a:ext cx="64294" cy="64294"/>
          </a:xfrm>
          <a:prstGeom prst="ellipse">
            <a:avLst/>
          </a:prstGeom>
          <a:solidFill>
            <a:schemeClr val="bg1">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sp>
        <p:nvSpPr>
          <p:cNvPr id="153" name="Oval 152"/>
          <p:cNvSpPr/>
          <p:nvPr/>
        </p:nvSpPr>
        <p:spPr>
          <a:xfrm>
            <a:off x="1748311" y="3747804"/>
            <a:ext cx="64294" cy="64294"/>
          </a:xfrm>
          <a:prstGeom prst="ellipse">
            <a:avLst/>
          </a:prstGeom>
          <a:solidFill>
            <a:schemeClr val="bg1">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sp>
        <p:nvSpPr>
          <p:cNvPr id="154" name="Oval 153"/>
          <p:cNvSpPr/>
          <p:nvPr/>
        </p:nvSpPr>
        <p:spPr>
          <a:xfrm>
            <a:off x="2568076" y="5554263"/>
            <a:ext cx="64294" cy="64294"/>
          </a:xfrm>
          <a:prstGeom prst="ellipse">
            <a:avLst/>
          </a:prstGeom>
          <a:solidFill>
            <a:schemeClr val="bg1">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sp>
        <p:nvSpPr>
          <p:cNvPr id="155" name="Oval 154"/>
          <p:cNvSpPr/>
          <p:nvPr/>
        </p:nvSpPr>
        <p:spPr>
          <a:xfrm>
            <a:off x="3895468" y="5294358"/>
            <a:ext cx="64294" cy="64294"/>
          </a:xfrm>
          <a:prstGeom prst="ellipse">
            <a:avLst/>
          </a:prstGeom>
          <a:solidFill>
            <a:schemeClr val="bg1">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sp>
        <p:nvSpPr>
          <p:cNvPr id="156" name="Oval 155"/>
          <p:cNvSpPr/>
          <p:nvPr/>
        </p:nvSpPr>
        <p:spPr>
          <a:xfrm>
            <a:off x="5390653" y="5258193"/>
            <a:ext cx="64294" cy="64294"/>
          </a:xfrm>
          <a:prstGeom prst="ellipse">
            <a:avLst/>
          </a:prstGeom>
          <a:solidFill>
            <a:schemeClr val="bg1">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sp>
        <p:nvSpPr>
          <p:cNvPr id="157" name="Oval 156"/>
          <p:cNvSpPr/>
          <p:nvPr/>
        </p:nvSpPr>
        <p:spPr>
          <a:xfrm>
            <a:off x="5393077" y="4997448"/>
            <a:ext cx="64294" cy="64294"/>
          </a:xfrm>
          <a:prstGeom prst="ellipse">
            <a:avLst/>
          </a:prstGeom>
          <a:solidFill>
            <a:schemeClr val="bg1">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sp>
        <p:nvSpPr>
          <p:cNvPr id="158" name="Oval 157"/>
          <p:cNvSpPr/>
          <p:nvPr/>
        </p:nvSpPr>
        <p:spPr>
          <a:xfrm>
            <a:off x="6784335" y="4888559"/>
            <a:ext cx="64294" cy="64294"/>
          </a:xfrm>
          <a:prstGeom prst="ellipse">
            <a:avLst/>
          </a:prstGeom>
          <a:solidFill>
            <a:schemeClr val="bg1">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cxnSp>
        <p:nvCxnSpPr>
          <p:cNvPr id="159" name="Elbow Connector 158"/>
          <p:cNvCxnSpPr>
            <a:stCxn id="137" idx="6"/>
            <a:endCxn id="158" idx="0"/>
          </p:cNvCxnSpPr>
          <p:nvPr/>
        </p:nvCxnSpPr>
        <p:spPr>
          <a:xfrm>
            <a:off x="5643738" y="4115517"/>
            <a:ext cx="1172744" cy="773042"/>
          </a:xfrm>
          <a:prstGeom prst="bentConnector2">
            <a:avLst/>
          </a:prstGeom>
          <a:ln>
            <a:solidFill>
              <a:schemeClr val="tx1">
                <a:lumMod val="75000"/>
                <a:lumOff val="2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160" name="Elbow Connector 159"/>
          <p:cNvCxnSpPr>
            <a:stCxn id="138" idx="4"/>
            <a:endCxn id="157" idx="2"/>
          </p:cNvCxnSpPr>
          <p:nvPr/>
        </p:nvCxnSpPr>
        <p:spPr>
          <a:xfrm rot="16200000" flipH="1">
            <a:off x="4769219" y="4405737"/>
            <a:ext cx="962323" cy="285395"/>
          </a:xfrm>
          <a:prstGeom prst="bentConnector2">
            <a:avLst/>
          </a:prstGeom>
          <a:ln>
            <a:solidFill>
              <a:schemeClr val="tx1">
                <a:lumMod val="75000"/>
                <a:lumOff val="2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161" name="Elbow Connector 160"/>
          <p:cNvCxnSpPr>
            <a:stCxn id="136" idx="4"/>
            <a:endCxn id="156" idx="2"/>
          </p:cNvCxnSpPr>
          <p:nvPr/>
        </p:nvCxnSpPr>
        <p:spPr>
          <a:xfrm rot="16200000" flipH="1">
            <a:off x="4908508" y="4808195"/>
            <a:ext cx="411507" cy="552785"/>
          </a:xfrm>
          <a:prstGeom prst="bentConnector2">
            <a:avLst/>
          </a:prstGeom>
          <a:ln>
            <a:solidFill>
              <a:schemeClr val="tx1">
                <a:lumMod val="75000"/>
                <a:lumOff val="25000"/>
              </a:schemeClr>
            </a:solidFill>
            <a:prstDash val="dash"/>
          </a:ln>
          <a:effectLst/>
        </p:spPr>
        <p:style>
          <a:lnRef idx="1">
            <a:schemeClr val="accent1"/>
          </a:lnRef>
          <a:fillRef idx="0">
            <a:schemeClr val="accent1"/>
          </a:fillRef>
          <a:effectRef idx="0">
            <a:schemeClr val="accent1"/>
          </a:effectRef>
          <a:fontRef idx="minor">
            <a:schemeClr val="tx1"/>
          </a:fontRef>
        </p:style>
      </p:cxnSp>
      <p:sp>
        <p:nvSpPr>
          <p:cNvPr id="162" name="Oval 161"/>
          <p:cNvSpPr/>
          <p:nvPr/>
        </p:nvSpPr>
        <p:spPr>
          <a:xfrm>
            <a:off x="4041173" y="5554263"/>
            <a:ext cx="64294" cy="64294"/>
          </a:xfrm>
          <a:prstGeom prst="ellipse">
            <a:avLst/>
          </a:prstGeom>
          <a:solidFill>
            <a:schemeClr val="bg1">
              <a:lumMod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cxnSp>
        <p:nvCxnSpPr>
          <p:cNvPr id="163" name="Elbow Connector 162"/>
          <p:cNvCxnSpPr>
            <a:stCxn id="139" idx="4"/>
            <a:endCxn id="162" idx="6"/>
          </p:cNvCxnSpPr>
          <p:nvPr/>
        </p:nvCxnSpPr>
        <p:spPr>
          <a:xfrm rot="5400000">
            <a:off x="3846212" y="5272921"/>
            <a:ext cx="572747" cy="54235"/>
          </a:xfrm>
          <a:prstGeom prst="bentConnector2">
            <a:avLst/>
          </a:prstGeom>
          <a:ln>
            <a:solidFill>
              <a:schemeClr val="tx1">
                <a:lumMod val="75000"/>
                <a:lumOff val="2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164" name="Elbow Connector 163"/>
          <p:cNvCxnSpPr>
            <a:stCxn id="140" idx="6"/>
            <a:endCxn id="155" idx="0"/>
          </p:cNvCxnSpPr>
          <p:nvPr/>
        </p:nvCxnSpPr>
        <p:spPr>
          <a:xfrm>
            <a:off x="3782749" y="4630437"/>
            <a:ext cx="144866" cy="663921"/>
          </a:xfrm>
          <a:prstGeom prst="bentConnector2">
            <a:avLst/>
          </a:prstGeom>
          <a:ln>
            <a:solidFill>
              <a:schemeClr val="tx1">
                <a:lumMod val="75000"/>
                <a:lumOff val="2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165" name="Elbow Connector 164"/>
          <p:cNvCxnSpPr>
            <a:stCxn id="141" idx="2"/>
            <a:endCxn id="154" idx="2"/>
          </p:cNvCxnSpPr>
          <p:nvPr/>
        </p:nvCxnSpPr>
        <p:spPr>
          <a:xfrm rot="10800000" flipV="1">
            <a:off x="2568077" y="4261010"/>
            <a:ext cx="811388" cy="1325401"/>
          </a:xfrm>
          <a:prstGeom prst="bentConnector3">
            <a:avLst>
              <a:gd name="adj1" fmla="val 121130"/>
            </a:avLst>
          </a:prstGeom>
          <a:ln>
            <a:solidFill>
              <a:schemeClr val="tx1">
                <a:lumMod val="75000"/>
                <a:lumOff val="2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166" name="Elbow Connector 165"/>
          <p:cNvCxnSpPr>
            <a:stCxn id="153" idx="3"/>
            <a:endCxn id="143" idx="4"/>
          </p:cNvCxnSpPr>
          <p:nvPr/>
        </p:nvCxnSpPr>
        <p:spPr>
          <a:xfrm rot="5400000" flipH="1" flipV="1">
            <a:off x="2824975" y="2664812"/>
            <a:ext cx="70622" cy="2205121"/>
          </a:xfrm>
          <a:prstGeom prst="bentConnector3">
            <a:avLst>
              <a:gd name="adj1" fmla="val -256105"/>
            </a:avLst>
          </a:prstGeom>
          <a:ln>
            <a:solidFill>
              <a:schemeClr val="tx1">
                <a:lumMod val="75000"/>
                <a:lumOff val="2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167" name="Elbow Connector 166"/>
          <p:cNvCxnSpPr>
            <a:stCxn id="152" idx="4"/>
            <a:endCxn id="142" idx="2"/>
          </p:cNvCxnSpPr>
          <p:nvPr/>
        </p:nvCxnSpPr>
        <p:spPr>
          <a:xfrm rot="16200000" flipH="1">
            <a:off x="2537310" y="2967950"/>
            <a:ext cx="426908" cy="844122"/>
          </a:xfrm>
          <a:prstGeom prst="bentConnector2">
            <a:avLst/>
          </a:prstGeom>
          <a:ln>
            <a:solidFill>
              <a:schemeClr val="tx1">
                <a:lumMod val="75000"/>
                <a:lumOff val="2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168" name="Elbow Connector 167"/>
          <p:cNvCxnSpPr>
            <a:stCxn id="151" idx="4"/>
            <a:endCxn id="146" idx="2"/>
          </p:cNvCxnSpPr>
          <p:nvPr/>
        </p:nvCxnSpPr>
        <p:spPr>
          <a:xfrm rot="16200000" flipH="1">
            <a:off x="2740889" y="2557508"/>
            <a:ext cx="734564" cy="417910"/>
          </a:xfrm>
          <a:prstGeom prst="bentConnector2">
            <a:avLst/>
          </a:prstGeom>
          <a:ln>
            <a:solidFill>
              <a:schemeClr val="tx1">
                <a:lumMod val="75000"/>
                <a:lumOff val="2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169" name="Elbow Connector 168"/>
          <p:cNvCxnSpPr>
            <a:stCxn id="150" idx="6"/>
            <a:endCxn id="145" idx="0"/>
          </p:cNvCxnSpPr>
          <p:nvPr/>
        </p:nvCxnSpPr>
        <p:spPr>
          <a:xfrm>
            <a:off x="3388559" y="2098631"/>
            <a:ext cx="416460" cy="739112"/>
          </a:xfrm>
          <a:prstGeom prst="bentConnector2">
            <a:avLst/>
          </a:prstGeom>
          <a:ln>
            <a:solidFill>
              <a:schemeClr val="tx1">
                <a:lumMod val="75000"/>
                <a:lumOff val="2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170" name="Elbow Connector 169"/>
          <p:cNvCxnSpPr>
            <a:stCxn id="149" idx="4"/>
            <a:endCxn id="144" idx="2"/>
          </p:cNvCxnSpPr>
          <p:nvPr/>
        </p:nvCxnSpPr>
        <p:spPr>
          <a:xfrm rot="16200000" flipH="1">
            <a:off x="3839547" y="2365878"/>
            <a:ext cx="965813" cy="151089"/>
          </a:xfrm>
          <a:prstGeom prst="bentConnector2">
            <a:avLst/>
          </a:prstGeom>
          <a:ln>
            <a:solidFill>
              <a:schemeClr val="tx1">
                <a:lumMod val="75000"/>
                <a:lumOff val="2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171" name="Elbow Connector 170"/>
          <p:cNvCxnSpPr>
            <a:stCxn id="148" idx="4"/>
            <a:endCxn id="147" idx="2"/>
          </p:cNvCxnSpPr>
          <p:nvPr/>
        </p:nvCxnSpPr>
        <p:spPr>
          <a:xfrm rot="16200000" flipH="1">
            <a:off x="4599355" y="2204550"/>
            <a:ext cx="1035927" cy="543859"/>
          </a:xfrm>
          <a:prstGeom prst="bentConnector2">
            <a:avLst/>
          </a:prstGeom>
          <a:ln>
            <a:solidFill>
              <a:schemeClr val="tx1">
                <a:lumMod val="75000"/>
                <a:lumOff val="25000"/>
              </a:schemeClr>
            </a:solidFill>
            <a:prstDash val="dash"/>
          </a:ln>
          <a:effectLst/>
        </p:spPr>
        <p:style>
          <a:lnRef idx="1">
            <a:schemeClr val="accent1"/>
          </a:lnRef>
          <a:fillRef idx="0">
            <a:schemeClr val="accent1"/>
          </a:fillRef>
          <a:effectRef idx="0">
            <a:schemeClr val="accent1"/>
          </a:effectRef>
          <a:fontRef idx="minor">
            <a:schemeClr val="tx1"/>
          </a:fontRef>
        </p:style>
      </p:cxnSp>
      <p:grpSp>
        <p:nvGrpSpPr>
          <p:cNvPr id="172" name="Group 171"/>
          <p:cNvGrpSpPr/>
          <p:nvPr/>
        </p:nvGrpSpPr>
        <p:grpSpPr>
          <a:xfrm>
            <a:off x="6367490" y="5725894"/>
            <a:ext cx="978011" cy="396710"/>
            <a:chOff x="7070579" y="6226834"/>
            <a:chExt cx="1304015" cy="528946"/>
          </a:xfrm>
        </p:grpSpPr>
        <p:sp>
          <p:nvSpPr>
            <p:cNvPr id="173" name="Rounded Rectangle 172"/>
            <p:cNvSpPr/>
            <p:nvPr/>
          </p:nvSpPr>
          <p:spPr>
            <a:xfrm>
              <a:off x="7070579" y="6226834"/>
              <a:ext cx="1283036" cy="528946"/>
            </a:xfrm>
            <a:prstGeom prst="roundRect">
              <a:avLst>
                <a:gd name="adj" fmla="val 1707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sp>
          <p:nvSpPr>
            <p:cNvPr id="174" name="TextBox 173"/>
            <p:cNvSpPr txBox="1"/>
            <p:nvPr/>
          </p:nvSpPr>
          <p:spPr>
            <a:xfrm>
              <a:off x="7472210" y="6252233"/>
              <a:ext cx="902384" cy="276998"/>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useo Sans 300"/>
                  <a:ea typeface="+mn-ea"/>
                  <a:cs typeface="+mn-cs"/>
                </a:rPr>
                <a:t>powered by </a:t>
              </a:r>
            </a:p>
          </p:txBody>
        </p:sp>
        <p:pic>
          <p:nvPicPr>
            <p:cNvPr id="175" name="Picture 174"/>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7174753" y="6331654"/>
              <a:ext cx="326678" cy="326300"/>
            </a:xfrm>
            <a:prstGeom prst="rect">
              <a:avLst/>
            </a:prstGeom>
          </p:spPr>
        </p:pic>
        <p:sp>
          <p:nvSpPr>
            <p:cNvPr id="176" name="TextBox 175"/>
            <p:cNvSpPr txBox="1"/>
            <p:nvPr/>
          </p:nvSpPr>
          <p:spPr>
            <a:xfrm>
              <a:off x="7464439" y="6379520"/>
              <a:ext cx="889560" cy="369332"/>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B0F0"/>
                  </a:solidFill>
                  <a:effectLst/>
                  <a:uLnTx/>
                  <a:uFillTx/>
                  <a:latin typeface="Impact" panose="020B0806030902050204" pitchFamily="34" charset="0"/>
                  <a:ea typeface="+mn-ea"/>
                  <a:cs typeface="+mn-cs"/>
                </a:rPr>
                <a:t>L</a:t>
              </a:r>
              <a:r>
                <a:rPr kumimoji="0" lang="en-US" sz="1200" b="0" i="0" u="none" strike="noStrike" kern="1200" cap="none" spc="0" normalizeH="0" baseline="0" noProof="0" dirty="0">
                  <a:ln>
                    <a:noFill/>
                  </a:ln>
                  <a:solidFill>
                    <a:srgbClr val="FFC000"/>
                  </a:solidFill>
                  <a:effectLst/>
                  <a:uLnTx/>
                  <a:uFillTx/>
                  <a:latin typeface="Impact" panose="020B0806030902050204" pitchFamily="34" charset="0"/>
                  <a:ea typeface="+mn-ea"/>
                  <a:cs typeface="+mn-cs"/>
                </a:rPr>
                <a:t>U</a:t>
              </a:r>
              <a:r>
                <a:rPr kumimoji="0" lang="en-US" sz="1200" b="0" i="0" u="none" strike="noStrike" kern="1200" cap="none" spc="0" normalizeH="0" baseline="0" noProof="0" dirty="0">
                  <a:ln>
                    <a:noFill/>
                  </a:ln>
                  <a:solidFill>
                    <a:srgbClr val="FF0000"/>
                  </a:solidFill>
                  <a:effectLst/>
                  <a:uLnTx/>
                  <a:uFillTx/>
                  <a:latin typeface="Impact" panose="020B0806030902050204" pitchFamily="34" charset="0"/>
                  <a:ea typeface="+mn-ea"/>
                  <a:cs typeface="+mn-cs"/>
                </a:rPr>
                <a:t>M</a:t>
              </a:r>
              <a:r>
                <a:rPr kumimoji="0" lang="en-US" sz="1200" b="0" i="0" u="none" strike="noStrike" kern="1200" cap="none" spc="0" normalizeH="0" baseline="0" noProof="0" dirty="0">
                  <a:ln>
                    <a:noFill/>
                  </a:ln>
                  <a:solidFill>
                    <a:srgbClr val="418D27">
                      <a:lumMod val="75000"/>
                    </a:srgbClr>
                  </a:solidFill>
                  <a:effectLst/>
                  <a:uLnTx/>
                  <a:uFillTx/>
                  <a:latin typeface="Impact" panose="020B0806030902050204" pitchFamily="34" charset="0"/>
                  <a:ea typeface="+mn-ea"/>
                  <a:cs typeface="+mn-cs"/>
                </a:rPr>
                <a:t>E</a:t>
              </a:r>
              <a:r>
                <a:rPr kumimoji="0" lang="en-US" sz="1200" b="0" i="0" u="none" strike="noStrike" kern="1200" cap="none" spc="0" normalizeH="0" baseline="0" noProof="0" dirty="0">
                  <a:ln>
                    <a:noFill/>
                  </a:ln>
                  <a:solidFill>
                    <a:srgbClr val="0070C0"/>
                  </a:solidFill>
                  <a:effectLst/>
                  <a:uLnTx/>
                  <a:uFillTx/>
                  <a:latin typeface="Impact" panose="020B0806030902050204" pitchFamily="34" charset="0"/>
                  <a:ea typeface="+mn-ea"/>
                  <a:cs typeface="+mn-cs"/>
                </a:rPr>
                <a:t>N</a:t>
              </a:r>
              <a:r>
                <a:rPr kumimoji="0" lang="en-US" sz="1200" b="0" i="0" u="none" strike="noStrike" kern="1200" cap="none" spc="0" normalizeH="0" baseline="0" noProof="0" dirty="0">
                  <a:ln>
                    <a:noFill/>
                  </a:ln>
                  <a:solidFill>
                    <a:srgbClr val="F8A144">
                      <a:lumMod val="75000"/>
                    </a:srgbClr>
                  </a:solidFill>
                  <a:effectLst/>
                  <a:uLnTx/>
                  <a:uFillTx/>
                  <a:latin typeface="Impact" panose="020B0806030902050204" pitchFamily="34" charset="0"/>
                  <a:ea typeface="+mn-ea"/>
                  <a:cs typeface="+mn-cs"/>
                </a:rPr>
                <a:t>S</a:t>
              </a:r>
            </a:p>
          </p:txBody>
        </p:sp>
      </p:grpSp>
      <p:sp>
        <p:nvSpPr>
          <p:cNvPr id="177" name="Right Arrow 176"/>
          <p:cNvSpPr/>
          <p:nvPr/>
        </p:nvSpPr>
        <p:spPr>
          <a:xfrm rot="10800000">
            <a:off x="7295681" y="2504343"/>
            <a:ext cx="2269777" cy="37615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sp>
        <p:nvSpPr>
          <p:cNvPr id="178" name="TextBox 177"/>
          <p:cNvSpPr txBox="1"/>
          <p:nvPr/>
        </p:nvSpPr>
        <p:spPr>
          <a:xfrm>
            <a:off x="3901879" y="2853809"/>
            <a:ext cx="1249570" cy="461665"/>
          </a:xfrm>
          <a:prstGeom prst="rect">
            <a:avLst/>
          </a:prstGeom>
          <a:noFill/>
        </p:spPr>
        <p:txBody>
          <a:bodyPr wrap="square" rtlCol="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ID" sz="1200" b="1" i="0" u="none" strike="noStrike" kern="1200" cap="none" spc="0" normalizeH="0" baseline="0" noProof="0" dirty="0">
                <a:ln>
                  <a:noFill/>
                </a:ln>
                <a:solidFill>
                  <a:srgbClr val="58585B"/>
                </a:solidFill>
                <a:effectLst/>
                <a:uLnTx/>
                <a:uFillTx/>
                <a:latin typeface="Museo Sans 300"/>
                <a:ea typeface="+mn-ea"/>
                <a:cs typeface="+mn-cs"/>
              </a:rPr>
              <a:t>DANGKU-SEMBILANG NP</a:t>
            </a:r>
          </a:p>
        </p:txBody>
      </p:sp>
      <p:sp>
        <p:nvSpPr>
          <p:cNvPr id="179" name="TextBox 178"/>
          <p:cNvSpPr txBox="1"/>
          <p:nvPr/>
        </p:nvSpPr>
        <p:spPr>
          <a:xfrm>
            <a:off x="2779365" y="4027808"/>
            <a:ext cx="1249570" cy="461665"/>
          </a:xfrm>
          <a:prstGeom prst="rect">
            <a:avLst/>
          </a:prstGeom>
          <a:noFill/>
        </p:spPr>
        <p:txBody>
          <a:bodyPr wrap="square" rtlCol="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ID" sz="1200" b="1" i="0" u="none" strike="noStrike" kern="1200" cap="none" spc="0" normalizeH="0" baseline="0" noProof="0" dirty="0">
                <a:ln>
                  <a:noFill/>
                </a:ln>
                <a:solidFill>
                  <a:srgbClr val="58585B"/>
                </a:solidFill>
                <a:effectLst/>
                <a:uLnTx/>
                <a:uFillTx/>
                <a:latin typeface="Museo Sans 300"/>
                <a:ea typeface="+mn-ea"/>
                <a:cs typeface="+mn-cs"/>
              </a:rPr>
              <a:t>BUKIT BARISAN SELATAN NP</a:t>
            </a:r>
          </a:p>
        </p:txBody>
      </p:sp>
      <p:grpSp>
        <p:nvGrpSpPr>
          <p:cNvPr id="180" name="Group 179"/>
          <p:cNvGrpSpPr/>
          <p:nvPr/>
        </p:nvGrpSpPr>
        <p:grpSpPr>
          <a:xfrm>
            <a:off x="3015861" y="1960688"/>
            <a:ext cx="3939969" cy="3655487"/>
            <a:chOff x="2072191" y="1349881"/>
            <a:chExt cx="3939969" cy="3655487"/>
          </a:xfrm>
        </p:grpSpPr>
        <p:sp>
          <p:nvSpPr>
            <p:cNvPr id="181" name="Oval 180"/>
            <p:cNvSpPr/>
            <p:nvPr/>
          </p:nvSpPr>
          <p:spPr>
            <a:xfrm>
              <a:off x="2808561" y="1349881"/>
              <a:ext cx="1801661" cy="1143579"/>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Museo Sans 300"/>
                <a:ea typeface="+mn-ea"/>
                <a:cs typeface="+mn-cs"/>
              </a:endParaRPr>
            </a:p>
          </p:txBody>
        </p:sp>
        <p:sp>
          <p:nvSpPr>
            <p:cNvPr id="182" name="Oval 181"/>
            <p:cNvSpPr/>
            <p:nvPr/>
          </p:nvSpPr>
          <p:spPr>
            <a:xfrm rot="20071005">
              <a:off x="2072191" y="2312675"/>
              <a:ext cx="1363993" cy="269269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sp>
          <p:nvSpPr>
            <p:cNvPr id="183" name="Oval 182"/>
            <p:cNvSpPr/>
            <p:nvPr/>
          </p:nvSpPr>
          <p:spPr>
            <a:xfrm>
              <a:off x="4210499" y="2336881"/>
              <a:ext cx="1801661" cy="1143579"/>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Museo Sans 300"/>
                <a:ea typeface="+mn-ea"/>
                <a:cs typeface="+mn-cs"/>
              </a:endParaRPr>
            </a:p>
          </p:txBody>
        </p:sp>
      </p:grpSp>
      <p:sp>
        <p:nvSpPr>
          <p:cNvPr id="184" name="TextBox 183"/>
          <p:cNvSpPr txBox="1"/>
          <p:nvPr/>
        </p:nvSpPr>
        <p:spPr>
          <a:xfrm>
            <a:off x="4775893" y="3712258"/>
            <a:ext cx="1249570" cy="276999"/>
          </a:xfrm>
          <a:prstGeom prst="rect">
            <a:avLst/>
          </a:prstGeom>
          <a:noFill/>
        </p:spPr>
        <p:txBody>
          <a:bodyPr wrap="square" rtlCol="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ID" sz="1200" b="1" i="0" u="none" strike="noStrike" kern="1200" cap="none" spc="0" normalizeH="0" baseline="0" noProof="0" dirty="0">
                <a:ln>
                  <a:noFill/>
                </a:ln>
                <a:solidFill>
                  <a:srgbClr val="58585B"/>
                </a:solidFill>
                <a:effectLst/>
                <a:uLnTx/>
                <a:uFillTx/>
                <a:latin typeface="Museo Sans 300"/>
                <a:ea typeface="+mn-ea"/>
                <a:cs typeface="+mn-cs"/>
              </a:rPr>
              <a:t>OKI</a:t>
            </a:r>
          </a:p>
        </p:txBody>
      </p:sp>
    </p:spTree>
    <p:extLst>
      <p:ext uri="{BB962C8B-B14F-4D97-AF65-F5344CB8AC3E}">
        <p14:creationId xmlns:p14="http://schemas.microsoft.com/office/powerpoint/2010/main" val="399037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80"/>
                                        </p:tgtEl>
                                      </p:cBhvr>
                                    </p:animEffect>
                                    <p:animScale>
                                      <p:cBhvr>
                                        <p:cTn id="7" dur="250" autoRev="1" fill="hold"/>
                                        <p:tgtEl>
                                          <p:spTgt spid="18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solidFill>
                  <a:srgbClr val="58585B"/>
                </a:solidFill>
              </a:rPr>
              <a:t>Example (ii): West Kalimantan</a:t>
            </a:r>
          </a:p>
        </p:txBody>
      </p:sp>
      <p:sp>
        <p:nvSpPr>
          <p:cNvPr id="8" name="Rectangle 7"/>
          <p:cNvSpPr/>
          <p:nvPr/>
        </p:nvSpPr>
        <p:spPr>
          <a:xfrm>
            <a:off x="3967096" y="2059409"/>
            <a:ext cx="269626" cy="276999"/>
          </a:xfrm>
          <a:prstGeom prst="rect">
            <a:avLst/>
          </a:prstGeom>
        </p:spPr>
        <p:txBody>
          <a:bodyPr wrap="non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w="9525">
                  <a:solidFill>
                    <a:prstClr val="white"/>
                  </a:solidFill>
                  <a:prstDash val="solid"/>
                </a:ln>
                <a:solidFill>
                  <a:srgbClr val="779344"/>
                </a:solidFill>
                <a:effectLst>
                  <a:outerShdw blurRad="12700" dist="38100" dir="2700000" algn="tl" rotWithShape="0">
                    <a:prstClr val="white">
                      <a:lumMod val="50000"/>
                    </a:prstClr>
                  </a:outerShdw>
                </a:effectLst>
                <a:uLnTx/>
                <a:uFillTx/>
                <a:latin typeface="Museo Sans 300"/>
                <a:ea typeface="+mn-ea"/>
                <a:cs typeface="+mn-cs"/>
              </a:rPr>
              <a:t>1</a:t>
            </a:r>
          </a:p>
        </p:txBody>
      </p:sp>
      <p:sp>
        <p:nvSpPr>
          <p:cNvPr id="10" name="Rectangle 9"/>
          <p:cNvSpPr/>
          <p:nvPr/>
        </p:nvSpPr>
        <p:spPr>
          <a:xfrm>
            <a:off x="1975963" y="1309711"/>
            <a:ext cx="4126063" cy="5269579"/>
          </a:xfrm>
          <a:prstGeom prst="rect">
            <a:avLst/>
          </a:prstGeom>
          <a:solidFill>
            <a:schemeClr val="bg1"/>
          </a:soli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sp>
        <p:nvSpPr>
          <p:cNvPr id="11" name="Rectangle 10"/>
          <p:cNvSpPr/>
          <p:nvPr/>
        </p:nvSpPr>
        <p:spPr>
          <a:xfrm>
            <a:off x="2434502" y="4118023"/>
            <a:ext cx="3610335" cy="784830"/>
          </a:xfrm>
          <a:prstGeom prst="rect">
            <a:avLst/>
          </a:prstGeom>
        </p:spPr>
        <p:txBody>
          <a:bodyPr wrap="square">
            <a:spAutoFit/>
          </a:bodyPr>
          <a:lstStyle/>
          <a:p>
            <a:pPr marL="109538" marR="0" lvl="0" indent="-109538" algn="r" defTabSz="609585" rtl="0" eaLnBrk="1" fontAlgn="auto" latinLnBrk="0" hangingPunct="1">
              <a:lnSpc>
                <a:spcPct val="100000"/>
              </a:lnSpc>
              <a:spcBef>
                <a:spcPts val="0"/>
              </a:spcBef>
              <a:spcAft>
                <a:spcPts val="0"/>
              </a:spcAft>
              <a:buClr>
                <a:srgbClr val="EE7813"/>
              </a:buClr>
              <a:buSzTx/>
              <a:buFont typeface="Arial" panose="020B0604020202020204" pitchFamily="34" charset="0"/>
              <a:buChar char="•"/>
              <a:tabLst/>
              <a:defRPr/>
            </a:pPr>
            <a:r>
              <a:rPr kumimoji="0" lang="en-ID" sz="1500" b="1" i="1" u="none" strike="noStrike" kern="1200" cap="none" spc="0" normalizeH="0" baseline="0" noProof="0" dirty="0">
                <a:ln>
                  <a:noFill/>
                </a:ln>
                <a:solidFill>
                  <a:srgbClr val="58585B"/>
                </a:solidFill>
                <a:effectLst/>
                <a:uLnTx/>
                <a:uFillTx/>
                <a:latin typeface="Museo Sans 300"/>
                <a:ea typeface="+mn-ea"/>
                <a:cs typeface="+mn-cs"/>
              </a:rPr>
              <a:t>Green Growth Plan</a:t>
            </a:r>
            <a:r>
              <a:rPr kumimoji="0" lang="en-ID" sz="1500" b="0" i="1" u="none" strike="noStrike" kern="1200" cap="none" spc="0" normalizeH="0" baseline="0" noProof="0" dirty="0">
                <a:ln>
                  <a:noFill/>
                </a:ln>
                <a:solidFill>
                  <a:srgbClr val="58585B"/>
                </a:solidFill>
                <a:effectLst/>
                <a:uLnTx/>
                <a:uFillTx/>
                <a:latin typeface="Museo Sans 300"/>
                <a:ea typeface="+mn-ea"/>
                <a:cs typeface="+mn-cs"/>
              </a:rPr>
              <a:t> finalized</a:t>
            </a:r>
          </a:p>
          <a:p>
            <a:pPr marL="109538" marR="0" lvl="0" indent="-109538" algn="r" defTabSz="609585" rtl="0" eaLnBrk="1" fontAlgn="auto" latinLnBrk="0" hangingPunct="1">
              <a:lnSpc>
                <a:spcPct val="100000"/>
              </a:lnSpc>
              <a:spcBef>
                <a:spcPts val="0"/>
              </a:spcBef>
              <a:spcAft>
                <a:spcPts val="0"/>
              </a:spcAft>
              <a:buClr>
                <a:srgbClr val="EE7813"/>
              </a:buClr>
              <a:buSzTx/>
              <a:buFont typeface="Arial" panose="020B0604020202020204" pitchFamily="34" charset="0"/>
              <a:buChar char="•"/>
              <a:tabLst/>
              <a:defRPr/>
            </a:pPr>
            <a:r>
              <a:rPr kumimoji="0" lang="en-ID" sz="1500" b="1" i="1" u="none" strike="noStrike" kern="1200" cap="none" spc="0" normalizeH="0" baseline="0" noProof="0" dirty="0">
                <a:ln>
                  <a:noFill/>
                </a:ln>
                <a:solidFill>
                  <a:srgbClr val="58585B"/>
                </a:solidFill>
                <a:effectLst/>
                <a:uLnTx/>
                <a:uFillTx/>
                <a:latin typeface="Museo Sans 300"/>
                <a:ea typeface="+mn-ea"/>
                <a:cs typeface="+mn-cs"/>
              </a:rPr>
              <a:t>KEE</a:t>
            </a:r>
            <a:r>
              <a:rPr kumimoji="0" lang="en-ID" sz="1500" b="0" i="1" u="none" strike="noStrike" kern="1200" cap="none" spc="0" normalizeH="0" baseline="0" noProof="0" dirty="0">
                <a:ln>
                  <a:noFill/>
                </a:ln>
                <a:solidFill>
                  <a:srgbClr val="58585B"/>
                </a:solidFill>
                <a:effectLst/>
                <a:uLnTx/>
                <a:uFillTx/>
                <a:latin typeface="Museo Sans 300"/>
                <a:ea typeface="+mn-ea"/>
                <a:cs typeface="+mn-cs"/>
              </a:rPr>
              <a:t> (Essential Ecosystem Areas) recognizing </a:t>
            </a:r>
            <a:r>
              <a:rPr kumimoji="0" lang="en-ID" sz="1500" b="1" i="1" u="none" strike="noStrike" kern="1200" cap="none" spc="0" normalizeH="0" baseline="0" noProof="0" dirty="0">
                <a:ln>
                  <a:noFill/>
                </a:ln>
                <a:solidFill>
                  <a:srgbClr val="58585B"/>
                </a:solidFill>
                <a:effectLst/>
                <a:uLnTx/>
                <a:uFillTx/>
                <a:latin typeface="Museo Sans 300"/>
                <a:ea typeface="+mn-ea"/>
                <a:cs typeface="+mn-cs"/>
              </a:rPr>
              <a:t>0.5 mil ha</a:t>
            </a:r>
            <a:r>
              <a:rPr kumimoji="0" lang="en-ID" sz="1500" b="0" i="1" u="none" strike="noStrike" kern="1200" cap="none" spc="0" normalizeH="0" baseline="0" noProof="0" dirty="0">
                <a:ln>
                  <a:noFill/>
                </a:ln>
                <a:solidFill>
                  <a:srgbClr val="58585B"/>
                </a:solidFill>
                <a:effectLst/>
                <a:uLnTx/>
                <a:uFillTx/>
                <a:latin typeface="Museo Sans 300"/>
                <a:ea typeface="+mn-ea"/>
                <a:cs typeface="+mn-cs"/>
              </a:rPr>
              <a:t> of </a:t>
            </a:r>
            <a:r>
              <a:rPr kumimoji="0" lang="en-ID" sz="1500" b="1" i="1" u="none" strike="noStrike" kern="1200" cap="none" spc="0" normalizeH="0" baseline="0" noProof="0" dirty="0">
                <a:ln>
                  <a:noFill/>
                </a:ln>
                <a:solidFill>
                  <a:srgbClr val="58585B"/>
                </a:solidFill>
                <a:effectLst/>
                <a:uLnTx/>
                <a:uFillTx/>
                <a:latin typeface="Museo Sans 300"/>
                <a:ea typeface="+mn-ea"/>
                <a:cs typeface="+mn-cs"/>
              </a:rPr>
              <a:t>HCV</a:t>
            </a:r>
            <a:endParaRPr kumimoji="0" lang="en-US" sz="1500" b="1" i="1" u="none" strike="noStrike" kern="1200" cap="none" spc="0" normalizeH="0" baseline="0" noProof="0" dirty="0">
              <a:ln>
                <a:noFill/>
              </a:ln>
              <a:solidFill>
                <a:srgbClr val="58585B"/>
              </a:solidFill>
              <a:effectLst/>
              <a:uLnTx/>
              <a:uFillTx/>
              <a:latin typeface="Museo Sans 300"/>
              <a:ea typeface="+mn-ea"/>
              <a:cs typeface="+mn-cs"/>
            </a:endParaRPr>
          </a:p>
        </p:txBody>
      </p:sp>
      <p:sp>
        <p:nvSpPr>
          <p:cNvPr id="12" name="Rectangle 11"/>
          <p:cNvSpPr/>
          <p:nvPr/>
        </p:nvSpPr>
        <p:spPr>
          <a:xfrm>
            <a:off x="3381610" y="4910111"/>
            <a:ext cx="2629380" cy="784830"/>
          </a:xfrm>
          <a:prstGeom prst="rect">
            <a:avLst/>
          </a:prstGeom>
        </p:spPr>
        <p:txBody>
          <a:bodyPr wrap="square">
            <a:spAutoFit/>
          </a:bodyPr>
          <a:lstStyle/>
          <a:p>
            <a:pPr marL="109538" marR="0" lvl="0" indent="-109538" algn="r" defTabSz="609585" rtl="0" eaLnBrk="1" fontAlgn="auto" latinLnBrk="0" hangingPunct="1">
              <a:lnSpc>
                <a:spcPct val="100000"/>
              </a:lnSpc>
              <a:spcBef>
                <a:spcPts val="0"/>
              </a:spcBef>
              <a:spcAft>
                <a:spcPts val="0"/>
              </a:spcAft>
              <a:buClr>
                <a:srgbClr val="EE7813"/>
              </a:buClr>
              <a:buSzTx/>
              <a:buFont typeface="Arial" panose="020B0604020202020204" pitchFamily="34" charset="0"/>
              <a:buChar char="•"/>
              <a:tabLst/>
              <a:defRPr/>
            </a:pPr>
            <a:r>
              <a:rPr kumimoji="0" lang="en-ID" sz="1500" b="0" i="1" u="none" strike="noStrike" kern="1200" cap="none" spc="0" normalizeH="0" baseline="0" noProof="0" dirty="0">
                <a:ln>
                  <a:noFill/>
                </a:ln>
                <a:solidFill>
                  <a:srgbClr val="58585B"/>
                </a:solidFill>
                <a:effectLst/>
                <a:uLnTx/>
                <a:uFillTx/>
                <a:latin typeface="Museo Sans 300"/>
                <a:ea typeface="+mn-ea"/>
                <a:cs typeface="+mn-cs"/>
              </a:rPr>
              <a:t>5 concession agree for a shared </a:t>
            </a:r>
            <a:r>
              <a:rPr kumimoji="0" lang="en-ID" sz="1500" b="1" i="1" u="none" strike="noStrike" kern="1200" cap="none" spc="0" normalizeH="0" baseline="0" noProof="0" dirty="0">
                <a:ln>
                  <a:noFill/>
                </a:ln>
                <a:solidFill>
                  <a:srgbClr val="58585B"/>
                </a:solidFill>
                <a:effectLst/>
                <a:uLnTx/>
                <a:uFillTx/>
                <a:latin typeface="Museo Sans 300"/>
                <a:ea typeface="+mn-ea"/>
                <a:cs typeface="+mn-cs"/>
              </a:rPr>
              <a:t>peat water </a:t>
            </a:r>
            <a:r>
              <a:rPr kumimoji="0" lang="en-ID" sz="1500" b="1" i="1" u="none" strike="noStrike" kern="1200" cap="none" spc="0" normalizeH="0" baseline="0" noProof="0" dirty="0" err="1">
                <a:ln>
                  <a:noFill/>
                </a:ln>
                <a:solidFill>
                  <a:srgbClr val="58585B"/>
                </a:solidFill>
                <a:effectLst/>
                <a:uLnTx/>
                <a:uFillTx/>
                <a:latin typeface="Museo Sans 300"/>
                <a:ea typeface="+mn-ea"/>
                <a:cs typeface="+mn-cs"/>
              </a:rPr>
              <a:t>mgt</a:t>
            </a:r>
            <a:endParaRPr kumimoji="0" lang="en-ID" sz="1500" b="1" i="1" u="none" strike="noStrike" kern="1200" cap="none" spc="0" normalizeH="0" baseline="0" noProof="0" dirty="0">
              <a:ln>
                <a:noFill/>
              </a:ln>
              <a:solidFill>
                <a:srgbClr val="58585B"/>
              </a:solidFill>
              <a:effectLst/>
              <a:uLnTx/>
              <a:uFillTx/>
              <a:latin typeface="Museo Sans 300"/>
              <a:ea typeface="+mn-ea"/>
              <a:cs typeface="+mn-cs"/>
            </a:endParaRPr>
          </a:p>
          <a:p>
            <a:pPr marL="109538" marR="0" lvl="0" indent="-109538" algn="r" defTabSz="609585" rtl="0" eaLnBrk="1" fontAlgn="auto" latinLnBrk="0" hangingPunct="1">
              <a:lnSpc>
                <a:spcPct val="100000"/>
              </a:lnSpc>
              <a:spcBef>
                <a:spcPts val="0"/>
              </a:spcBef>
              <a:spcAft>
                <a:spcPts val="0"/>
              </a:spcAft>
              <a:buClr>
                <a:srgbClr val="EE7813"/>
              </a:buClr>
              <a:buSzTx/>
              <a:buFont typeface="Arial" panose="020B0604020202020204" pitchFamily="34" charset="0"/>
              <a:buChar char="•"/>
              <a:tabLst/>
              <a:defRPr/>
            </a:pPr>
            <a:r>
              <a:rPr kumimoji="0" lang="en-ID" sz="1500" b="0" i="1" u="none" strike="noStrike" kern="1200" cap="none" spc="0" normalizeH="0" baseline="0" noProof="0" dirty="0">
                <a:ln>
                  <a:noFill/>
                </a:ln>
                <a:solidFill>
                  <a:srgbClr val="58585B"/>
                </a:solidFill>
                <a:effectLst/>
                <a:uLnTx/>
                <a:uFillTx/>
                <a:latin typeface="Museo Sans 300"/>
                <a:ea typeface="+mn-ea"/>
                <a:cs typeface="+mn-cs"/>
              </a:rPr>
              <a:t>Fire-free villages</a:t>
            </a:r>
          </a:p>
        </p:txBody>
      </p:sp>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32179" y="1686699"/>
            <a:ext cx="609600" cy="609600"/>
          </a:xfrm>
          <a:prstGeom prst="rect">
            <a:avLst/>
          </a:prstGeom>
        </p:spPr>
      </p:pic>
      <p:sp>
        <p:nvSpPr>
          <p:cNvPr id="14" name="Rectangle 13"/>
          <p:cNvSpPr/>
          <p:nvPr/>
        </p:nvSpPr>
        <p:spPr>
          <a:xfrm>
            <a:off x="2012389" y="2296299"/>
            <a:ext cx="973924" cy="230832"/>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900" b="1" i="0" u="none" strike="noStrike" kern="1200" cap="none" spc="0" normalizeH="0" baseline="0" noProof="0" dirty="0">
                <a:ln>
                  <a:noFill/>
                </a:ln>
                <a:solidFill>
                  <a:srgbClr val="58585B">
                    <a:lumMod val="50000"/>
                    <a:lumOff val="50000"/>
                  </a:srgbClr>
                </a:solidFill>
                <a:effectLst/>
                <a:uLnTx/>
                <a:uFillTx/>
                <a:latin typeface="Museo Sans 300"/>
                <a:ea typeface="+mn-ea"/>
                <a:cs typeface="+mn-cs"/>
              </a:rPr>
              <a:t>PARTNERS</a:t>
            </a: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1885" y="1642456"/>
            <a:ext cx="551517" cy="747376"/>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85361" y="1648864"/>
            <a:ext cx="1092201" cy="590863"/>
          </a:xfrm>
          <a:prstGeom prst="rect">
            <a:avLst/>
          </a:prstGeom>
        </p:spPr>
      </p:pic>
      <p:pic>
        <p:nvPicPr>
          <p:cNvPr id="17" name="Pictur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49128" y="2245815"/>
            <a:ext cx="755549" cy="840681"/>
          </a:xfrm>
          <a:prstGeom prst="rect">
            <a:avLst/>
          </a:prstGeom>
        </p:spPr>
      </p:pic>
      <p:pic>
        <p:nvPicPr>
          <p:cNvPr id="18" name="Picture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36987" y="3397943"/>
            <a:ext cx="543525" cy="567682"/>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09366" y="5961369"/>
            <a:ext cx="393576" cy="393576"/>
          </a:xfrm>
          <a:prstGeom prst="rect">
            <a:avLst/>
          </a:prstGeom>
        </p:spPr>
      </p:pic>
      <p:sp>
        <p:nvSpPr>
          <p:cNvPr id="20" name="Rectangle 19"/>
          <p:cNvSpPr/>
          <p:nvPr/>
        </p:nvSpPr>
        <p:spPr>
          <a:xfrm>
            <a:off x="2187958" y="6305663"/>
            <a:ext cx="904551" cy="230832"/>
          </a:xfrm>
          <a:prstGeom prst="rect">
            <a:avLst/>
          </a:prstGeom>
        </p:spPr>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ID" sz="900" b="0" i="0" u="none" strike="noStrike" kern="1200" cap="none" spc="0" normalizeH="0" baseline="0" noProof="0" dirty="0">
                <a:ln>
                  <a:noFill/>
                </a:ln>
                <a:solidFill>
                  <a:srgbClr val="58585B"/>
                </a:solidFill>
                <a:effectLst/>
                <a:uLnTx/>
                <a:uFillTx/>
                <a:latin typeface="Calibri" charset="0"/>
                <a:ea typeface="+mn-ea"/>
                <a:cs typeface="+mn-cs"/>
              </a:rPr>
              <a:t>ORANGUTAN</a:t>
            </a:r>
            <a:endParaRPr kumimoji="0" lang="en-US" sz="900" b="0" i="0" u="none" strike="noStrike" kern="1200" cap="none" spc="0" normalizeH="0" baseline="0" noProof="0" dirty="0">
              <a:ln>
                <a:noFill/>
              </a:ln>
              <a:solidFill>
                <a:srgbClr val="58585B"/>
              </a:solidFill>
              <a:effectLst/>
              <a:uLnTx/>
              <a:uFillTx/>
              <a:latin typeface="Museo Sans 300"/>
              <a:ea typeface="+mn-ea"/>
              <a:cs typeface="+mn-cs"/>
            </a:endParaRPr>
          </a:p>
        </p:txBody>
      </p:sp>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779495" y="3486084"/>
            <a:ext cx="377376" cy="377376"/>
          </a:xfrm>
          <a:prstGeom prst="rect">
            <a:avLst/>
          </a:prstGeom>
        </p:spPr>
      </p:pic>
      <p:sp>
        <p:nvSpPr>
          <p:cNvPr id="22" name="Rectangle 21"/>
          <p:cNvSpPr/>
          <p:nvPr/>
        </p:nvSpPr>
        <p:spPr>
          <a:xfrm>
            <a:off x="3123275" y="3902175"/>
            <a:ext cx="818052" cy="230832"/>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850" b="1" i="0" u="none" strike="noStrike" kern="1200" cap="none" spc="0" normalizeH="0" baseline="0" noProof="0" dirty="0">
                <a:ln>
                  <a:noFill/>
                </a:ln>
                <a:solidFill>
                  <a:srgbClr val="58585B">
                    <a:lumMod val="50000"/>
                    <a:lumOff val="50000"/>
                  </a:srgbClr>
                </a:solidFill>
                <a:effectLst/>
                <a:uLnTx/>
                <a:uFillTx/>
                <a:latin typeface="Museo Sans 300"/>
                <a:ea typeface="+mn-ea"/>
                <a:cs typeface="+mn-cs"/>
              </a:rPr>
              <a:t>PALM OIL</a:t>
            </a:r>
          </a:p>
        </p:txBody>
      </p:sp>
      <p:sp>
        <p:nvSpPr>
          <p:cNvPr id="23" name="Rectangle 22"/>
          <p:cNvSpPr/>
          <p:nvPr/>
        </p:nvSpPr>
        <p:spPr>
          <a:xfrm>
            <a:off x="2552094" y="3901999"/>
            <a:ext cx="818052" cy="230832"/>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850" b="1" i="0" u="none" strike="noStrike" kern="1200" cap="none" spc="0" normalizeH="0" baseline="0" noProof="0" dirty="0">
                <a:ln>
                  <a:noFill/>
                </a:ln>
                <a:solidFill>
                  <a:srgbClr val="58585B">
                    <a:lumMod val="50000"/>
                    <a:lumOff val="50000"/>
                  </a:srgbClr>
                </a:solidFill>
                <a:effectLst/>
                <a:uLnTx/>
                <a:uFillTx/>
                <a:latin typeface="Museo Sans 300"/>
                <a:ea typeface="+mn-ea"/>
                <a:cs typeface="+mn-cs"/>
              </a:rPr>
              <a:t>TIMBER</a:t>
            </a:r>
          </a:p>
        </p:txBody>
      </p:sp>
      <p:sp>
        <p:nvSpPr>
          <p:cNvPr id="24" name="Rectangle 23"/>
          <p:cNvSpPr/>
          <p:nvPr/>
        </p:nvSpPr>
        <p:spPr>
          <a:xfrm>
            <a:off x="3560206" y="3899243"/>
            <a:ext cx="932503" cy="230832"/>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850" b="1" i="0" u="none" strike="noStrike" kern="1200" cap="none" spc="0" normalizeH="0" baseline="0" noProof="0" dirty="0">
                <a:ln>
                  <a:noFill/>
                </a:ln>
                <a:solidFill>
                  <a:srgbClr val="58585B">
                    <a:lumMod val="50000"/>
                    <a:lumOff val="50000"/>
                  </a:srgbClr>
                </a:solidFill>
                <a:effectLst/>
                <a:uLnTx/>
                <a:uFillTx/>
                <a:latin typeface="Museo Sans 300"/>
                <a:ea typeface="+mn-ea"/>
                <a:cs typeface="+mn-cs"/>
              </a:rPr>
              <a:t>PULP</a:t>
            </a:r>
          </a:p>
        </p:txBody>
      </p:sp>
      <p:sp>
        <p:nvSpPr>
          <p:cNvPr id="25" name="Rectangle 24"/>
          <p:cNvSpPr/>
          <p:nvPr/>
        </p:nvSpPr>
        <p:spPr>
          <a:xfrm>
            <a:off x="4067863" y="3901999"/>
            <a:ext cx="932503" cy="230832"/>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850" b="1" i="0" u="none" strike="noStrike" kern="1200" cap="none" spc="0" normalizeH="0" baseline="0" noProof="0" dirty="0">
                <a:ln>
                  <a:noFill/>
                </a:ln>
                <a:solidFill>
                  <a:srgbClr val="58585B">
                    <a:lumMod val="50000"/>
                    <a:lumOff val="50000"/>
                  </a:srgbClr>
                </a:solidFill>
                <a:effectLst/>
                <a:uLnTx/>
                <a:uFillTx/>
                <a:latin typeface="Museo Sans 300"/>
                <a:ea typeface="+mn-ea"/>
                <a:cs typeface="+mn-cs"/>
              </a:rPr>
              <a:t>COCONUT</a:t>
            </a:r>
          </a:p>
        </p:txBody>
      </p:sp>
      <p:sp>
        <p:nvSpPr>
          <p:cNvPr id="26" name="Rectangle 25"/>
          <p:cNvSpPr/>
          <p:nvPr/>
        </p:nvSpPr>
        <p:spPr>
          <a:xfrm>
            <a:off x="4717254" y="3901999"/>
            <a:ext cx="932503" cy="230832"/>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850" b="1" i="0" u="none" strike="noStrike" kern="1200" cap="none" spc="0" normalizeH="0" baseline="0" noProof="0" dirty="0">
                <a:ln>
                  <a:noFill/>
                </a:ln>
                <a:solidFill>
                  <a:srgbClr val="58585B">
                    <a:lumMod val="50000"/>
                    <a:lumOff val="50000"/>
                  </a:srgbClr>
                </a:solidFill>
                <a:effectLst/>
                <a:uLnTx/>
                <a:uFillTx/>
                <a:latin typeface="Museo Sans 300"/>
                <a:ea typeface="+mn-ea"/>
                <a:cs typeface="+mn-cs"/>
              </a:rPr>
              <a:t>RUBBER</a:t>
            </a:r>
          </a:p>
        </p:txBody>
      </p:sp>
      <p:pic>
        <p:nvPicPr>
          <p:cNvPr id="27" name="Picture 26"/>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814890" y="3518549"/>
            <a:ext cx="480298" cy="377938"/>
          </a:xfrm>
          <a:prstGeom prst="rect">
            <a:avLst/>
          </a:prstGeom>
        </p:spPr>
      </p:pic>
      <p:pic>
        <p:nvPicPr>
          <p:cNvPr id="28" name="Picture 2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932218" y="3475637"/>
            <a:ext cx="461740" cy="461740"/>
          </a:xfrm>
          <a:prstGeom prst="rect">
            <a:avLst/>
          </a:prstGeom>
        </p:spPr>
      </p:pic>
      <p:pic>
        <p:nvPicPr>
          <p:cNvPr id="29" name="Picture 2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840757" y="5198143"/>
            <a:ext cx="392675" cy="392675"/>
          </a:xfrm>
          <a:prstGeom prst="rect">
            <a:avLst/>
          </a:prstGeom>
        </p:spPr>
      </p:pic>
      <p:sp>
        <p:nvSpPr>
          <p:cNvPr id="30" name="Rectangle 29"/>
          <p:cNvSpPr/>
          <p:nvPr/>
        </p:nvSpPr>
        <p:spPr>
          <a:xfrm>
            <a:off x="2660461" y="5639834"/>
            <a:ext cx="720080" cy="230832"/>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900" b="0" i="0" u="none" strike="noStrike" kern="1200" cap="none" spc="0" normalizeH="0" baseline="0" noProof="0" dirty="0">
                <a:ln>
                  <a:noFill/>
                </a:ln>
                <a:solidFill>
                  <a:srgbClr val="58585B"/>
                </a:solidFill>
                <a:effectLst/>
                <a:uLnTx/>
                <a:uFillTx/>
                <a:latin typeface="Calibri" charset="0"/>
                <a:ea typeface="+mn-ea"/>
                <a:cs typeface="+mn-cs"/>
              </a:rPr>
              <a:t>FIRES</a:t>
            </a:r>
            <a:endParaRPr kumimoji="0" lang="en-US" sz="900" b="0" i="0" u="none" strike="noStrike" kern="1200" cap="none" spc="0" normalizeH="0" baseline="0" noProof="0" dirty="0">
              <a:ln>
                <a:noFill/>
              </a:ln>
              <a:solidFill>
                <a:srgbClr val="58585B"/>
              </a:solidFill>
              <a:effectLst/>
              <a:uLnTx/>
              <a:uFillTx/>
              <a:latin typeface="Museo Sans 300"/>
              <a:ea typeface="+mn-ea"/>
              <a:cs typeface="+mn-cs"/>
            </a:endParaRPr>
          </a:p>
        </p:txBody>
      </p:sp>
      <p:pic>
        <p:nvPicPr>
          <p:cNvPr id="31" name="Picture 30"/>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187846" y="5126135"/>
            <a:ext cx="537592" cy="537592"/>
          </a:xfrm>
          <a:prstGeom prst="rect">
            <a:avLst/>
          </a:prstGeom>
        </p:spPr>
      </p:pic>
      <p:pic>
        <p:nvPicPr>
          <p:cNvPr id="32" name="Picture 31"/>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268165" y="4334047"/>
            <a:ext cx="424274" cy="424274"/>
          </a:xfrm>
          <a:prstGeom prst="rect">
            <a:avLst/>
          </a:prstGeom>
        </p:spPr>
      </p:pic>
      <p:pic>
        <p:nvPicPr>
          <p:cNvPr id="33" name="Picture 32"/>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411927" y="5846215"/>
            <a:ext cx="263792" cy="436893"/>
          </a:xfrm>
          <a:prstGeom prst="rect">
            <a:avLst/>
          </a:prstGeom>
        </p:spPr>
      </p:pic>
      <p:sp>
        <p:nvSpPr>
          <p:cNvPr id="34" name="Rectangle 33"/>
          <p:cNvSpPr/>
          <p:nvPr/>
        </p:nvSpPr>
        <p:spPr>
          <a:xfrm>
            <a:off x="1804198" y="5625812"/>
            <a:ext cx="1216303" cy="369332"/>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900" b="0" i="0" u="none" strike="noStrike" kern="1200" cap="none" spc="0" normalizeH="0" baseline="0" noProof="0" dirty="0">
                <a:ln>
                  <a:noFill/>
                </a:ln>
                <a:solidFill>
                  <a:srgbClr val="58585B"/>
                </a:solidFill>
                <a:effectLst/>
                <a:uLnTx/>
                <a:uFillTx/>
                <a:latin typeface="Calibri" charset="0"/>
                <a:ea typeface="+mn-ea"/>
                <a:cs typeface="+mn-cs"/>
              </a:rPr>
              <a:t>WATER MANAGEMENT</a:t>
            </a:r>
            <a:endParaRPr kumimoji="0" lang="en-US" sz="900" b="0" i="0" u="none" strike="noStrike" kern="1200" cap="none" spc="0" normalizeH="0" baseline="0" noProof="0" dirty="0">
              <a:ln>
                <a:noFill/>
              </a:ln>
              <a:solidFill>
                <a:srgbClr val="58585B"/>
              </a:solidFill>
              <a:effectLst/>
              <a:uLnTx/>
              <a:uFillTx/>
              <a:latin typeface="Museo Sans 300"/>
              <a:ea typeface="+mn-ea"/>
              <a:cs typeface="+mn-cs"/>
            </a:endParaRPr>
          </a:p>
        </p:txBody>
      </p:sp>
      <p:sp>
        <p:nvSpPr>
          <p:cNvPr id="35" name="Rectangle 34"/>
          <p:cNvSpPr/>
          <p:nvPr/>
        </p:nvSpPr>
        <p:spPr>
          <a:xfrm>
            <a:off x="2084397" y="4770755"/>
            <a:ext cx="720080" cy="369332"/>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900" b="0" i="0" u="none" strike="noStrike" kern="1200" cap="none" spc="0" normalizeH="0" baseline="0" noProof="0" dirty="0">
                <a:ln>
                  <a:noFill/>
                </a:ln>
                <a:solidFill>
                  <a:srgbClr val="58585B"/>
                </a:solidFill>
                <a:effectLst/>
                <a:uLnTx/>
                <a:uFillTx/>
                <a:latin typeface="Calibri" charset="0"/>
                <a:ea typeface="+mn-ea"/>
                <a:cs typeface="+mn-cs"/>
              </a:rPr>
              <a:t>FOREST &amp; PEAT</a:t>
            </a:r>
            <a:endParaRPr kumimoji="0" lang="en-US" sz="900" b="0" i="0" u="none" strike="noStrike" kern="1200" cap="none" spc="0" normalizeH="0" baseline="0" noProof="0" dirty="0">
              <a:ln>
                <a:noFill/>
              </a:ln>
              <a:solidFill>
                <a:srgbClr val="58585B"/>
              </a:solidFill>
              <a:effectLst/>
              <a:uLnTx/>
              <a:uFillTx/>
              <a:latin typeface="Museo Sans 300"/>
              <a:ea typeface="+mn-ea"/>
              <a:cs typeface="+mn-cs"/>
            </a:endParaRPr>
          </a:p>
        </p:txBody>
      </p:sp>
      <p:sp>
        <p:nvSpPr>
          <p:cNvPr id="36" name="Rectangle 35"/>
          <p:cNvSpPr/>
          <p:nvPr/>
        </p:nvSpPr>
        <p:spPr>
          <a:xfrm>
            <a:off x="3017772" y="6295542"/>
            <a:ext cx="1010841" cy="230832"/>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900" b="0" i="0" u="none" strike="noStrike" kern="1200" cap="none" spc="0" normalizeH="0" baseline="0" noProof="0" dirty="0">
                <a:ln>
                  <a:noFill/>
                </a:ln>
                <a:solidFill>
                  <a:srgbClr val="58585B"/>
                </a:solidFill>
                <a:effectLst/>
                <a:uLnTx/>
                <a:uFillTx/>
                <a:latin typeface="Calibri" charset="0"/>
                <a:ea typeface="+mn-ea"/>
                <a:cs typeface="+mn-cs"/>
              </a:rPr>
              <a:t>SMALLHOLDERS</a:t>
            </a:r>
            <a:endParaRPr kumimoji="0" lang="en-US" sz="900" b="0" i="0" u="none" strike="noStrike" kern="1200" cap="none" spc="0" normalizeH="0" baseline="0" noProof="0" dirty="0">
              <a:ln>
                <a:noFill/>
              </a:ln>
              <a:solidFill>
                <a:srgbClr val="58585B"/>
              </a:solidFill>
              <a:effectLst/>
              <a:uLnTx/>
              <a:uFillTx/>
              <a:latin typeface="Museo Sans 300"/>
              <a:ea typeface="+mn-ea"/>
              <a:cs typeface="+mn-cs"/>
            </a:endParaRPr>
          </a:p>
        </p:txBody>
      </p:sp>
      <p:sp>
        <p:nvSpPr>
          <p:cNvPr id="37" name="Rectangle 36"/>
          <p:cNvSpPr/>
          <p:nvPr/>
        </p:nvSpPr>
        <p:spPr>
          <a:xfrm>
            <a:off x="3092509" y="3181919"/>
            <a:ext cx="1697701" cy="230832"/>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900" b="0" i="0" u="none" strike="noStrike" kern="1200" cap="none" spc="0" normalizeH="0" baseline="0" noProof="0" dirty="0">
                <a:ln>
                  <a:noFill/>
                </a:ln>
                <a:solidFill>
                  <a:srgbClr val="58585B"/>
                </a:solidFill>
                <a:effectLst/>
                <a:uLnTx/>
                <a:uFillTx/>
                <a:latin typeface="Calibri" charset="0"/>
                <a:ea typeface="+mn-ea"/>
                <a:cs typeface="+mn-cs"/>
              </a:rPr>
              <a:t>COMMODITIES &amp; TRADE LINKS </a:t>
            </a:r>
            <a:endParaRPr kumimoji="0" lang="en-US" sz="900" b="0" i="0" u="none" strike="noStrike" kern="1200" cap="none" spc="0" normalizeH="0" baseline="0" noProof="0" dirty="0">
              <a:ln>
                <a:noFill/>
              </a:ln>
              <a:solidFill>
                <a:srgbClr val="58585B"/>
              </a:solidFill>
              <a:effectLst/>
              <a:uLnTx/>
              <a:uFillTx/>
              <a:latin typeface="Museo Sans 300"/>
              <a:ea typeface="+mn-ea"/>
              <a:cs typeface="+mn-cs"/>
            </a:endParaRPr>
          </a:p>
        </p:txBody>
      </p:sp>
      <p:pic>
        <p:nvPicPr>
          <p:cNvPr id="38" name="Picture 37"/>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312446" y="3465397"/>
            <a:ext cx="436595" cy="436595"/>
          </a:xfrm>
          <a:prstGeom prst="rect">
            <a:avLst/>
          </a:prstGeom>
        </p:spPr>
      </p:pic>
      <p:pic>
        <p:nvPicPr>
          <p:cNvPr id="39" name="Picture 38" descr="C:\Users\Gaia-dB01\AppData\Local\Microsoft\Windows\INetCacheContent.Word\A1_2016_KEE_Ketapang_KKU_Kubu_Forest_n_Non_Forest_rev.jpg"/>
          <p:cNvPicPr/>
          <p:nvPr/>
        </p:nvPicPr>
        <p:blipFill>
          <a:blip r:embed="rId16" cstate="email">
            <a:extLst>
              <a:ext uri="{28A0092B-C50C-407E-A947-70E740481C1C}">
                <a14:useLocalDpi xmlns:a14="http://schemas.microsoft.com/office/drawing/2010/main"/>
              </a:ext>
            </a:extLst>
          </a:blip>
          <a:srcRect/>
          <a:stretch>
            <a:fillRect/>
          </a:stretch>
        </p:blipFill>
        <p:spPr bwMode="auto">
          <a:xfrm>
            <a:off x="6332188" y="795523"/>
            <a:ext cx="4287794" cy="5971493"/>
          </a:xfrm>
          <a:prstGeom prst="rect">
            <a:avLst/>
          </a:prstGeom>
          <a:noFill/>
          <a:ln>
            <a:noFill/>
          </a:ln>
          <a:effectLst/>
        </p:spPr>
      </p:pic>
      <p:sp>
        <p:nvSpPr>
          <p:cNvPr id="40" name="Oval 39"/>
          <p:cNvSpPr/>
          <p:nvPr/>
        </p:nvSpPr>
        <p:spPr>
          <a:xfrm>
            <a:off x="6664175" y="1177777"/>
            <a:ext cx="1800200" cy="172819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Museo Sans 300"/>
              <a:ea typeface="+mn-ea"/>
              <a:cs typeface="+mn-cs"/>
            </a:endParaRPr>
          </a:p>
        </p:txBody>
      </p:sp>
      <p:sp>
        <p:nvSpPr>
          <p:cNvPr id="41" name="Oval 40"/>
          <p:cNvSpPr/>
          <p:nvPr/>
        </p:nvSpPr>
        <p:spPr>
          <a:xfrm>
            <a:off x="7816303" y="2473921"/>
            <a:ext cx="1512168" cy="18002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Museo Sans 300"/>
              <a:ea typeface="+mn-ea"/>
              <a:cs typeface="+mn-cs"/>
            </a:endParaRPr>
          </a:p>
        </p:txBody>
      </p:sp>
      <p:sp>
        <p:nvSpPr>
          <p:cNvPr id="42" name="Oval 41"/>
          <p:cNvSpPr/>
          <p:nvPr/>
        </p:nvSpPr>
        <p:spPr>
          <a:xfrm>
            <a:off x="8796362" y="2066341"/>
            <a:ext cx="1396206" cy="184774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Museo Sans 300"/>
              <a:ea typeface="+mn-ea"/>
              <a:cs typeface="+mn-cs"/>
            </a:endParaRPr>
          </a:p>
        </p:txBody>
      </p:sp>
      <p:sp>
        <p:nvSpPr>
          <p:cNvPr id="43" name="TextBox 42"/>
          <p:cNvSpPr txBox="1"/>
          <p:nvPr/>
        </p:nvSpPr>
        <p:spPr>
          <a:xfrm>
            <a:off x="6499253" y="936492"/>
            <a:ext cx="4031340" cy="338554"/>
          </a:xfrm>
          <a:prstGeom prst="rect">
            <a:avLst/>
          </a:prstGeom>
          <a:noFill/>
        </p:spPr>
        <p:txBody>
          <a:bodyPr wrap="square" rtlCol="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ID" sz="1600" b="1" i="0" u="none" strike="noStrike" kern="1200" cap="none" spc="0" normalizeH="0" baseline="0" noProof="0" dirty="0">
                <a:ln>
                  <a:noFill/>
                </a:ln>
                <a:solidFill>
                  <a:srgbClr val="C00000"/>
                </a:solidFill>
                <a:effectLst/>
                <a:uLnTx/>
                <a:uFillTx/>
                <a:latin typeface="Museo Sans 300"/>
                <a:ea typeface="+mn-ea"/>
                <a:cs typeface="+mn-cs"/>
              </a:rPr>
              <a:t>FOREST</a:t>
            </a:r>
          </a:p>
        </p:txBody>
      </p:sp>
      <p:pic>
        <p:nvPicPr>
          <p:cNvPr id="44" name="Picture 43"/>
          <p:cNvPicPr>
            <a:picLocks noChangeAspect="1"/>
          </p:cNvPicPr>
          <p:nvPr/>
        </p:nvPicPr>
        <p:blipFill rotWithShape="1">
          <a:blip r:embed="rId17" cstate="email">
            <a:extLst>
              <a:ext uri="{28A0092B-C50C-407E-A947-70E740481C1C}">
                <a14:useLocalDpi xmlns:a14="http://schemas.microsoft.com/office/drawing/2010/main"/>
              </a:ext>
            </a:extLst>
          </a:blip>
          <a:srcRect t="15378" b="36585"/>
          <a:stretch/>
        </p:blipFill>
        <p:spPr>
          <a:xfrm>
            <a:off x="4789817" y="1547074"/>
            <a:ext cx="1154787" cy="554725"/>
          </a:xfrm>
          <a:prstGeom prst="rect">
            <a:avLst/>
          </a:prstGeom>
        </p:spPr>
      </p:pic>
      <p:pic>
        <p:nvPicPr>
          <p:cNvPr id="45" name="Picture 44"/>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5293737" y="2519591"/>
            <a:ext cx="737486" cy="656920"/>
          </a:xfrm>
          <a:prstGeom prst="rect">
            <a:avLst/>
          </a:prstGeom>
        </p:spPr>
      </p:pic>
      <p:pic>
        <p:nvPicPr>
          <p:cNvPr id="46" name="Picture 45"/>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586467" y="2187275"/>
            <a:ext cx="886176" cy="664632"/>
          </a:xfrm>
          <a:prstGeom prst="rect">
            <a:avLst/>
          </a:prstGeom>
        </p:spPr>
      </p:pic>
      <p:cxnSp>
        <p:nvCxnSpPr>
          <p:cNvPr id="47" name="Straight Connector 46"/>
          <p:cNvCxnSpPr/>
          <p:nvPr/>
        </p:nvCxnSpPr>
        <p:spPr>
          <a:xfrm>
            <a:off x="2074053" y="3199052"/>
            <a:ext cx="387055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074053" y="4118023"/>
            <a:ext cx="387055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1783074" y="4111634"/>
            <a:ext cx="1697701" cy="230832"/>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900" b="0" i="0" u="none" strike="noStrike" kern="1200" cap="none" spc="0" normalizeH="0" baseline="0" noProof="0" dirty="0">
                <a:ln>
                  <a:noFill/>
                </a:ln>
                <a:solidFill>
                  <a:srgbClr val="58585B"/>
                </a:solidFill>
                <a:effectLst/>
                <a:uLnTx/>
                <a:uFillTx/>
                <a:latin typeface="Calibri" charset="0"/>
                <a:ea typeface="+mn-ea"/>
                <a:cs typeface="+mn-cs"/>
              </a:rPr>
              <a:t>SHARED INTERVENTIONS</a:t>
            </a:r>
            <a:endParaRPr kumimoji="0" lang="en-US" sz="900" b="0" i="0" u="none" strike="noStrike" kern="1200" cap="none" spc="0" normalizeH="0" baseline="0" noProof="0" dirty="0">
              <a:ln>
                <a:noFill/>
              </a:ln>
              <a:solidFill>
                <a:srgbClr val="58585B"/>
              </a:solidFill>
              <a:effectLst/>
              <a:uLnTx/>
              <a:uFillTx/>
              <a:latin typeface="Museo Sans 300"/>
              <a:ea typeface="+mn-ea"/>
              <a:cs typeface="+mn-cs"/>
            </a:endParaRPr>
          </a:p>
        </p:txBody>
      </p:sp>
      <p:sp>
        <p:nvSpPr>
          <p:cNvPr id="50" name="Rectangle 49"/>
          <p:cNvSpPr/>
          <p:nvPr/>
        </p:nvSpPr>
        <p:spPr>
          <a:xfrm>
            <a:off x="3480775" y="5702199"/>
            <a:ext cx="2520279" cy="784830"/>
          </a:xfrm>
          <a:prstGeom prst="rect">
            <a:avLst/>
          </a:prstGeom>
        </p:spPr>
        <p:txBody>
          <a:bodyPr wrap="square">
            <a:spAutoFit/>
          </a:bodyPr>
          <a:lstStyle/>
          <a:p>
            <a:pPr marL="109538" marR="0" lvl="0" indent="-109538" algn="r" defTabSz="609585" rtl="0" eaLnBrk="1" fontAlgn="auto" latinLnBrk="0" hangingPunct="1">
              <a:lnSpc>
                <a:spcPct val="100000"/>
              </a:lnSpc>
              <a:spcBef>
                <a:spcPts val="0"/>
              </a:spcBef>
              <a:spcAft>
                <a:spcPts val="0"/>
              </a:spcAft>
              <a:buClr>
                <a:srgbClr val="EE7813"/>
              </a:buClr>
              <a:buSzTx/>
              <a:buFont typeface="Arial" panose="020B0604020202020204" pitchFamily="34" charset="0"/>
              <a:buChar char="•"/>
              <a:tabLst/>
              <a:defRPr/>
            </a:pPr>
            <a:r>
              <a:rPr kumimoji="0" lang="en-ID" sz="1500" b="0" i="1" u="none" strike="noStrike" kern="1200" cap="none" spc="0" normalizeH="0" baseline="0" noProof="0" dirty="0">
                <a:ln>
                  <a:noFill/>
                </a:ln>
                <a:solidFill>
                  <a:srgbClr val="58585B"/>
                </a:solidFill>
                <a:effectLst/>
                <a:uLnTx/>
                <a:uFillTx/>
                <a:latin typeface="Museo Sans 300"/>
                <a:ea typeface="+mn-ea"/>
                <a:cs typeface="+mn-cs"/>
              </a:rPr>
              <a:t>Land legality, SH productivity, </a:t>
            </a:r>
            <a:r>
              <a:rPr kumimoji="0" lang="en-ID" sz="1500" b="1" i="1" u="none" strike="noStrike" kern="1200" cap="none" spc="0" normalizeH="0" baseline="0" noProof="0" dirty="0">
                <a:ln>
                  <a:noFill/>
                </a:ln>
                <a:solidFill>
                  <a:srgbClr val="58585B"/>
                </a:solidFill>
                <a:effectLst/>
                <a:uLnTx/>
                <a:uFillTx/>
                <a:latin typeface="Museo Sans 300"/>
                <a:ea typeface="+mn-ea"/>
                <a:cs typeface="+mn-cs"/>
              </a:rPr>
              <a:t>82,000 ha</a:t>
            </a:r>
            <a:r>
              <a:rPr kumimoji="0" lang="en-ID" sz="1500" b="0" i="1" u="none" strike="noStrike" kern="1200" cap="none" spc="0" normalizeH="0" baseline="0" noProof="0" dirty="0">
                <a:ln>
                  <a:noFill/>
                </a:ln>
                <a:solidFill>
                  <a:srgbClr val="58585B"/>
                </a:solidFill>
                <a:effectLst/>
                <a:uLnTx/>
                <a:uFillTx/>
                <a:latin typeface="Museo Sans 300"/>
                <a:ea typeface="+mn-ea"/>
                <a:cs typeface="+mn-cs"/>
              </a:rPr>
              <a:t> of village forest</a:t>
            </a:r>
          </a:p>
        </p:txBody>
      </p:sp>
      <p:pic>
        <p:nvPicPr>
          <p:cNvPr id="51" name="Picture 50"/>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297062" y="2573405"/>
            <a:ext cx="1378657" cy="496778"/>
          </a:xfrm>
          <a:prstGeom prst="rect">
            <a:avLst/>
          </a:prstGeom>
        </p:spPr>
      </p:pic>
    </p:spTree>
    <p:extLst>
      <p:ext uri="{BB962C8B-B14F-4D97-AF65-F5344CB8AC3E}">
        <p14:creationId xmlns:p14="http://schemas.microsoft.com/office/powerpoint/2010/main" val="257245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solidFill>
                  <a:srgbClr val="58585B"/>
                </a:solidFill>
              </a:rPr>
              <a:t>Example (iii): Aceh</a:t>
            </a:r>
          </a:p>
        </p:txBody>
      </p:sp>
      <p:pic>
        <p:nvPicPr>
          <p:cNvPr id="53"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82898" y="1079366"/>
            <a:ext cx="4161611" cy="554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4616" y="839168"/>
            <a:ext cx="4180866" cy="5913320"/>
          </a:xfrm>
          <a:prstGeom prst="rect">
            <a:avLst/>
          </a:prstGeom>
          <a:ln>
            <a:noFill/>
          </a:ln>
          <a:effectLst/>
        </p:spPr>
      </p:pic>
      <p:cxnSp>
        <p:nvCxnSpPr>
          <p:cNvPr id="55" name="Straight Arrow Connector 54"/>
          <p:cNvCxnSpPr/>
          <p:nvPr/>
        </p:nvCxnSpPr>
        <p:spPr>
          <a:xfrm flipV="1">
            <a:off x="3668240" y="2609976"/>
            <a:ext cx="3132232" cy="130304"/>
          </a:xfrm>
          <a:prstGeom prst="straightConnector1">
            <a:avLst/>
          </a:prstGeom>
          <a:ln w="57150">
            <a:solidFill>
              <a:schemeClr val="accent4">
                <a:lumMod val="7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56" name="Straight Arrow Connector 55"/>
          <p:cNvCxnSpPr/>
          <p:nvPr/>
        </p:nvCxnSpPr>
        <p:spPr>
          <a:xfrm>
            <a:off x="4083021" y="3607609"/>
            <a:ext cx="3886187" cy="624471"/>
          </a:xfrm>
          <a:prstGeom prst="straightConnector1">
            <a:avLst/>
          </a:prstGeom>
          <a:ln w="57150">
            <a:solidFill>
              <a:schemeClr val="accent4">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57" name="Rounded Rectangle 56"/>
          <p:cNvSpPr/>
          <p:nvPr/>
        </p:nvSpPr>
        <p:spPr>
          <a:xfrm>
            <a:off x="1451548" y="4348220"/>
            <a:ext cx="3832258" cy="2054225"/>
          </a:xfrm>
          <a:prstGeom prst="roundRect">
            <a:avLst/>
          </a:prstGeom>
          <a:solidFill>
            <a:schemeClr val="bg1"/>
          </a:solidFill>
          <a:ln w="635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Museo Sans 300"/>
              <a:ea typeface="+mn-ea"/>
              <a:cs typeface="+mn-cs"/>
            </a:endParaRPr>
          </a:p>
        </p:txBody>
      </p:sp>
      <p:pic>
        <p:nvPicPr>
          <p:cNvPr id="58" name="Picture 5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57317" y="4453199"/>
            <a:ext cx="627868" cy="655773"/>
          </a:xfrm>
          <a:prstGeom prst="rect">
            <a:avLst/>
          </a:prstGeom>
        </p:spPr>
      </p:pic>
      <p:pic>
        <p:nvPicPr>
          <p:cNvPr id="59" name="Picture 5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26884" y="4478351"/>
            <a:ext cx="525172" cy="525172"/>
          </a:xfrm>
          <a:prstGeom prst="rect">
            <a:avLst/>
          </a:prstGeom>
        </p:spPr>
      </p:pic>
      <p:pic>
        <p:nvPicPr>
          <p:cNvPr id="60" name="Picture 5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56565" y="4522549"/>
            <a:ext cx="305012" cy="505162"/>
          </a:xfrm>
          <a:prstGeom prst="rect">
            <a:avLst/>
          </a:prstGeom>
        </p:spPr>
      </p:pic>
      <p:sp>
        <p:nvSpPr>
          <p:cNvPr id="61" name="Rectangle 60"/>
          <p:cNvSpPr/>
          <p:nvPr/>
        </p:nvSpPr>
        <p:spPr>
          <a:xfrm>
            <a:off x="1518053" y="5084688"/>
            <a:ext cx="817695" cy="230832"/>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900" b="0" i="0" u="none" strike="noStrike" kern="1200" cap="none" spc="0" normalizeH="0" baseline="0" noProof="0" dirty="0">
                <a:ln>
                  <a:noFill/>
                </a:ln>
                <a:solidFill>
                  <a:srgbClr val="58585B"/>
                </a:solidFill>
                <a:effectLst/>
                <a:uLnTx/>
                <a:uFillTx/>
                <a:latin typeface="Calibri" charset="0"/>
                <a:ea typeface="+mn-ea"/>
                <a:cs typeface="+mn-cs"/>
              </a:rPr>
              <a:t>PRODUCTION</a:t>
            </a:r>
            <a:endParaRPr kumimoji="0" lang="en-US" sz="900" b="0" i="0" u="none" strike="noStrike" kern="1200" cap="none" spc="0" normalizeH="0" baseline="0" noProof="0" dirty="0">
              <a:ln>
                <a:noFill/>
              </a:ln>
              <a:solidFill>
                <a:srgbClr val="58585B"/>
              </a:solidFill>
              <a:effectLst/>
              <a:uLnTx/>
              <a:uFillTx/>
              <a:latin typeface="Museo Sans 300"/>
              <a:ea typeface="+mn-ea"/>
              <a:cs typeface="+mn-cs"/>
            </a:endParaRPr>
          </a:p>
        </p:txBody>
      </p:sp>
      <p:sp>
        <p:nvSpPr>
          <p:cNvPr id="62" name="Rectangle 61"/>
          <p:cNvSpPr/>
          <p:nvPr/>
        </p:nvSpPr>
        <p:spPr>
          <a:xfrm>
            <a:off x="2377880" y="5088340"/>
            <a:ext cx="817695" cy="230832"/>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900" b="0" i="0" u="none" strike="noStrike" kern="1200" cap="none" spc="0" normalizeH="0" baseline="0" noProof="0" dirty="0">
                <a:ln>
                  <a:noFill/>
                </a:ln>
                <a:solidFill>
                  <a:srgbClr val="58585B"/>
                </a:solidFill>
                <a:effectLst/>
                <a:uLnTx/>
                <a:uFillTx/>
                <a:latin typeface="Calibri" charset="0"/>
                <a:ea typeface="+mn-ea"/>
                <a:cs typeface="+mn-cs"/>
              </a:rPr>
              <a:t>PROTECTION</a:t>
            </a:r>
            <a:endParaRPr kumimoji="0" lang="en-US" sz="900" b="0" i="0" u="none" strike="noStrike" kern="1200" cap="none" spc="0" normalizeH="0" baseline="0" noProof="0" dirty="0">
              <a:ln>
                <a:noFill/>
              </a:ln>
              <a:solidFill>
                <a:srgbClr val="58585B"/>
              </a:solidFill>
              <a:effectLst/>
              <a:uLnTx/>
              <a:uFillTx/>
              <a:latin typeface="Museo Sans 300"/>
              <a:ea typeface="+mn-ea"/>
              <a:cs typeface="+mn-cs"/>
            </a:endParaRPr>
          </a:p>
        </p:txBody>
      </p:sp>
      <p:sp>
        <p:nvSpPr>
          <p:cNvPr id="63" name="Rectangle 62"/>
          <p:cNvSpPr/>
          <p:nvPr/>
        </p:nvSpPr>
        <p:spPr>
          <a:xfrm>
            <a:off x="3097960" y="5084688"/>
            <a:ext cx="817695" cy="230832"/>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900" b="0" i="0" u="none" strike="noStrike" kern="1200" cap="none" spc="0" normalizeH="0" baseline="0" noProof="0" dirty="0">
                <a:ln>
                  <a:noFill/>
                </a:ln>
                <a:solidFill>
                  <a:srgbClr val="58585B"/>
                </a:solidFill>
                <a:effectLst/>
                <a:uLnTx/>
                <a:uFillTx/>
                <a:latin typeface="Calibri" charset="0"/>
                <a:ea typeface="+mn-ea"/>
                <a:cs typeface="+mn-cs"/>
              </a:rPr>
              <a:t>INCLUSION</a:t>
            </a:r>
            <a:endParaRPr kumimoji="0" lang="en-US" sz="900" b="0" i="0" u="none" strike="noStrike" kern="1200" cap="none" spc="0" normalizeH="0" baseline="0" noProof="0" dirty="0">
              <a:ln>
                <a:noFill/>
              </a:ln>
              <a:solidFill>
                <a:srgbClr val="58585B"/>
              </a:solidFill>
              <a:effectLst/>
              <a:uLnTx/>
              <a:uFillTx/>
              <a:latin typeface="Museo Sans 300"/>
              <a:ea typeface="+mn-ea"/>
              <a:cs typeface="+mn-cs"/>
            </a:endParaRPr>
          </a:p>
        </p:txBody>
      </p:sp>
      <p:pic>
        <p:nvPicPr>
          <p:cNvPr id="64" name="Picture 6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11121" y="4601619"/>
            <a:ext cx="425605" cy="425605"/>
          </a:xfrm>
          <a:prstGeom prst="rect">
            <a:avLst/>
          </a:prstGeom>
        </p:spPr>
      </p:pic>
      <p:sp>
        <p:nvSpPr>
          <p:cNvPr id="65" name="Rectangle 64"/>
          <p:cNvSpPr/>
          <p:nvPr/>
        </p:nvSpPr>
        <p:spPr>
          <a:xfrm>
            <a:off x="3818040" y="5084688"/>
            <a:ext cx="817695" cy="230832"/>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900" b="0" i="0" u="none" strike="noStrike" kern="1200" cap="none" spc="0" normalizeH="0" baseline="0" noProof="0" dirty="0">
                <a:ln>
                  <a:noFill/>
                </a:ln>
                <a:solidFill>
                  <a:srgbClr val="58585B"/>
                </a:solidFill>
                <a:effectLst/>
                <a:uLnTx/>
                <a:uFillTx/>
                <a:latin typeface="Calibri" charset="0"/>
                <a:ea typeface="+mn-ea"/>
                <a:cs typeface="+mn-cs"/>
              </a:rPr>
              <a:t>PARTNERS</a:t>
            </a:r>
            <a:endParaRPr kumimoji="0" lang="en-US" sz="900" b="0" i="0" u="none" strike="noStrike" kern="1200" cap="none" spc="0" normalizeH="0" baseline="0" noProof="0" dirty="0">
              <a:ln>
                <a:noFill/>
              </a:ln>
              <a:solidFill>
                <a:srgbClr val="58585B"/>
              </a:solidFill>
              <a:effectLst/>
              <a:uLnTx/>
              <a:uFillTx/>
              <a:latin typeface="Museo Sans 300"/>
              <a:ea typeface="+mn-ea"/>
              <a:cs typeface="+mn-cs"/>
            </a:endParaRPr>
          </a:p>
        </p:txBody>
      </p:sp>
      <p:sp>
        <p:nvSpPr>
          <p:cNvPr id="66" name="Rectangle 65"/>
          <p:cNvSpPr/>
          <p:nvPr/>
        </p:nvSpPr>
        <p:spPr>
          <a:xfrm>
            <a:off x="1467383" y="5326715"/>
            <a:ext cx="950901" cy="461665"/>
          </a:xfrm>
          <a:prstGeom prst="rect">
            <a:avLst/>
          </a:prstGeom>
        </p:spPr>
        <p:txBody>
          <a:bodyPr wrap="non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8585B"/>
                </a:solidFill>
                <a:effectLst/>
                <a:uLnTx/>
                <a:uFillTx/>
                <a:latin typeface="Calibri" charset="0"/>
                <a:ea typeface="+mn-ea"/>
                <a:cs typeface="+mn-cs"/>
              </a:rPr>
              <a:t>24,668 HA</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000" b="0" i="0" u="none" strike="noStrike" kern="1200" cap="none" spc="0" normalizeH="0" baseline="0" noProof="0" dirty="0">
                <a:ln>
                  <a:noFill/>
                </a:ln>
                <a:solidFill>
                  <a:srgbClr val="58585B"/>
                </a:solidFill>
                <a:effectLst/>
                <a:uLnTx/>
                <a:uFillTx/>
                <a:latin typeface="Calibri" charset="0"/>
                <a:ea typeface="+mn-ea"/>
                <a:cs typeface="+mn-cs"/>
              </a:rPr>
              <a:t>(ESTIMATED)</a:t>
            </a:r>
            <a:endParaRPr kumimoji="0" lang="en-US" sz="1000" b="0" i="0" u="none" strike="noStrike" kern="1200" cap="none" spc="0" normalizeH="0" baseline="0" noProof="0" dirty="0">
              <a:ln>
                <a:noFill/>
              </a:ln>
              <a:solidFill>
                <a:srgbClr val="58585B"/>
              </a:solidFill>
              <a:effectLst/>
              <a:uLnTx/>
              <a:uFillTx/>
              <a:latin typeface="Museo Sans 300"/>
              <a:ea typeface="+mn-ea"/>
              <a:cs typeface="+mn-cs"/>
            </a:endParaRPr>
          </a:p>
        </p:txBody>
      </p:sp>
      <p:sp>
        <p:nvSpPr>
          <p:cNvPr id="67" name="Rectangle 66"/>
          <p:cNvSpPr/>
          <p:nvPr/>
        </p:nvSpPr>
        <p:spPr>
          <a:xfrm>
            <a:off x="2388690" y="5326715"/>
            <a:ext cx="1074380" cy="923330"/>
          </a:xfrm>
          <a:prstGeom prst="rect">
            <a:avLst/>
          </a:prstGeom>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8585B"/>
                </a:solidFill>
                <a:effectLst/>
                <a:uLnTx/>
                <a:uFillTx/>
                <a:latin typeface="Calibri" charset="0"/>
                <a:ea typeface="+mn-ea"/>
                <a:cs typeface="+mn-cs"/>
              </a:rPr>
              <a:t>9,000 HA</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800" b="0" i="0" u="none" strike="noStrike" kern="1200" cap="none" spc="0" normalizeH="0" baseline="0" noProof="0" dirty="0">
                <a:ln>
                  <a:noFill/>
                </a:ln>
                <a:solidFill>
                  <a:srgbClr val="58585B"/>
                </a:solidFill>
                <a:effectLst/>
                <a:uLnTx/>
                <a:uFillTx/>
                <a:latin typeface="Museo Sans 300"/>
                <a:ea typeface="+mn-ea"/>
                <a:cs typeface="+mn-cs"/>
              </a:rPr>
              <a:t>(3,000 HA ON PLANTATION</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8585B"/>
                </a:solidFill>
                <a:effectLst/>
                <a:uLnTx/>
                <a:uFillTx/>
                <a:latin typeface="Museo Sans 300"/>
                <a:ea typeface="+mn-ea"/>
                <a:cs typeface="+mn-cs"/>
              </a:rPr>
              <a:t>+ 30 KM LONG TRENCH BUFFER ZONE)</a:t>
            </a:r>
          </a:p>
        </p:txBody>
      </p:sp>
      <p:sp>
        <p:nvSpPr>
          <p:cNvPr id="68" name="Rectangle 67"/>
          <p:cNvSpPr/>
          <p:nvPr/>
        </p:nvSpPr>
        <p:spPr>
          <a:xfrm>
            <a:off x="3123567" y="5330298"/>
            <a:ext cx="864096" cy="553998"/>
          </a:xfrm>
          <a:prstGeom prst="rect">
            <a:avLst/>
          </a:prstGeom>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58585B"/>
                </a:solidFill>
                <a:effectLst/>
                <a:uLnTx/>
                <a:uFillTx/>
                <a:latin typeface="Calibri" charset="0"/>
                <a:ea typeface="+mn-ea"/>
                <a:cs typeface="+mn-cs"/>
              </a:rPr>
              <a:t>OTHER COMMO-DITIES</a:t>
            </a:r>
          </a:p>
        </p:txBody>
      </p:sp>
      <p:sp>
        <p:nvSpPr>
          <p:cNvPr id="69" name="Rectangle 68"/>
          <p:cNvSpPr/>
          <p:nvPr/>
        </p:nvSpPr>
        <p:spPr>
          <a:xfrm>
            <a:off x="2984921" y="6133612"/>
            <a:ext cx="720080" cy="230832"/>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900" b="0" i="0" u="none" strike="noStrike" kern="1200" cap="none" spc="0" normalizeH="0" baseline="0" noProof="0" dirty="0">
                <a:ln>
                  <a:noFill/>
                </a:ln>
                <a:solidFill>
                  <a:srgbClr val="58585B"/>
                </a:solidFill>
                <a:effectLst/>
                <a:uLnTx/>
                <a:uFillTx/>
                <a:latin typeface="Calibri" charset="0"/>
                <a:ea typeface="+mn-ea"/>
                <a:cs typeface="+mn-cs"/>
              </a:rPr>
              <a:t>COCOA</a:t>
            </a:r>
            <a:endParaRPr kumimoji="0" lang="en-US" sz="900" b="0" i="0" u="none" strike="noStrike" kern="1200" cap="none" spc="0" normalizeH="0" baseline="0" noProof="0" dirty="0">
              <a:ln>
                <a:noFill/>
              </a:ln>
              <a:solidFill>
                <a:srgbClr val="58585B"/>
              </a:solidFill>
              <a:effectLst/>
              <a:uLnTx/>
              <a:uFillTx/>
              <a:latin typeface="Museo Sans 300"/>
              <a:ea typeface="+mn-ea"/>
              <a:cs typeface="+mn-cs"/>
            </a:endParaRPr>
          </a:p>
        </p:txBody>
      </p:sp>
      <p:pic>
        <p:nvPicPr>
          <p:cNvPr id="70" name="Picture 6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195576" y="5842721"/>
            <a:ext cx="360040" cy="331237"/>
          </a:xfrm>
          <a:prstGeom prst="rect">
            <a:avLst/>
          </a:prstGeom>
        </p:spPr>
      </p:pic>
      <p:pic>
        <p:nvPicPr>
          <p:cNvPr id="71" name="Picture 7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573999" y="5827968"/>
            <a:ext cx="345990" cy="345990"/>
          </a:xfrm>
          <a:prstGeom prst="rect">
            <a:avLst/>
          </a:prstGeom>
        </p:spPr>
      </p:pic>
      <p:sp>
        <p:nvSpPr>
          <p:cNvPr id="72" name="Rectangle 71"/>
          <p:cNvSpPr/>
          <p:nvPr/>
        </p:nvSpPr>
        <p:spPr>
          <a:xfrm>
            <a:off x="3411443" y="6133612"/>
            <a:ext cx="720080" cy="230832"/>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900" b="0" i="0" u="none" strike="noStrike" kern="1200" cap="none" spc="0" normalizeH="0" baseline="0" noProof="0" dirty="0">
                <a:ln>
                  <a:noFill/>
                </a:ln>
                <a:solidFill>
                  <a:srgbClr val="58585B"/>
                </a:solidFill>
                <a:effectLst/>
                <a:uLnTx/>
                <a:uFillTx/>
                <a:latin typeface="Calibri" charset="0"/>
                <a:ea typeface="+mn-ea"/>
                <a:cs typeface="+mn-cs"/>
              </a:rPr>
              <a:t>RUBBER</a:t>
            </a:r>
            <a:endParaRPr kumimoji="0" lang="en-US" sz="900" b="0" i="0" u="none" strike="noStrike" kern="1200" cap="none" spc="0" normalizeH="0" baseline="0" noProof="0" dirty="0">
              <a:ln>
                <a:noFill/>
              </a:ln>
              <a:solidFill>
                <a:srgbClr val="58585B"/>
              </a:solidFill>
              <a:effectLst/>
              <a:uLnTx/>
              <a:uFillTx/>
              <a:latin typeface="Museo Sans 300"/>
              <a:ea typeface="+mn-ea"/>
              <a:cs typeface="+mn-cs"/>
            </a:endParaRPr>
          </a:p>
        </p:txBody>
      </p:sp>
      <p:sp>
        <p:nvSpPr>
          <p:cNvPr id="73" name="Rectangle 72"/>
          <p:cNvSpPr/>
          <p:nvPr/>
        </p:nvSpPr>
        <p:spPr>
          <a:xfrm>
            <a:off x="3898603" y="5347743"/>
            <a:ext cx="906970" cy="954107"/>
          </a:xfrm>
          <a:prstGeom prst="rect">
            <a:avLst/>
          </a:prstGeom>
        </p:spPr>
        <p:txBody>
          <a:bodyPr wrap="square">
            <a:spAutoFit/>
          </a:bodyPr>
          <a:lstStyle/>
          <a:p>
            <a:pPr marL="0" marR="0" lvl="0" indent="0" algn="l" defTabSz="609585" rtl="0" eaLnBrk="1" fontAlgn="t"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8585B"/>
                </a:solidFill>
                <a:effectLst/>
                <a:uLnTx/>
                <a:uFillTx/>
                <a:latin typeface="Museo Sans 300"/>
                <a:ea typeface="+mn-ea"/>
                <a:cs typeface="+mn-cs"/>
              </a:rPr>
              <a:t>PT TUALANG RAYA, PTPN 1, DKS, BUMI FLORA, ATAKANA, FKL, MILL COMPANIES</a:t>
            </a:r>
          </a:p>
        </p:txBody>
      </p:sp>
      <p:sp>
        <p:nvSpPr>
          <p:cNvPr id="74" name="Rectangle 73"/>
          <p:cNvSpPr/>
          <p:nvPr/>
        </p:nvSpPr>
        <p:spPr>
          <a:xfrm rot="5400000">
            <a:off x="4500419" y="5309129"/>
            <a:ext cx="1032527" cy="461665"/>
          </a:xfrm>
          <a:prstGeom prst="rect">
            <a:avLst/>
          </a:prstGeom>
        </p:spPr>
        <p:txBody>
          <a:bodyPr wrap="non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8585B"/>
                </a:solidFill>
                <a:effectLst/>
                <a:uLnTx/>
                <a:uFillTx/>
                <a:latin typeface="Calibri" charset="0"/>
                <a:ea typeface="+mn-ea"/>
                <a:cs typeface="+mn-cs"/>
              </a:rPr>
              <a:t>PENEURON</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000" b="0" i="0" u="none" strike="noStrike" kern="1200" cap="none" spc="0" normalizeH="0" baseline="0" noProof="0" dirty="0">
                <a:ln>
                  <a:noFill/>
                </a:ln>
                <a:solidFill>
                  <a:srgbClr val="58585B"/>
                </a:solidFill>
                <a:effectLst/>
                <a:uLnTx/>
                <a:uFillTx/>
                <a:latin typeface="Calibri" charset="0"/>
                <a:ea typeface="+mn-ea"/>
                <a:cs typeface="+mn-cs"/>
              </a:rPr>
              <a:t>(A. TIMUR)</a:t>
            </a:r>
            <a:endParaRPr kumimoji="0" lang="en-US" sz="1000" b="0" i="0" u="none" strike="noStrike" kern="1200" cap="none" spc="0" normalizeH="0" baseline="0" noProof="0" dirty="0">
              <a:ln>
                <a:noFill/>
              </a:ln>
              <a:solidFill>
                <a:srgbClr val="58585B"/>
              </a:solidFill>
              <a:effectLst/>
              <a:uLnTx/>
              <a:uFillTx/>
              <a:latin typeface="Museo Sans 300"/>
              <a:ea typeface="+mn-ea"/>
              <a:cs typeface="+mn-cs"/>
            </a:endParaRPr>
          </a:p>
        </p:txBody>
      </p:sp>
    </p:spTree>
    <p:extLst>
      <p:ext uri="{BB962C8B-B14F-4D97-AF65-F5344CB8AC3E}">
        <p14:creationId xmlns:p14="http://schemas.microsoft.com/office/powerpoint/2010/main" val="372260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solidFill>
                  <a:srgbClr val="58585B"/>
                </a:solidFill>
              </a:rPr>
              <a:t>Example (iv): Jambi</a:t>
            </a:r>
          </a:p>
        </p:txBody>
      </p:sp>
      <p:sp>
        <p:nvSpPr>
          <p:cNvPr id="25" name="Rounded Rectangle 24"/>
          <p:cNvSpPr/>
          <p:nvPr/>
        </p:nvSpPr>
        <p:spPr>
          <a:xfrm>
            <a:off x="1166247" y="4795097"/>
            <a:ext cx="2398201" cy="1624907"/>
          </a:xfrm>
          <a:prstGeom prst="roundRect">
            <a:avLst>
              <a:gd name="adj" fmla="val 0"/>
            </a:avLst>
          </a:prstGeom>
          <a:solidFill>
            <a:schemeClr val="bg1"/>
          </a:solidFill>
          <a:ln w="63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Museo Sans 300"/>
              <a:ea typeface="+mn-ea"/>
              <a:cs typeface="+mn-cs"/>
            </a:endParaRPr>
          </a:p>
        </p:txBody>
      </p:sp>
      <p:sp>
        <p:nvSpPr>
          <p:cNvPr id="26" name="Rounded Rectangle 25"/>
          <p:cNvSpPr/>
          <p:nvPr/>
        </p:nvSpPr>
        <p:spPr>
          <a:xfrm>
            <a:off x="1166247" y="1040507"/>
            <a:ext cx="2406573" cy="1130722"/>
          </a:xfrm>
          <a:prstGeom prst="roundRect">
            <a:avLst>
              <a:gd name="adj" fmla="val 0"/>
            </a:avLst>
          </a:prstGeom>
          <a:solidFill>
            <a:schemeClr val="bg1"/>
          </a:solidFill>
          <a:ln w="635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grpSp>
        <p:nvGrpSpPr>
          <p:cNvPr id="27" name="Group 26"/>
          <p:cNvGrpSpPr/>
          <p:nvPr/>
        </p:nvGrpSpPr>
        <p:grpSpPr>
          <a:xfrm>
            <a:off x="4194753" y="1053352"/>
            <a:ext cx="6961681" cy="4950000"/>
            <a:chOff x="2123728" y="711248"/>
            <a:chExt cx="6961681" cy="4950000"/>
          </a:xfrm>
        </p:grpSpPr>
        <p:pic>
          <p:nvPicPr>
            <p:cNvPr id="28" name="Picture 2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23728" y="711248"/>
              <a:ext cx="6961681" cy="4950000"/>
            </a:xfrm>
            <a:prstGeom prst="rect">
              <a:avLst/>
            </a:prstGeom>
            <a:effectLst>
              <a:outerShdw blurRad="50800" dist="38100" dir="2700000" algn="tl" rotWithShape="0">
                <a:prstClr val="black">
                  <a:alpha val="40000"/>
                </a:prstClr>
              </a:outerShdw>
            </a:effectLst>
          </p:spPr>
        </p:pic>
        <p:sp>
          <p:nvSpPr>
            <p:cNvPr id="29" name="Rectangle 8"/>
            <p:cNvSpPr>
              <a:spLocks noChangeArrowheads="1"/>
            </p:cNvSpPr>
            <p:nvPr/>
          </p:nvSpPr>
          <p:spPr bwMode="auto">
            <a:xfrm>
              <a:off x="2347983" y="5275385"/>
              <a:ext cx="906312" cy="230832"/>
            </a:xfrm>
            <a:prstGeom prst="rect">
              <a:avLst/>
            </a:prstGeom>
            <a:noFill/>
            <a:ln w="9525">
              <a:noFill/>
              <a:miter lim="800000"/>
              <a:headEnd/>
              <a:tailEnd/>
            </a:ln>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8585B">
                      <a:lumMod val="50000"/>
                    </a:srgbClr>
                  </a:solidFill>
                  <a:effectLst/>
                  <a:uLnTx/>
                  <a:uFillTx/>
                  <a:latin typeface="Museo Sans 300"/>
                  <a:ea typeface="+mn-ea"/>
                  <a:cs typeface="+mn-cs"/>
                </a:rPr>
                <a:t>Source: WARSI</a:t>
              </a:r>
            </a:p>
          </p:txBody>
        </p:sp>
      </p:grpSp>
      <p:pic>
        <p:nvPicPr>
          <p:cNvPr id="34" name="Picture 3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80887" y="2253411"/>
            <a:ext cx="2376264" cy="2448273"/>
          </a:xfrm>
          <a:prstGeom prst="rect">
            <a:avLst/>
          </a:prstGeom>
          <a:ln>
            <a:solidFill>
              <a:schemeClr val="bg1">
                <a:lumMod val="75000"/>
              </a:schemeClr>
            </a:solidFill>
          </a:ln>
        </p:spPr>
      </p:pic>
      <p:grpSp>
        <p:nvGrpSpPr>
          <p:cNvPr id="35" name="Group 34"/>
          <p:cNvGrpSpPr/>
          <p:nvPr/>
        </p:nvGrpSpPr>
        <p:grpSpPr>
          <a:xfrm>
            <a:off x="2081354" y="3107972"/>
            <a:ext cx="1271344" cy="1073168"/>
            <a:chOff x="1572464" y="2843399"/>
            <a:chExt cx="1271344" cy="1073168"/>
          </a:xfrm>
        </p:grpSpPr>
        <p:cxnSp>
          <p:nvCxnSpPr>
            <p:cNvPr id="36" name="Straight Connector 35"/>
            <p:cNvCxnSpPr/>
            <p:nvPr/>
          </p:nvCxnSpPr>
          <p:spPr>
            <a:xfrm flipH="1">
              <a:off x="1866500" y="3212974"/>
              <a:ext cx="216024" cy="216024"/>
            </a:xfrm>
            <a:prstGeom prst="line">
              <a:avLst/>
            </a:prstGeom>
            <a:ln w="127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1901155" y="3164195"/>
              <a:ext cx="324036" cy="311259"/>
            </a:xfrm>
            <a:prstGeom prst="line">
              <a:avLst/>
            </a:prstGeom>
            <a:ln w="127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1975746" y="3087165"/>
              <a:ext cx="447814" cy="417541"/>
            </a:xfrm>
            <a:prstGeom prst="line">
              <a:avLst/>
            </a:prstGeom>
            <a:ln w="127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045000" y="3130424"/>
              <a:ext cx="439444" cy="439444"/>
            </a:xfrm>
            <a:prstGeom prst="line">
              <a:avLst/>
            </a:prstGeom>
            <a:ln w="127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1999797" y="3164195"/>
              <a:ext cx="553901" cy="553897"/>
            </a:xfrm>
            <a:prstGeom prst="line">
              <a:avLst/>
            </a:prstGeom>
            <a:ln w="127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2045000" y="3247259"/>
              <a:ext cx="535015" cy="535015"/>
            </a:xfrm>
            <a:prstGeom prst="line">
              <a:avLst/>
            </a:prstGeom>
            <a:ln w="127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2135807" y="3297206"/>
              <a:ext cx="509278" cy="509278"/>
            </a:xfrm>
            <a:prstGeom prst="line">
              <a:avLst/>
            </a:prstGeom>
            <a:ln w="127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2199653" y="3326448"/>
              <a:ext cx="536239" cy="536239"/>
            </a:xfrm>
            <a:prstGeom prst="line">
              <a:avLst/>
            </a:prstGeom>
            <a:ln w="127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2270394" y="3409346"/>
              <a:ext cx="507222" cy="507221"/>
            </a:xfrm>
            <a:prstGeom prst="line">
              <a:avLst/>
            </a:prstGeom>
            <a:ln w="127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591780" y="3458431"/>
              <a:ext cx="252028" cy="252028"/>
            </a:xfrm>
            <a:prstGeom prst="line">
              <a:avLst/>
            </a:prstGeom>
            <a:ln w="127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1619250" y="3064750"/>
              <a:ext cx="443924" cy="124015"/>
            </a:xfrm>
            <a:prstGeom prst="line">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1603093" y="3126757"/>
              <a:ext cx="384939" cy="137022"/>
            </a:xfrm>
            <a:prstGeom prst="line">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1572464" y="3197770"/>
              <a:ext cx="328691" cy="103447"/>
            </a:xfrm>
            <a:prstGeom prst="line">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1706508" y="3007982"/>
              <a:ext cx="493145" cy="137764"/>
            </a:xfrm>
            <a:prstGeom prst="line">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1752550" y="2916346"/>
              <a:ext cx="589398" cy="164654"/>
            </a:xfrm>
            <a:prstGeom prst="line">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1897279" y="2871107"/>
              <a:ext cx="514270" cy="143666"/>
            </a:xfrm>
            <a:prstGeom prst="line">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2026055" y="2843399"/>
              <a:ext cx="385494" cy="107691"/>
            </a:xfrm>
            <a:prstGeom prst="line">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1546617" y="3851462"/>
            <a:ext cx="1173226" cy="58477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600" b="1" i="0" u="none" strike="noStrike" kern="1200" cap="none" spc="0" normalizeH="0" baseline="0" noProof="0" dirty="0">
                <a:ln>
                  <a:noFill/>
                </a:ln>
                <a:solidFill>
                  <a:srgbClr val="C00000"/>
                </a:solidFill>
                <a:effectLst/>
                <a:uLnTx/>
                <a:uFillTx/>
                <a:latin typeface="Museo Sans 300"/>
                <a:ea typeface="+mn-ea"/>
                <a:cs typeface="+mn-cs"/>
              </a:rPr>
              <a:t>SOUTH SUMATRA</a:t>
            </a:r>
          </a:p>
        </p:txBody>
      </p:sp>
      <p:sp>
        <p:nvSpPr>
          <p:cNvPr id="33" name="TextBox 32"/>
          <p:cNvSpPr txBox="1"/>
          <p:nvPr/>
        </p:nvSpPr>
        <p:spPr>
          <a:xfrm>
            <a:off x="1615521" y="3238893"/>
            <a:ext cx="1173226" cy="338554"/>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600" b="1" i="0" u="none" strike="noStrike" kern="1200" cap="none" spc="0" normalizeH="0" baseline="0" noProof="0" dirty="0">
                <a:ln>
                  <a:noFill/>
                </a:ln>
                <a:solidFill>
                  <a:srgbClr val="C00000"/>
                </a:solidFill>
                <a:effectLst/>
                <a:uLnTx/>
                <a:uFillTx/>
                <a:latin typeface="Museo Sans 300"/>
                <a:ea typeface="+mn-ea"/>
                <a:cs typeface="+mn-cs"/>
              </a:rPr>
              <a:t>JAMBI</a:t>
            </a:r>
          </a:p>
        </p:txBody>
      </p:sp>
      <p:sp>
        <p:nvSpPr>
          <p:cNvPr id="75" name="Right Arrow 74"/>
          <p:cNvSpPr/>
          <p:nvPr/>
        </p:nvSpPr>
        <p:spPr>
          <a:xfrm>
            <a:off x="2939711" y="3000813"/>
            <a:ext cx="1466792" cy="37615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sp>
        <p:nvSpPr>
          <p:cNvPr id="76" name="TextBox 75"/>
          <p:cNvSpPr txBox="1"/>
          <p:nvPr/>
        </p:nvSpPr>
        <p:spPr>
          <a:xfrm>
            <a:off x="9739369" y="3555080"/>
            <a:ext cx="1091637" cy="276999"/>
          </a:xfrm>
          <a:prstGeom prst="rect">
            <a:avLst/>
          </a:prstGeom>
          <a:noFill/>
        </p:spPr>
        <p:txBody>
          <a:bodyPr wrap="square" rtlCol="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ID" sz="1200" b="1" i="0" u="none" strike="noStrike" kern="1200" cap="none" spc="0" normalizeH="0" baseline="0" noProof="0" dirty="0">
                <a:ln>
                  <a:noFill/>
                </a:ln>
                <a:solidFill>
                  <a:srgbClr val="C00000"/>
                </a:solidFill>
                <a:effectLst/>
                <a:uLnTx/>
                <a:uFillTx/>
                <a:latin typeface="Museo Sans 300"/>
                <a:ea typeface="+mn-ea"/>
                <a:cs typeface="+mn-cs"/>
              </a:rPr>
              <a:t>BERBAK NP</a:t>
            </a:r>
          </a:p>
        </p:txBody>
      </p:sp>
      <p:sp>
        <p:nvSpPr>
          <p:cNvPr id="77" name="TextBox 76"/>
          <p:cNvSpPr txBox="1"/>
          <p:nvPr/>
        </p:nvSpPr>
        <p:spPr>
          <a:xfrm>
            <a:off x="6400800" y="3979289"/>
            <a:ext cx="1250337" cy="276999"/>
          </a:xfrm>
          <a:prstGeom prst="rect">
            <a:avLst/>
          </a:prstGeom>
          <a:noFill/>
        </p:spPr>
        <p:txBody>
          <a:bodyPr wrap="square" rtlCol="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ID" sz="1200" b="1" i="0" u="none" strike="noStrike" kern="1200" cap="none" spc="0" normalizeH="0" baseline="0" noProof="0" dirty="0">
                <a:ln>
                  <a:noFill/>
                </a:ln>
                <a:solidFill>
                  <a:srgbClr val="C00000"/>
                </a:solidFill>
                <a:effectLst/>
                <a:uLnTx/>
                <a:uFillTx/>
                <a:latin typeface="Museo Sans 300"/>
                <a:ea typeface="+mn-ea"/>
                <a:cs typeface="+mn-cs"/>
              </a:rPr>
              <a:t>BUKIT 12 NP</a:t>
            </a:r>
          </a:p>
        </p:txBody>
      </p:sp>
      <p:sp>
        <p:nvSpPr>
          <p:cNvPr id="78" name="TextBox 77"/>
          <p:cNvSpPr txBox="1"/>
          <p:nvPr/>
        </p:nvSpPr>
        <p:spPr>
          <a:xfrm>
            <a:off x="6491634" y="1693906"/>
            <a:ext cx="1231511" cy="276999"/>
          </a:xfrm>
          <a:prstGeom prst="rect">
            <a:avLst/>
          </a:prstGeom>
          <a:noFill/>
        </p:spPr>
        <p:txBody>
          <a:bodyPr wrap="square" rtlCol="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ID" sz="1200" b="1" i="0" u="none" strike="noStrike" kern="1200" cap="none" spc="0" normalizeH="0" baseline="0" noProof="0" dirty="0">
                <a:ln>
                  <a:noFill/>
                </a:ln>
                <a:solidFill>
                  <a:srgbClr val="C00000"/>
                </a:solidFill>
                <a:effectLst/>
                <a:uLnTx/>
                <a:uFillTx/>
                <a:latin typeface="Museo Sans 300"/>
                <a:ea typeface="+mn-ea"/>
                <a:cs typeface="+mn-cs"/>
              </a:rPr>
              <a:t>BUKIT 30 NP</a:t>
            </a:r>
          </a:p>
        </p:txBody>
      </p:sp>
      <p:grpSp>
        <p:nvGrpSpPr>
          <p:cNvPr id="79" name="Group 78"/>
          <p:cNvGrpSpPr/>
          <p:nvPr/>
        </p:nvGrpSpPr>
        <p:grpSpPr>
          <a:xfrm>
            <a:off x="4406503" y="1639777"/>
            <a:ext cx="6472369" cy="3283454"/>
            <a:chOff x="2335478" y="1297673"/>
            <a:chExt cx="6472369" cy="3283454"/>
          </a:xfrm>
        </p:grpSpPr>
        <p:sp>
          <p:nvSpPr>
            <p:cNvPr id="80" name="Oval 79"/>
            <p:cNvSpPr/>
            <p:nvPr/>
          </p:nvSpPr>
          <p:spPr>
            <a:xfrm>
              <a:off x="7596336" y="2016505"/>
              <a:ext cx="1211511" cy="1206256"/>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sp>
          <p:nvSpPr>
            <p:cNvPr id="81" name="Oval 80"/>
            <p:cNvSpPr/>
            <p:nvPr/>
          </p:nvSpPr>
          <p:spPr>
            <a:xfrm>
              <a:off x="4788024" y="2798808"/>
              <a:ext cx="1211511" cy="1206256"/>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sp>
          <p:nvSpPr>
            <p:cNvPr id="82" name="Oval 81"/>
            <p:cNvSpPr/>
            <p:nvPr/>
          </p:nvSpPr>
          <p:spPr>
            <a:xfrm>
              <a:off x="4572000" y="1297673"/>
              <a:ext cx="1211511" cy="1206256"/>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sp>
          <p:nvSpPr>
            <p:cNvPr id="83" name="Oval 82"/>
            <p:cNvSpPr/>
            <p:nvPr/>
          </p:nvSpPr>
          <p:spPr>
            <a:xfrm>
              <a:off x="2335478" y="2881848"/>
              <a:ext cx="1703048" cy="1699279"/>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grpSp>
      <p:sp>
        <p:nvSpPr>
          <p:cNvPr id="84" name="TextBox 83"/>
          <p:cNvSpPr txBox="1"/>
          <p:nvPr/>
        </p:nvSpPr>
        <p:spPr>
          <a:xfrm>
            <a:off x="4482785" y="2903428"/>
            <a:ext cx="1091637" cy="276999"/>
          </a:xfrm>
          <a:prstGeom prst="rect">
            <a:avLst/>
          </a:prstGeom>
          <a:noFill/>
        </p:spPr>
        <p:txBody>
          <a:bodyPr wrap="square" rtlCol="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ID" sz="1200" b="1" i="0" u="none" strike="noStrike" kern="1200" cap="none" spc="0" normalizeH="0" baseline="0" noProof="0" dirty="0">
                <a:ln>
                  <a:noFill/>
                </a:ln>
                <a:solidFill>
                  <a:srgbClr val="C00000"/>
                </a:solidFill>
                <a:effectLst/>
                <a:uLnTx/>
                <a:uFillTx/>
                <a:latin typeface="Museo Sans 300"/>
                <a:ea typeface="+mn-ea"/>
                <a:cs typeface="+mn-cs"/>
              </a:rPr>
              <a:t>KERINCI NP</a:t>
            </a:r>
          </a:p>
        </p:txBody>
      </p:sp>
      <p:pic>
        <p:nvPicPr>
          <p:cNvPr id="85" name="Picture 8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82760" y="1248282"/>
            <a:ext cx="542550" cy="542550"/>
          </a:xfrm>
          <a:prstGeom prst="rect">
            <a:avLst/>
          </a:prstGeom>
        </p:spPr>
      </p:pic>
      <p:sp>
        <p:nvSpPr>
          <p:cNvPr id="86" name="Rectangle 85"/>
          <p:cNvSpPr/>
          <p:nvPr/>
        </p:nvSpPr>
        <p:spPr>
          <a:xfrm>
            <a:off x="1166247" y="1740064"/>
            <a:ext cx="883759" cy="353943"/>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850" b="1" i="0" u="none" strike="noStrike" kern="1200" cap="none" spc="0" normalizeH="0" baseline="0" noProof="0" dirty="0">
                <a:ln>
                  <a:noFill/>
                </a:ln>
                <a:solidFill>
                  <a:srgbClr val="58585B">
                    <a:lumMod val="50000"/>
                    <a:lumOff val="50000"/>
                  </a:srgbClr>
                </a:solidFill>
                <a:effectLst/>
                <a:uLnTx/>
                <a:uFillTx/>
                <a:latin typeface="Museo Sans 300"/>
                <a:ea typeface="+mn-ea"/>
                <a:cs typeface="+mn-cs"/>
              </a:rPr>
              <a:t>KEY LANDSCAPE</a:t>
            </a:r>
          </a:p>
        </p:txBody>
      </p:sp>
      <p:sp>
        <p:nvSpPr>
          <p:cNvPr id="87" name="Rectangle 86"/>
          <p:cNvSpPr/>
          <p:nvPr/>
        </p:nvSpPr>
        <p:spPr>
          <a:xfrm>
            <a:off x="2081032" y="981075"/>
            <a:ext cx="1518798" cy="1200329"/>
          </a:xfrm>
          <a:prstGeom prst="rect">
            <a:avLst/>
          </a:prstGeom>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8585B"/>
                </a:solidFill>
                <a:effectLst/>
                <a:uLnTx/>
                <a:uFillTx/>
                <a:latin typeface="Calibri" charset="0"/>
                <a:ea typeface="+mn-ea"/>
                <a:cs typeface="+mn-cs"/>
              </a:rPr>
              <a:t>SURROUNDING</a:t>
            </a:r>
            <a:r>
              <a:rPr kumimoji="0" lang="en-US" sz="1400" b="1" i="0" u="none" strike="noStrike" kern="1200" cap="none" spc="0" normalizeH="0" baseline="0" noProof="0" dirty="0">
                <a:ln>
                  <a:noFill/>
                </a:ln>
                <a:solidFill>
                  <a:srgbClr val="58585B"/>
                </a:solidFill>
                <a:effectLst/>
                <a:uLnTx/>
                <a:uFillTx/>
                <a:latin typeface="Calibri" charset="0"/>
                <a:ea typeface="+mn-ea"/>
                <a:cs typeface="+mn-cs"/>
              </a:rPr>
              <a:t>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400" b="1" i="0" u="none" strike="noStrike" kern="1200" cap="none" spc="0" normalizeH="0" baseline="0" noProof="0" dirty="0">
                <a:ln>
                  <a:noFill/>
                </a:ln>
                <a:solidFill>
                  <a:srgbClr val="58585B"/>
                </a:solidFill>
                <a:effectLst/>
                <a:uLnTx/>
                <a:uFillTx/>
                <a:latin typeface="Calibri" charset="0"/>
                <a:ea typeface="+mn-ea"/>
                <a:cs typeface="+mn-cs"/>
              </a:rPr>
              <a:t>BERBAK NP </a:t>
            </a:r>
            <a:r>
              <a:rPr kumimoji="0" lang="en-ID" sz="1000" b="0" i="0" u="none" strike="noStrike" kern="1200" cap="none" spc="0" normalizeH="0" baseline="0" noProof="0" dirty="0">
                <a:ln>
                  <a:noFill/>
                </a:ln>
                <a:solidFill>
                  <a:srgbClr val="58585B"/>
                </a:solidFill>
                <a:effectLst/>
                <a:uLnTx/>
                <a:uFillTx/>
                <a:latin typeface="Calibri" charset="0"/>
                <a:ea typeface="+mn-ea"/>
                <a:cs typeface="+mn-cs"/>
              </a:rPr>
              <a:t>(LINK: </a:t>
            </a:r>
            <a:r>
              <a:rPr kumimoji="0" lang="en-ID" sz="1400" b="1" i="0" u="none" strike="noStrike" kern="1200" cap="none" spc="0" normalizeH="0" baseline="0" noProof="0" dirty="0">
                <a:ln>
                  <a:noFill/>
                </a:ln>
                <a:solidFill>
                  <a:srgbClr val="58585B"/>
                </a:solidFill>
                <a:effectLst/>
                <a:uLnTx/>
                <a:uFillTx/>
                <a:latin typeface="Calibri" charset="0"/>
                <a:ea typeface="+mn-ea"/>
                <a:cs typeface="+mn-cs"/>
              </a:rPr>
              <a:t>SEMBILANG NP </a:t>
            </a:r>
            <a:r>
              <a:rPr kumimoji="0" lang="en-ID" sz="1000" b="0" i="0" u="none" strike="noStrike" kern="1200" cap="none" spc="0" normalizeH="0" baseline="0" noProof="0" dirty="0">
                <a:ln>
                  <a:noFill/>
                </a:ln>
                <a:solidFill>
                  <a:srgbClr val="58585B"/>
                </a:solidFill>
                <a:effectLst/>
                <a:uLnTx/>
                <a:uFillTx/>
                <a:latin typeface="Calibri" charset="0"/>
                <a:ea typeface="+mn-ea"/>
                <a:cs typeface="+mn-cs"/>
              </a:rPr>
              <a:t>IN S. SUM; 3 EXISTING PROJECTS: PALM &amp; FORESTRY)</a:t>
            </a:r>
            <a:endParaRPr kumimoji="0" lang="en-US" sz="1000" b="0" i="0" u="none" strike="noStrike" kern="1200" cap="none" spc="0" normalizeH="0" baseline="0" noProof="0" dirty="0">
              <a:ln>
                <a:noFill/>
              </a:ln>
              <a:solidFill>
                <a:srgbClr val="58585B"/>
              </a:solidFill>
              <a:effectLst/>
              <a:uLnTx/>
              <a:uFillTx/>
              <a:latin typeface="Calibri" charset="0"/>
              <a:ea typeface="+mn-ea"/>
              <a:cs typeface="+mn-cs"/>
            </a:endParaRPr>
          </a:p>
        </p:txBody>
      </p:sp>
      <p:sp>
        <p:nvSpPr>
          <p:cNvPr id="88" name="Rectangle 87"/>
          <p:cNvSpPr/>
          <p:nvPr/>
        </p:nvSpPr>
        <p:spPr>
          <a:xfrm>
            <a:off x="1264464" y="4818626"/>
            <a:ext cx="2335365" cy="615553"/>
          </a:xfrm>
          <a:prstGeom prst="rect">
            <a:avLst/>
          </a:prstGeom>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8585B"/>
                </a:solidFill>
                <a:effectLst/>
                <a:uLnTx/>
                <a:uFillTx/>
                <a:latin typeface="Calibri" charset="0"/>
                <a:ea typeface="+mn-ea"/>
                <a:cs typeface="+mn-cs"/>
              </a:rPr>
              <a:t>SURROUNDING:</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400" b="1" i="0" u="none" strike="noStrike" kern="1200" cap="none" spc="0" normalizeH="0" baseline="0" noProof="0" dirty="0">
                <a:ln>
                  <a:noFill/>
                </a:ln>
                <a:solidFill>
                  <a:srgbClr val="58585B"/>
                </a:solidFill>
                <a:effectLst/>
                <a:uLnTx/>
                <a:uFillTx/>
                <a:latin typeface="Calibri" charset="0"/>
                <a:ea typeface="+mn-ea"/>
                <a:cs typeface="+mn-cs"/>
              </a:rPr>
              <a:t>BUKIT 12 NP </a:t>
            </a:r>
            <a:r>
              <a:rPr kumimoji="0" lang="en-ID" sz="1000" b="0" i="0" u="none" strike="noStrike" kern="1200" cap="none" spc="0" normalizeH="0" baseline="0" noProof="0" dirty="0">
                <a:ln>
                  <a:noFill/>
                </a:ln>
                <a:solidFill>
                  <a:srgbClr val="58585B"/>
                </a:solidFill>
                <a:effectLst/>
                <a:uLnTx/>
                <a:uFillTx/>
                <a:latin typeface="Calibri" charset="0"/>
                <a:ea typeface="+mn-ea"/>
                <a:cs typeface="+mn-cs"/>
              </a:rPr>
              <a:t>(LINK: PALM OIL &amp; FOREST &amp; POTENTIAL ANDGREEN.FUND)</a:t>
            </a:r>
            <a:endParaRPr kumimoji="0" lang="en-US" sz="1000" b="0" i="0" u="none" strike="noStrike" kern="1200" cap="none" spc="0" normalizeH="0" baseline="0" noProof="0" dirty="0">
              <a:ln>
                <a:noFill/>
              </a:ln>
              <a:solidFill>
                <a:srgbClr val="58585B"/>
              </a:solidFill>
              <a:effectLst/>
              <a:uLnTx/>
              <a:uFillTx/>
              <a:latin typeface="Calibri" charset="0"/>
              <a:ea typeface="+mn-ea"/>
              <a:cs typeface="+mn-cs"/>
            </a:endParaRPr>
          </a:p>
        </p:txBody>
      </p:sp>
      <p:sp>
        <p:nvSpPr>
          <p:cNvPr id="89" name="Rectangle 88"/>
          <p:cNvSpPr/>
          <p:nvPr/>
        </p:nvSpPr>
        <p:spPr>
          <a:xfrm>
            <a:off x="1245839" y="5408579"/>
            <a:ext cx="2353989" cy="461665"/>
          </a:xfrm>
          <a:prstGeom prst="rect">
            <a:avLst/>
          </a:prstGeom>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400" b="1" i="0" u="none" strike="noStrike" kern="1200" cap="none" spc="0" normalizeH="0" baseline="0" noProof="0" dirty="0">
                <a:ln>
                  <a:noFill/>
                </a:ln>
                <a:solidFill>
                  <a:srgbClr val="58585B"/>
                </a:solidFill>
                <a:effectLst/>
                <a:uLnTx/>
                <a:uFillTx/>
                <a:latin typeface="Calibri" charset="0"/>
                <a:ea typeface="+mn-ea"/>
                <a:cs typeface="+mn-cs"/>
              </a:rPr>
              <a:t>BUKIT 30 NP </a:t>
            </a:r>
            <a:r>
              <a:rPr kumimoji="0" lang="en-ID" sz="1000" b="0" i="0" u="none" strike="noStrike" kern="1200" cap="none" spc="0" normalizeH="0" baseline="0" noProof="0" dirty="0">
                <a:ln>
                  <a:noFill/>
                </a:ln>
                <a:solidFill>
                  <a:srgbClr val="58585B"/>
                </a:solidFill>
                <a:effectLst/>
                <a:uLnTx/>
                <a:uFillTx/>
                <a:latin typeface="Calibri" charset="0"/>
                <a:ea typeface="+mn-ea"/>
                <a:cs typeface="+mn-cs"/>
              </a:rPr>
              <a:t>(LINK: RUBBER, PULP, PALM,  POTENTIAL ANDGREEN.FUND)</a:t>
            </a:r>
            <a:endParaRPr kumimoji="0" lang="en-US" sz="1000" b="0" i="0" u="none" strike="noStrike" kern="1200" cap="none" spc="0" normalizeH="0" baseline="0" noProof="0" dirty="0">
              <a:ln>
                <a:noFill/>
              </a:ln>
              <a:solidFill>
                <a:srgbClr val="58585B"/>
              </a:solidFill>
              <a:effectLst/>
              <a:uLnTx/>
              <a:uFillTx/>
              <a:latin typeface="Calibri" charset="0"/>
              <a:ea typeface="+mn-ea"/>
              <a:cs typeface="+mn-cs"/>
            </a:endParaRPr>
          </a:p>
        </p:txBody>
      </p:sp>
      <p:sp>
        <p:nvSpPr>
          <p:cNvPr id="90" name="Rectangle 89"/>
          <p:cNvSpPr/>
          <p:nvPr/>
        </p:nvSpPr>
        <p:spPr>
          <a:xfrm>
            <a:off x="1234615" y="5886331"/>
            <a:ext cx="2335617" cy="458761"/>
          </a:xfrm>
          <a:prstGeom prst="rect">
            <a:avLst/>
          </a:prstGeom>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400" b="1" i="0" u="none" strike="noStrike" kern="1200" cap="none" spc="0" normalizeH="0" baseline="0" noProof="0" dirty="0">
                <a:ln>
                  <a:noFill/>
                </a:ln>
                <a:solidFill>
                  <a:srgbClr val="58585B"/>
                </a:solidFill>
                <a:effectLst/>
                <a:uLnTx/>
                <a:uFillTx/>
                <a:latin typeface="Calibri" charset="0"/>
                <a:ea typeface="+mn-ea"/>
                <a:cs typeface="+mn-cs"/>
              </a:rPr>
              <a:t>KERINCI NP </a:t>
            </a:r>
            <a:r>
              <a:rPr kumimoji="0" lang="en-ID" sz="1000" b="0" i="0" u="none" strike="noStrike" kern="1200" cap="none" spc="0" normalizeH="0" baseline="0" noProof="0" dirty="0">
                <a:ln>
                  <a:noFill/>
                </a:ln>
                <a:solidFill>
                  <a:srgbClr val="58585B"/>
                </a:solidFill>
                <a:effectLst/>
                <a:uLnTx/>
                <a:uFillTx/>
                <a:latin typeface="Calibri" charset="0"/>
                <a:ea typeface="+mn-ea"/>
                <a:cs typeface="+mn-cs"/>
              </a:rPr>
              <a:t>(LINK: UNESCO WORLD HERITAGE &amp; SPICES)</a:t>
            </a:r>
            <a:endParaRPr kumimoji="0" lang="en-US" sz="1000" b="0" i="0" u="none" strike="noStrike" kern="1200" cap="none" spc="0" normalizeH="0" baseline="0" noProof="0" dirty="0">
              <a:ln>
                <a:noFill/>
              </a:ln>
              <a:solidFill>
                <a:srgbClr val="58585B"/>
              </a:solidFill>
              <a:effectLst/>
              <a:uLnTx/>
              <a:uFillTx/>
              <a:latin typeface="Calibri" charset="0"/>
              <a:ea typeface="+mn-ea"/>
              <a:cs typeface="+mn-cs"/>
            </a:endParaRPr>
          </a:p>
        </p:txBody>
      </p:sp>
    </p:spTree>
    <p:extLst>
      <p:ext uri="{BB962C8B-B14F-4D97-AF65-F5344CB8AC3E}">
        <p14:creationId xmlns:p14="http://schemas.microsoft.com/office/powerpoint/2010/main" val="17000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750" tmFilter="0, 0; .2, .5; .8, .5; 1, 0"/>
                                        <p:tgtEl>
                                          <p:spTgt spid="79"/>
                                        </p:tgtEl>
                                      </p:cBhvr>
                                    </p:animEffect>
                                    <p:animScale>
                                      <p:cBhvr>
                                        <p:cTn id="7" dur="375" autoRev="1" fill="hold"/>
                                        <p:tgtEl>
                                          <p:spTgt spid="79"/>
                                        </p:tgtEl>
                                      </p:cBhvr>
                                      <p:by x="105000" y="105000"/>
                                    </p:animScale>
                                  </p:childTnLst>
                                </p:cTn>
                              </p:par>
                              <p:par>
                                <p:cTn id="8" presetID="26" presetClass="emph" presetSubtype="0" fill="hold" nodeType="withEffect">
                                  <p:stCondLst>
                                    <p:cond delay="0"/>
                                  </p:stCondLst>
                                  <p:childTnLst>
                                    <p:animEffect transition="out" filter="fade">
                                      <p:cBhvr>
                                        <p:cTn id="9" dur="750" tmFilter="0, 0; .2, .5; .8, .5; 1, 0"/>
                                        <p:tgtEl>
                                          <p:spTgt spid="79"/>
                                        </p:tgtEl>
                                      </p:cBhvr>
                                    </p:animEffect>
                                    <p:animScale>
                                      <p:cBhvr>
                                        <p:cTn id="10" dur="375" autoRev="1" fill="hold"/>
                                        <p:tgtEl>
                                          <p:spTgt spid="7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solidFill>
                  <a:srgbClr val="58585B"/>
                </a:solidFill>
              </a:rPr>
              <a:t>Innovative financing: </a:t>
            </a:r>
            <a:r>
              <a:rPr lang="en-GB" dirty="0"/>
              <a:t>s</a:t>
            </a:r>
            <a:r>
              <a:rPr lang="en-GB" dirty="0">
                <a:solidFill>
                  <a:srgbClr val="58585B"/>
                </a:solidFill>
              </a:rPr>
              <a:t>caling up </a:t>
            </a:r>
            <a:r>
              <a:rPr lang="en-GB" dirty="0"/>
              <a:t>i</a:t>
            </a:r>
            <a:r>
              <a:rPr lang="en-GB" dirty="0">
                <a:solidFill>
                  <a:srgbClr val="58585B"/>
                </a:solidFill>
              </a:rPr>
              <a:t>nvestment</a:t>
            </a:r>
          </a:p>
        </p:txBody>
      </p:sp>
      <p:sp>
        <p:nvSpPr>
          <p:cNvPr id="53" name="Rectangle 52"/>
          <p:cNvSpPr/>
          <p:nvPr/>
        </p:nvSpPr>
        <p:spPr>
          <a:xfrm>
            <a:off x="3967096" y="2059409"/>
            <a:ext cx="269626" cy="276999"/>
          </a:xfrm>
          <a:prstGeom prst="rect">
            <a:avLst/>
          </a:prstGeom>
        </p:spPr>
        <p:txBody>
          <a:bodyPr wrap="non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w="9525">
                  <a:solidFill>
                    <a:prstClr val="white"/>
                  </a:solidFill>
                  <a:prstDash val="solid"/>
                </a:ln>
                <a:solidFill>
                  <a:srgbClr val="779344"/>
                </a:solidFill>
                <a:effectLst>
                  <a:outerShdw blurRad="12700" dist="38100" dir="2700000" algn="tl" rotWithShape="0">
                    <a:prstClr val="white">
                      <a:lumMod val="50000"/>
                    </a:prstClr>
                  </a:outerShdw>
                </a:effectLst>
                <a:uLnTx/>
                <a:uFillTx/>
                <a:latin typeface="Museo Sans 300"/>
                <a:ea typeface="+mn-ea"/>
                <a:cs typeface="+mn-cs"/>
              </a:rPr>
              <a:t>1</a:t>
            </a:r>
          </a:p>
        </p:txBody>
      </p:sp>
      <p:grpSp>
        <p:nvGrpSpPr>
          <p:cNvPr id="54" name="Group 53"/>
          <p:cNvGrpSpPr/>
          <p:nvPr/>
        </p:nvGrpSpPr>
        <p:grpSpPr>
          <a:xfrm>
            <a:off x="3967096" y="1341984"/>
            <a:ext cx="8119959" cy="4464496"/>
            <a:chOff x="247662" y="1268760"/>
            <a:chExt cx="8119959" cy="4464496"/>
          </a:xfrm>
        </p:grpSpPr>
        <p:grpSp>
          <p:nvGrpSpPr>
            <p:cNvPr id="55" name="Group 54"/>
            <p:cNvGrpSpPr/>
            <p:nvPr/>
          </p:nvGrpSpPr>
          <p:grpSpPr>
            <a:xfrm>
              <a:off x="247662" y="1412776"/>
              <a:ext cx="8119959" cy="4320480"/>
              <a:chOff x="247662" y="1412776"/>
              <a:chExt cx="8119959" cy="4320480"/>
            </a:xfrm>
          </p:grpSpPr>
          <p:pic>
            <p:nvPicPr>
              <p:cNvPr id="57" name="Picture 5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7662" y="1412776"/>
                <a:ext cx="8119959" cy="4320480"/>
              </a:xfrm>
              <a:prstGeom prst="rect">
                <a:avLst/>
              </a:prstGeom>
            </p:spPr>
          </p:pic>
          <p:sp>
            <p:nvSpPr>
              <p:cNvPr id="58" name="TextBox 57"/>
              <p:cNvSpPr txBox="1"/>
              <p:nvPr/>
            </p:nvSpPr>
            <p:spPr>
              <a:xfrm>
                <a:off x="2267744" y="3645024"/>
                <a:ext cx="1728192" cy="246221"/>
              </a:xfrm>
              <a:prstGeom prst="rect">
                <a:avLst/>
              </a:prstGeom>
              <a:solidFill>
                <a:schemeClr val="bg1"/>
              </a:solid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000" b="1" i="0" u="none" strike="noStrike" kern="1200" cap="none" spc="0" normalizeH="0" baseline="0" noProof="0" dirty="0">
                    <a:ln>
                      <a:noFill/>
                    </a:ln>
                    <a:solidFill>
                      <a:srgbClr val="58585B"/>
                    </a:solidFill>
                    <a:effectLst/>
                    <a:uLnTx/>
                    <a:uFillTx/>
                    <a:latin typeface="Museo Sans 300"/>
                    <a:ea typeface="+mn-ea"/>
                    <a:cs typeface="+mn-cs"/>
                  </a:rPr>
                  <a:t>Agro//forestry products</a:t>
                </a:r>
                <a:endParaRPr kumimoji="0" lang="en-US" sz="1000" b="1" i="0" u="none" strike="noStrike" kern="1200" cap="none" spc="0" normalizeH="0" baseline="0" noProof="0" dirty="0">
                  <a:ln>
                    <a:noFill/>
                  </a:ln>
                  <a:solidFill>
                    <a:srgbClr val="58585B"/>
                  </a:solidFill>
                  <a:effectLst/>
                  <a:uLnTx/>
                  <a:uFillTx/>
                  <a:latin typeface="Museo Sans 300"/>
                  <a:ea typeface="+mn-ea"/>
                  <a:cs typeface="+mn-cs"/>
                </a:endParaRPr>
              </a:p>
            </p:txBody>
          </p:sp>
        </p:grpSp>
        <p:sp>
          <p:nvSpPr>
            <p:cNvPr id="56" name="Rounded Rectangle 55"/>
            <p:cNvSpPr/>
            <p:nvPr/>
          </p:nvSpPr>
          <p:spPr>
            <a:xfrm>
              <a:off x="3923928" y="1268760"/>
              <a:ext cx="3888432" cy="1008112"/>
            </a:xfrm>
            <a:prstGeom prst="roundRect">
              <a:avLst/>
            </a:prstGeom>
            <a:solidFill>
              <a:srgbClr val="FFFF00">
                <a:alpha val="10000"/>
              </a:srgb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grpSp>
      <p:sp>
        <p:nvSpPr>
          <p:cNvPr id="59" name="Rectangle 58"/>
          <p:cNvSpPr/>
          <p:nvPr/>
        </p:nvSpPr>
        <p:spPr>
          <a:xfrm>
            <a:off x="4330994" y="1706234"/>
            <a:ext cx="1872208" cy="323165"/>
          </a:xfrm>
          <a:prstGeom prst="rect">
            <a:avLst/>
          </a:prstGeom>
          <a:solidFill>
            <a:schemeClr val="tx2">
              <a:lumMod val="40000"/>
              <a:lumOff val="60000"/>
            </a:schemeClr>
          </a:solidFill>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500" b="1" i="0" u="none" strike="noStrike" kern="1200" cap="none" spc="0" normalizeH="0" baseline="0" noProof="0" dirty="0">
                <a:ln>
                  <a:noFill/>
                </a:ln>
                <a:solidFill>
                  <a:prstClr val="white"/>
                </a:solidFill>
                <a:effectLst/>
                <a:uLnTx/>
                <a:uFillTx/>
                <a:latin typeface="Museo Sans 300"/>
                <a:ea typeface="+mn-ea"/>
                <a:cs typeface="+mn-cs"/>
              </a:rPr>
              <a:t>ANDGREEN.FUND</a:t>
            </a:r>
          </a:p>
        </p:txBody>
      </p:sp>
      <p:sp>
        <p:nvSpPr>
          <p:cNvPr id="60" name="Rounded Rectangle 59"/>
          <p:cNvSpPr/>
          <p:nvPr/>
        </p:nvSpPr>
        <p:spPr>
          <a:xfrm>
            <a:off x="246783" y="1219201"/>
            <a:ext cx="2952328" cy="5072598"/>
          </a:xfrm>
          <a:prstGeom prst="roundRect">
            <a:avLst>
              <a:gd name="adj" fmla="val 0"/>
            </a:avLst>
          </a:pr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tIns="93600" bIns="93600" rtlCol="0" anchor="ctr"/>
          <a:lstStyle/>
          <a:p>
            <a:pPr marL="109538" marR="0" lvl="0" indent="-109538" algn="l" defTabSz="609585" rtl="0" eaLnBrk="1" fontAlgn="auto" latinLnBrk="0" hangingPunct="1">
              <a:lnSpc>
                <a:spcPct val="100000"/>
              </a:lnSpc>
              <a:spcBef>
                <a:spcPts val="600"/>
              </a:spcBef>
              <a:spcAft>
                <a:spcPts val="0"/>
              </a:spcAft>
              <a:buClr>
                <a:srgbClr val="EE7813"/>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58585B"/>
                </a:solidFill>
                <a:effectLst/>
                <a:uLnTx/>
                <a:uFillTx/>
                <a:latin typeface="Museo Sans 300"/>
                <a:ea typeface="+mn-ea"/>
                <a:cs typeface="+mn-cs"/>
              </a:rPr>
              <a:t>Total projected financing need for complete rehabilitation &amp; replanting key commodities ± </a:t>
            </a:r>
            <a:r>
              <a:rPr kumimoji="0" lang="en-GB" sz="1600" b="1" i="0" u="sng" strike="noStrike" kern="1200" cap="none" spc="0" normalizeH="0" baseline="0" noProof="0" dirty="0">
                <a:ln>
                  <a:noFill/>
                </a:ln>
                <a:solidFill>
                  <a:srgbClr val="58585B"/>
                </a:solidFill>
                <a:effectLst/>
                <a:uLnTx/>
                <a:uFillTx/>
                <a:latin typeface="Museo Sans 300"/>
                <a:ea typeface="+mn-ea"/>
                <a:cs typeface="+mn-cs"/>
              </a:rPr>
              <a:t>US$ 4billion</a:t>
            </a:r>
            <a:r>
              <a:rPr kumimoji="0" lang="en-GB" sz="1600" b="1" i="0" u="none" strike="noStrike" kern="1200" cap="none" spc="0" normalizeH="0" baseline="0" noProof="0" dirty="0">
                <a:ln>
                  <a:noFill/>
                </a:ln>
                <a:solidFill>
                  <a:srgbClr val="58585B"/>
                </a:solidFill>
                <a:effectLst/>
                <a:uLnTx/>
                <a:uFillTx/>
                <a:latin typeface="Museo Sans 300"/>
                <a:ea typeface="+mn-ea"/>
                <a:cs typeface="+mn-cs"/>
              </a:rPr>
              <a:t> (&amp;</a:t>
            </a:r>
            <a:r>
              <a:rPr kumimoji="0" lang="en-GB" sz="1600" b="1" i="0" u="none" strike="noStrike" kern="1200" cap="none" spc="0" normalizeH="0" baseline="0" noProof="0" dirty="0" err="1">
                <a:ln>
                  <a:noFill/>
                </a:ln>
                <a:solidFill>
                  <a:srgbClr val="58585B"/>
                </a:solidFill>
                <a:effectLst/>
                <a:uLnTx/>
                <a:uFillTx/>
                <a:latin typeface="Museo Sans 300"/>
                <a:ea typeface="+mn-ea"/>
                <a:cs typeface="+mn-cs"/>
              </a:rPr>
              <a:t>GreenFund</a:t>
            </a:r>
            <a:r>
              <a:rPr kumimoji="0" lang="en-GB" sz="1600" b="1" i="0" u="none" strike="noStrike" kern="1200" cap="none" spc="0" normalizeH="0" baseline="0" noProof="0" dirty="0">
                <a:ln>
                  <a:noFill/>
                </a:ln>
                <a:solidFill>
                  <a:srgbClr val="58585B"/>
                </a:solidFill>
                <a:effectLst/>
                <a:uLnTx/>
                <a:uFillTx/>
                <a:latin typeface="Museo Sans 300"/>
                <a:ea typeface="+mn-ea"/>
                <a:cs typeface="+mn-cs"/>
              </a:rPr>
              <a:t> ≈ US$125 million)</a:t>
            </a:r>
          </a:p>
          <a:p>
            <a:pPr marL="109538" marR="0" lvl="0" indent="-109538" algn="l" defTabSz="609585" rtl="0" eaLnBrk="1" fontAlgn="auto" latinLnBrk="0" hangingPunct="1">
              <a:lnSpc>
                <a:spcPct val="100000"/>
              </a:lnSpc>
              <a:spcBef>
                <a:spcPts val="600"/>
              </a:spcBef>
              <a:spcAft>
                <a:spcPts val="0"/>
              </a:spcAft>
              <a:buClr>
                <a:srgbClr val="EE7813"/>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58585B"/>
                </a:solidFill>
                <a:effectLst/>
                <a:uLnTx/>
                <a:uFillTx/>
                <a:latin typeface="Museo Sans 300"/>
                <a:ea typeface="+mn-ea"/>
                <a:cs typeface="+mn-cs"/>
              </a:rPr>
              <a:t>Risk-layering critical to attract long-term private capital needed</a:t>
            </a:r>
          </a:p>
          <a:p>
            <a:pPr marL="109538" marR="0" lvl="0" indent="-109538" algn="l" defTabSz="609585" rtl="0" eaLnBrk="1" fontAlgn="auto" latinLnBrk="0" hangingPunct="1">
              <a:lnSpc>
                <a:spcPct val="100000"/>
              </a:lnSpc>
              <a:spcBef>
                <a:spcPts val="600"/>
              </a:spcBef>
              <a:spcAft>
                <a:spcPts val="0"/>
              </a:spcAft>
              <a:buClr>
                <a:srgbClr val="EE7813"/>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58585B"/>
                </a:solidFill>
                <a:effectLst/>
                <a:uLnTx/>
                <a:uFillTx/>
                <a:latin typeface="Museo Sans 300"/>
                <a:ea typeface="+mn-ea"/>
                <a:cs typeface="+mn-cs"/>
              </a:rPr>
              <a:t>Strong protection components</a:t>
            </a:r>
          </a:p>
          <a:p>
            <a:pPr marL="0" marR="0" lvl="0" indent="0" algn="l" defTabSz="609585" rtl="0" eaLnBrk="1" fontAlgn="auto" latinLnBrk="0" hangingPunct="1">
              <a:lnSpc>
                <a:spcPct val="100000"/>
              </a:lnSpc>
              <a:spcBef>
                <a:spcPts val="600"/>
              </a:spcBef>
              <a:spcAft>
                <a:spcPts val="0"/>
              </a:spcAft>
              <a:buClrTx/>
              <a:buSzTx/>
              <a:buFontTx/>
              <a:buNone/>
              <a:tabLst/>
              <a:defRPr/>
            </a:pPr>
            <a:r>
              <a:rPr kumimoji="0" lang="en-GB" sz="1600" b="1" i="0" u="none" strike="noStrike" kern="1200" cap="none" spc="0" normalizeH="0" baseline="0" noProof="0" dirty="0">
                <a:ln>
                  <a:noFill/>
                </a:ln>
                <a:solidFill>
                  <a:srgbClr val="58585B"/>
                </a:solidFill>
                <a:effectLst/>
                <a:uLnTx/>
                <a:uFillTx/>
                <a:latin typeface="Museo Sans 300"/>
                <a:ea typeface="+mn-ea"/>
                <a:cs typeface="+mn-cs"/>
              </a:rPr>
              <a:t>KEY FOR SCALE</a:t>
            </a:r>
            <a:r>
              <a:rPr kumimoji="0" lang="en-GB" sz="1600" b="0" i="0" u="none" strike="noStrike" kern="1200" cap="none" spc="0" normalizeH="0" baseline="0" noProof="0" dirty="0">
                <a:ln>
                  <a:noFill/>
                </a:ln>
                <a:solidFill>
                  <a:srgbClr val="58585B"/>
                </a:solidFill>
                <a:effectLst/>
                <a:uLnTx/>
                <a:uFillTx/>
                <a:latin typeface="Museo Sans 300"/>
                <a:ea typeface="+mn-ea"/>
                <a:cs typeface="+mn-cs"/>
              </a:rPr>
              <a:t>: supply chain companies, government of Indonesia and donors must de-risk 3</a:t>
            </a:r>
            <a:r>
              <a:rPr kumimoji="0" lang="en-GB" sz="1600" b="0" i="0" u="none" strike="noStrike" kern="1200" cap="none" spc="0" normalizeH="0" baseline="30000" noProof="0" dirty="0">
                <a:ln>
                  <a:noFill/>
                </a:ln>
                <a:solidFill>
                  <a:srgbClr val="58585B"/>
                </a:solidFill>
                <a:effectLst/>
                <a:uLnTx/>
                <a:uFillTx/>
                <a:latin typeface="Museo Sans 300"/>
                <a:ea typeface="+mn-ea"/>
                <a:cs typeface="+mn-cs"/>
              </a:rPr>
              <a:t>rd</a:t>
            </a:r>
            <a:r>
              <a:rPr kumimoji="0" lang="en-GB" sz="1600" b="0" i="0" u="none" strike="noStrike" kern="1200" cap="none" spc="0" normalizeH="0" baseline="0" noProof="0" dirty="0">
                <a:ln>
                  <a:noFill/>
                </a:ln>
                <a:solidFill>
                  <a:srgbClr val="58585B"/>
                </a:solidFill>
                <a:effectLst/>
                <a:uLnTx/>
                <a:uFillTx/>
                <a:latin typeface="Museo Sans 300"/>
                <a:ea typeface="+mn-ea"/>
                <a:cs typeface="+mn-cs"/>
              </a:rPr>
              <a:t> party financing</a:t>
            </a:r>
            <a:endParaRPr kumimoji="0" lang="en-US" sz="1600" b="0" i="0" u="none" strike="noStrike" kern="1200" cap="none" spc="0" normalizeH="0" baseline="0" noProof="0" dirty="0">
              <a:ln>
                <a:noFill/>
              </a:ln>
              <a:solidFill>
                <a:srgbClr val="58585B"/>
              </a:solidFill>
              <a:effectLst/>
              <a:uLnTx/>
              <a:uFillTx/>
              <a:latin typeface="Helvetica"/>
              <a:ea typeface="+mn-ea"/>
              <a:cs typeface="Helvetica"/>
            </a:endParaRPr>
          </a:p>
        </p:txBody>
      </p:sp>
    </p:spTree>
    <p:extLst>
      <p:ext uri="{BB962C8B-B14F-4D97-AF65-F5344CB8AC3E}">
        <p14:creationId xmlns:p14="http://schemas.microsoft.com/office/powerpoint/2010/main" val="72813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solidFill>
                  <a:srgbClr val="58585B"/>
                </a:solidFill>
              </a:rPr>
              <a:t>Thank you</a:t>
            </a:r>
          </a:p>
        </p:txBody>
      </p:sp>
      <p:pic>
        <p:nvPicPr>
          <p:cNvPr id="12" name="Picture 11"/>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5319560" y="981075"/>
            <a:ext cx="6872440" cy="5876925"/>
          </a:xfrm>
          <a:prstGeom prst="rect">
            <a:avLst/>
          </a:prstGeom>
        </p:spPr>
      </p:pic>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81075"/>
            <a:ext cx="5878636" cy="4408977"/>
          </a:xfrm>
          <a:prstGeom prst="rect">
            <a:avLst/>
          </a:prstGeom>
        </p:spPr>
      </p:pic>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4790003"/>
            <a:ext cx="5876682" cy="2067997"/>
          </a:xfrm>
          <a:prstGeom prst="rect">
            <a:avLst/>
          </a:prstGeom>
        </p:spPr>
      </p:pic>
      <p:sp>
        <p:nvSpPr>
          <p:cNvPr id="2" name="Rectangle 1"/>
          <p:cNvSpPr/>
          <p:nvPr/>
        </p:nvSpPr>
        <p:spPr>
          <a:xfrm>
            <a:off x="8761319" y="1066586"/>
            <a:ext cx="3095719" cy="707886"/>
          </a:xfrm>
          <a:prstGeom prst="rect">
            <a:avLst/>
          </a:prstGeom>
        </p:spPr>
        <p:txBody>
          <a:bodyPr wrap="non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ID" sz="2000" b="0" i="0" u="none" strike="noStrike" kern="1200" cap="none" spc="0" normalizeH="0" baseline="0" noProof="0" dirty="0">
                <a:ln>
                  <a:noFill/>
                </a:ln>
                <a:solidFill>
                  <a:prstClr val="white"/>
                </a:solidFill>
                <a:effectLst/>
                <a:uLnTx/>
                <a:uFillTx/>
                <a:latin typeface="Museo Sans 300"/>
                <a:ea typeface="+mn-ea"/>
                <a:cs typeface="+mn-cs"/>
              </a:rPr>
              <a:t>Ardiansyah@idhtrade.org</a:t>
            </a:r>
          </a:p>
          <a:p>
            <a:pPr marL="0" marR="0" lvl="0" indent="0" algn="r" defTabSz="609585" rtl="0" eaLnBrk="1" fontAlgn="auto" latinLnBrk="0" hangingPunct="1">
              <a:lnSpc>
                <a:spcPct val="100000"/>
              </a:lnSpc>
              <a:spcBef>
                <a:spcPts val="0"/>
              </a:spcBef>
              <a:spcAft>
                <a:spcPts val="0"/>
              </a:spcAft>
              <a:buClrTx/>
              <a:buSzTx/>
              <a:buFontTx/>
              <a:buNone/>
              <a:tabLst/>
              <a:defRPr/>
            </a:pPr>
            <a:r>
              <a:rPr kumimoji="0" lang="en-ID" sz="2000" b="0" i="0" u="none" strike="noStrike" kern="1200" cap="none" spc="0" normalizeH="0" baseline="0" noProof="0" dirty="0">
                <a:ln>
                  <a:noFill/>
                </a:ln>
                <a:solidFill>
                  <a:prstClr val="white"/>
                </a:solidFill>
                <a:effectLst/>
                <a:uLnTx/>
                <a:uFillTx/>
                <a:latin typeface="Museo Sans 300"/>
                <a:ea typeface="+mn-ea"/>
                <a:cs typeface="+mn-cs"/>
              </a:rPr>
              <a:t>http://www.idhtrade.org/ </a:t>
            </a:r>
            <a:endParaRPr kumimoji="0" lang="en-US" sz="2000" b="0" i="0" u="none" strike="noStrike" kern="1200" cap="none" spc="0" normalizeH="0" baseline="0" noProof="0" dirty="0">
              <a:ln>
                <a:noFill/>
              </a:ln>
              <a:solidFill>
                <a:prstClr val="white"/>
              </a:solidFill>
              <a:effectLst/>
              <a:uLnTx/>
              <a:uFillTx/>
              <a:latin typeface="Museo Sans 300"/>
              <a:ea typeface="+mn-ea"/>
              <a:cs typeface="+mn-cs"/>
            </a:endParaRPr>
          </a:p>
        </p:txBody>
      </p:sp>
    </p:spTree>
    <p:extLst>
      <p:ext uri="{BB962C8B-B14F-4D97-AF65-F5344CB8AC3E}">
        <p14:creationId xmlns:p14="http://schemas.microsoft.com/office/powerpoint/2010/main" val="219023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78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04154-9CEE-4260-8235-2D985ACE8192}"/>
              </a:ext>
            </a:extLst>
          </p:cNvPr>
          <p:cNvSpPr>
            <a:spLocks noGrp="1"/>
          </p:cNvSpPr>
          <p:nvPr>
            <p:ph idx="1"/>
          </p:nvPr>
        </p:nvSpPr>
        <p:spPr>
          <a:xfrm>
            <a:off x="345981" y="1453954"/>
            <a:ext cx="11522076" cy="5129218"/>
          </a:xfrm>
        </p:spPr>
        <p:txBody>
          <a:bodyPr/>
          <a:lstStyle/>
          <a:p>
            <a:pPr marL="0" indent="0">
              <a:buNone/>
            </a:pPr>
            <a:r>
              <a:rPr lang="en-GB" sz="2130" b="1" dirty="0" err="1"/>
              <a:t>Wifi</a:t>
            </a:r>
            <a:endParaRPr lang="en-GB" sz="2130" b="1" dirty="0"/>
          </a:p>
          <a:p>
            <a:pPr marL="0" indent="0">
              <a:buNone/>
            </a:pPr>
            <a:r>
              <a:rPr lang="en-GB" dirty="0"/>
              <a:t>Username – RSPO</a:t>
            </a:r>
          </a:p>
          <a:p>
            <a:pPr marL="0" indent="0">
              <a:buNone/>
            </a:pPr>
            <a:r>
              <a:rPr lang="en-GB" dirty="0"/>
              <a:t>Password – EURT2018</a:t>
            </a:r>
          </a:p>
          <a:p>
            <a:pPr marL="0" indent="0">
              <a:buNone/>
            </a:pPr>
            <a:r>
              <a:rPr lang="en-GB" dirty="0"/>
              <a:t> </a:t>
            </a:r>
          </a:p>
          <a:p>
            <a:pPr marL="0" indent="0">
              <a:buNone/>
            </a:pPr>
            <a:r>
              <a:rPr lang="en-GB" sz="2130" b="1" dirty="0"/>
              <a:t>Twitter</a:t>
            </a:r>
          </a:p>
          <a:p>
            <a:pPr marL="0" indent="0">
              <a:buNone/>
            </a:pPr>
            <a:r>
              <a:rPr lang="en-GB" dirty="0"/>
              <a:t>@</a:t>
            </a:r>
            <a:r>
              <a:rPr lang="en-GB" dirty="0" err="1"/>
              <a:t>RSPOtweets</a:t>
            </a:r>
            <a:endParaRPr lang="en-GB" dirty="0"/>
          </a:p>
          <a:p>
            <a:pPr marL="0" indent="0">
              <a:buNone/>
            </a:pPr>
            <a:r>
              <a:rPr lang="en-GB" dirty="0"/>
              <a:t>#EURT2018</a:t>
            </a:r>
          </a:p>
          <a:p>
            <a:endParaRPr lang="en-GB" dirty="0"/>
          </a:p>
        </p:txBody>
      </p:sp>
      <p:sp>
        <p:nvSpPr>
          <p:cNvPr id="2" name="Title 1">
            <a:extLst>
              <a:ext uri="{FF2B5EF4-FFF2-40B4-BE49-F238E27FC236}">
                <a16:creationId xmlns:a16="http://schemas.microsoft.com/office/drawing/2014/main" id="{02DB2681-4B4D-48D6-9B6D-92744A64E400}"/>
              </a:ext>
            </a:extLst>
          </p:cNvPr>
          <p:cNvSpPr>
            <a:spLocks noGrp="1"/>
          </p:cNvSpPr>
          <p:nvPr>
            <p:ph type="title"/>
          </p:nvPr>
        </p:nvSpPr>
        <p:spPr/>
        <p:txBody>
          <a:bodyPr/>
          <a:lstStyle/>
          <a:p>
            <a:r>
              <a:rPr lang="en-GB" dirty="0"/>
              <a:t>WIFI and Twitter</a:t>
            </a:r>
          </a:p>
        </p:txBody>
      </p:sp>
    </p:spTree>
    <p:extLst>
      <p:ext uri="{BB962C8B-B14F-4D97-AF65-F5344CB8AC3E}">
        <p14:creationId xmlns:p14="http://schemas.microsoft.com/office/powerpoint/2010/main" val="63197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_tradnl"/>
              <a:t>JURISDICTIONAL APPROACH:  AN OPPORTUNITY FOR LANDSCAPING: LESSONS LEARNED FROM THE ECUADORIAN EXPERIENCE</a:t>
            </a:r>
            <a:endParaRPr lang="es-ES_tradnl" dirty="0"/>
          </a:p>
        </p:txBody>
      </p:sp>
      <p:sp>
        <p:nvSpPr>
          <p:cNvPr id="3" name="Subtítulo 2"/>
          <p:cNvSpPr>
            <a:spLocks noGrp="1"/>
          </p:cNvSpPr>
          <p:nvPr>
            <p:ph type="subTitle" idx="1"/>
          </p:nvPr>
        </p:nvSpPr>
        <p:spPr/>
        <p:txBody>
          <a:bodyPr/>
          <a:lstStyle/>
          <a:p>
            <a:r>
              <a:rPr lang="es-ES_tradnl" dirty="0" err="1"/>
              <a:t>Maria</a:t>
            </a:r>
            <a:r>
              <a:rPr lang="es-ES_tradnl" dirty="0"/>
              <a:t> Amparo Alban</a:t>
            </a:r>
          </a:p>
          <a:p>
            <a:r>
              <a:rPr lang="es-ES_tradnl" dirty="0">
                <a:solidFill>
                  <a:srgbClr val="58585B"/>
                </a:solidFill>
              </a:rPr>
              <a:t>ACD </a:t>
            </a:r>
            <a:r>
              <a:rPr lang="es-ES_tradnl" dirty="0" err="1">
                <a:solidFill>
                  <a:srgbClr val="58585B"/>
                </a:solidFill>
              </a:rPr>
              <a:t>Consulting</a:t>
            </a:r>
            <a:endParaRPr lang="es-ES_tradnl" dirty="0">
              <a:solidFill>
                <a:srgbClr val="58585B"/>
              </a:solidFill>
            </a:endParaRPr>
          </a:p>
        </p:txBody>
      </p:sp>
    </p:spTree>
    <p:extLst>
      <p:ext uri="{BB962C8B-B14F-4D97-AF65-F5344CB8AC3E}">
        <p14:creationId xmlns:p14="http://schemas.microsoft.com/office/powerpoint/2010/main" val="39097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C597F9-EB95-4A77-B37D-6ED32B314CDA}"/>
              </a:ext>
            </a:extLst>
          </p:cNvPr>
          <p:cNvSpPr>
            <a:spLocks noGrp="1"/>
          </p:cNvSpPr>
          <p:nvPr>
            <p:ph idx="1"/>
          </p:nvPr>
        </p:nvSpPr>
        <p:spPr/>
        <p:txBody>
          <a:bodyPr>
            <a:normAutofit/>
          </a:bodyPr>
          <a:lstStyle/>
          <a:p>
            <a:pPr>
              <a:buClr>
                <a:schemeClr val="accent1"/>
              </a:buClr>
            </a:pPr>
            <a:r>
              <a:rPr lang="en-AU" sz="2130" dirty="0"/>
              <a:t>Is currently a “learning by doing process” </a:t>
            </a:r>
          </a:p>
          <a:p>
            <a:pPr lvl="1"/>
            <a:r>
              <a:rPr lang="en-AU" sz="2130" dirty="0"/>
              <a:t>It is not a goal BY ITSELF, it is a process ( </a:t>
            </a:r>
            <a:r>
              <a:rPr lang="en-AU" sz="2130" dirty="0" err="1"/>
              <a:t>LIvE</a:t>
            </a:r>
            <a:r>
              <a:rPr lang="en-AU" sz="2130" dirty="0"/>
              <a:t> ORGANISM)  </a:t>
            </a:r>
          </a:p>
          <a:p>
            <a:pPr lvl="1"/>
            <a:r>
              <a:rPr lang="en-AU" sz="2130" dirty="0"/>
              <a:t>in the case of </a:t>
            </a:r>
            <a:r>
              <a:rPr lang="en-AU" sz="2130" dirty="0" err="1"/>
              <a:t>ecuador</a:t>
            </a:r>
            <a:r>
              <a:rPr lang="en-AU" sz="2130" dirty="0"/>
              <a:t> it departed from a </a:t>
            </a:r>
            <a:r>
              <a:rPr lang="en-AU" sz="2130" dirty="0" err="1"/>
              <a:t>redd</a:t>
            </a:r>
            <a:r>
              <a:rPr lang="en-AU" sz="2130" dirty="0"/>
              <a:t>+ jurisdictional Approach</a:t>
            </a:r>
          </a:p>
          <a:p>
            <a:pPr marL="457189" lvl="1" indent="0">
              <a:buNone/>
            </a:pPr>
            <a:r>
              <a:rPr lang="en-AU" sz="2130" dirty="0"/>
              <a:t>     (Reducing Emissions from Deforestation and forest Degradation)</a:t>
            </a:r>
          </a:p>
          <a:p>
            <a:pPr>
              <a:buClr>
                <a:schemeClr val="accent1"/>
              </a:buClr>
            </a:pPr>
            <a:r>
              <a:rPr lang="en-AU" sz="2130" dirty="0"/>
              <a:t>No recipe, only some criteria and lessons learned</a:t>
            </a:r>
          </a:p>
          <a:p>
            <a:pPr>
              <a:buClr>
                <a:schemeClr val="accent1"/>
              </a:buClr>
            </a:pPr>
            <a:endParaRPr lang="en-AU" sz="2130" dirty="0"/>
          </a:p>
          <a:p>
            <a:pPr>
              <a:buClr>
                <a:schemeClr val="accent1"/>
              </a:buClr>
            </a:pPr>
            <a:r>
              <a:rPr lang="en-AU" sz="2130" dirty="0"/>
              <a:t>Poses more questions than answers</a:t>
            </a:r>
          </a:p>
          <a:p>
            <a:pPr lvl="5"/>
            <a:endParaRPr lang="en-AU" sz="2130" dirty="0"/>
          </a:p>
          <a:p>
            <a:pPr marL="2285943" lvl="5" indent="0">
              <a:buNone/>
            </a:pPr>
            <a:r>
              <a:rPr lang="en-AU" sz="2130" dirty="0"/>
              <a:t>But opens up many opportunities for landscaping and conservation, but specially strengthening environmental and social governance in a territory</a:t>
            </a:r>
          </a:p>
          <a:p>
            <a:endParaRPr lang="en-GB" sz="2130" dirty="0"/>
          </a:p>
        </p:txBody>
      </p:sp>
      <p:sp>
        <p:nvSpPr>
          <p:cNvPr id="136" name="Shape 136"/>
          <p:cNvSpPr txBox="1">
            <a:spLocks noGrp="1"/>
          </p:cNvSpPr>
          <p:nvPr>
            <p:ph type="title"/>
          </p:nvPr>
        </p:nvSpPr>
        <p:spPr/>
        <p:txBody>
          <a:bodyPr/>
          <a:lstStyle/>
          <a:p>
            <a:pPr lvl="0"/>
            <a:r>
              <a:rPr lang="en-US" dirty="0"/>
              <a:t>What is JA exactly?</a:t>
            </a:r>
            <a:endParaRPr lang="en-GB" dirty="0">
              <a:sym typeface="Arial"/>
            </a:endParaRPr>
          </a:p>
        </p:txBody>
      </p:sp>
      <p:sp>
        <p:nvSpPr>
          <p:cNvPr id="7" name="Flecha derecha 3">
            <a:extLst>
              <a:ext uri="{FF2B5EF4-FFF2-40B4-BE49-F238E27FC236}">
                <a16:creationId xmlns:a16="http://schemas.microsoft.com/office/drawing/2014/main" id="{BC1CA6E1-1475-439C-92F1-6B1984C0DCFC}"/>
              </a:ext>
            </a:extLst>
          </p:cNvPr>
          <p:cNvSpPr/>
          <p:nvPr/>
        </p:nvSpPr>
        <p:spPr>
          <a:xfrm>
            <a:off x="1463039" y="4765812"/>
            <a:ext cx="1078280" cy="6602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Museo Sans 300"/>
              <a:ea typeface="+mn-ea"/>
              <a:cs typeface="+mn-cs"/>
            </a:endParaRPr>
          </a:p>
        </p:txBody>
      </p:sp>
    </p:spTree>
    <p:extLst>
      <p:ext uri="{BB962C8B-B14F-4D97-AF65-F5344CB8AC3E}">
        <p14:creationId xmlns:p14="http://schemas.microsoft.com/office/powerpoint/2010/main" val="386243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6BF35B-C88F-4ADD-8AB7-83FC45D72E3C}"/>
              </a:ext>
            </a:extLst>
          </p:cNvPr>
          <p:cNvSpPr>
            <a:spLocks noGrp="1"/>
          </p:cNvSpPr>
          <p:nvPr>
            <p:ph idx="1"/>
          </p:nvPr>
        </p:nvSpPr>
        <p:spPr>
          <a:xfrm>
            <a:off x="4779818" y="1431920"/>
            <a:ext cx="7077222" cy="5129218"/>
          </a:xfrm>
        </p:spPr>
        <p:txBody>
          <a:bodyPr>
            <a:normAutofit/>
          </a:bodyPr>
          <a:lstStyle/>
          <a:p>
            <a:pPr>
              <a:buClr>
                <a:schemeClr val="accent1"/>
              </a:buClr>
            </a:pPr>
            <a:r>
              <a:rPr lang="en-AU" sz="2130" dirty="0"/>
              <a:t>What kind of institutional governance should SUPPORT it?</a:t>
            </a:r>
          </a:p>
          <a:p>
            <a:pPr>
              <a:buClr>
                <a:schemeClr val="accent1"/>
              </a:buClr>
            </a:pPr>
            <a:r>
              <a:rPr lang="en-AU" sz="2130" dirty="0"/>
              <a:t>How big THE AREA should be?</a:t>
            </a:r>
          </a:p>
          <a:p>
            <a:pPr>
              <a:buClr>
                <a:schemeClr val="accent1"/>
              </a:buClr>
            </a:pPr>
            <a:r>
              <a:rPr lang="en-AU" sz="2130" dirty="0"/>
              <a:t>Who benefits from it, exactly?</a:t>
            </a:r>
          </a:p>
          <a:p>
            <a:pPr>
              <a:buClr>
                <a:schemeClr val="accent1"/>
              </a:buClr>
            </a:pPr>
            <a:r>
              <a:rPr lang="en-AU" sz="2130" dirty="0"/>
              <a:t>Who should champion for it?</a:t>
            </a:r>
          </a:p>
          <a:p>
            <a:pPr>
              <a:buClr>
                <a:schemeClr val="accent1"/>
              </a:buClr>
            </a:pPr>
            <a:r>
              <a:rPr lang="en-AU" sz="2130" dirty="0"/>
              <a:t>Are there any prerequisites?</a:t>
            </a:r>
          </a:p>
          <a:p>
            <a:pPr>
              <a:buClr>
                <a:schemeClr val="accent1"/>
              </a:buClr>
            </a:pPr>
            <a:r>
              <a:rPr lang="en-AU" sz="2130" dirty="0"/>
              <a:t>What are the gains for palm oil growers?</a:t>
            </a:r>
          </a:p>
          <a:p>
            <a:pPr>
              <a:buClr>
                <a:schemeClr val="accent1"/>
              </a:buClr>
            </a:pPr>
            <a:r>
              <a:rPr lang="en-AU" sz="2130" dirty="0"/>
              <a:t>Could I still expand ?</a:t>
            </a:r>
          </a:p>
          <a:p>
            <a:pPr>
              <a:buClr>
                <a:schemeClr val="accent1"/>
              </a:buClr>
            </a:pPr>
            <a:endParaRPr lang="en-AU" sz="2130" dirty="0"/>
          </a:p>
          <a:p>
            <a:pPr>
              <a:buClr>
                <a:schemeClr val="accent1"/>
              </a:buClr>
            </a:pPr>
            <a:r>
              <a:rPr lang="en-AU" sz="2130" dirty="0"/>
              <a:t>Others</a:t>
            </a:r>
            <a:r>
              <a:rPr lang="mr-IN" sz="2130" dirty="0"/>
              <a:t>…</a:t>
            </a:r>
            <a:endParaRPr lang="en-AU" sz="2130" dirty="0"/>
          </a:p>
          <a:p>
            <a:endParaRPr lang="en-GB" sz="2130" dirty="0"/>
          </a:p>
        </p:txBody>
      </p:sp>
      <p:sp>
        <p:nvSpPr>
          <p:cNvPr id="7" name="Text Placeholder 6">
            <a:extLst>
              <a:ext uri="{FF2B5EF4-FFF2-40B4-BE49-F238E27FC236}">
                <a16:creationId xmlns:a16="http://schemas.microsoft.com/office/drawing/2014/main" id="{C1EE782C-8B32-4C7F-9CAC-1B7AD2AD9268}"/>
              </a:ext>
            </a:extLst>
          </p:cNvPr>
          <p:cNvSpPr>
            <a:spLocks noGrp="1"/>
          </p:cNvSpPr>
          <p:nvPr>
            <p:ph type="body" sz="quarter" idx="10"/>
          </p:nvPr>
        </p:nvSpPr>
        <p:spPr/>
        <p:txBody>
          <a:bodyPr/>
          <a:lstStyle/>
          <a:p>
            <a:endParaRPr lang="en-GB"/>
          </a:p>
        </p:txBody>
      </p:sp>
      <p:sp>
        <p:nvSpPr>
          <p:cNvPr id="6" name="Title 5">
            <a:extLst>
              <a:ext uri="{FF2B5EF4-FFF2-40B4-BE49-F238E27FC236}">
                <a16:creationId xmlns:a16="http://schemas.microsoft.com/office/drawing/2014/main" id="{F3BAEDE6-5ADC-49C1-BF0E-F1FECDC2B0D9}"/>
              </a:ext>
            </a:extLst>
          </p:cNvPr>
          <p:cNvSpPr>
            <a:spLocks noGrp="1"/>
          </p:cNvSpPr>
          <p:nvPr>
            <p:ph type="title"/>
          </p:nvPr>
        </p:nvSpPr>
        <p:spPr/>
        <p:txBody>
          <a:bodyPr/>
          <a:lstStyle/>
          <a:p>
            <a:endParaRPr lang="en-GB"/>
          </a:p>
        </p:txBody>
      </p:sp>
      <p:sp>
        <p:nvSpPr>
          <p:cNvPr id="9" name="Marcador de texto 3">
            <a:extLst>
              <a:ext uri="{FF2B5EF4-FFF2-40B4-BE49-F238E27FC236}">
                <a16:creationId xmlns:a16="http://schemas.microsoft.com/office/drawing/2014/main" id="{265913C7-710E-4CFE-807A-3185DB60DAAF}"/>
              </a:ext>
            </a:extLst>
          </p:cNvPr>
          <p:cNvSpPr txBox="1">
            <a:spLocks/>
          </p:cNvSpPr>
          <p:nvPr/>
        </p:nvSpPr>
        <p:spPr>
          <a:xfrm>
            <a:off x="328089" y="1625563"/>
            <a:ext cx="3886497" cy="3098837"/>
          </a:xfrm>
          <a:prstGeom prst="rect">
            <a:avLst/>
          </a:prstGeom>
          <a:solidFill>
            <a:srgbClr val="EF7813"/>
          </a:solidFill>
        </p:spPr>
        <p:txBody>
          <a:bodyPr vert="horz" lIns="91440" tIns="45720" rIns="91440" bIns="45720" rtlCol="0">
            <a:norm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1pPr>
            <a:lvl2pPr marL="457200" indent="0" algn="l" defTabSz="914400" rtl="0" eaLnBrk="1" latinLnBrk="0" hangingPunct="1">
              <a:lnSpc>
                <a:spcPct val="120000"/>
              </a:lnSpc>
              <a:spcBef>
                <a:spcPts val="500"/>
              </a:spcBef>
              <a:buClr>
                <a:schemeClr val="tx1"/>
              </a:buClr>
              <a:buFont typeface="Arial" panose="020B0604020202020204" pitchFamily="34" charset="0"/>
              <a:buNone/>
              <a:defRPr sz="1400" kern="1200" cap="all"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tx1"/>
              </a:buClr>
              <a:buFont typeface="Arial" panose="020B0604020202020204" pitchFamily="34" charset="0"/>
              <a:buNone/>
              <a:defRPr sz="1200" kern="1200" cap="all" baseline="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r>
              <a:rPr kumimoji="0" lang="en-AU" sz="4000" b="0" i="0" u="none" strike="noStrike" kern="1200" cap="all" spc="0" normalizeH="0" baseline="0" noProof="0" dirty="0">
                <a:ln>
                  <a:noFill/>
                </a:ln>
                <a:solidFill>
                  <a:srgbClr val="58585B"/>
                </a:solidFill>
                <a:effectLst/>
                <a:uLnTx/>
                <a:uFillTx/>
                <a:latin typeface="Tw Cen MT" panose="020B0602020104020603"/>
                <a:ea typeface="+mn-ea"/>
                <a:cs typeface="+mn-cs"/>
              </a:rPr>
              <a:t>Common questions raised about JA</a:t>
            </a:r>
          </a:p>
          <a:p>
            <a:pPr marL="0" marR="0" lvl="0" indent="0" algn="ctr" defTabSz="914400" rtl="0" eaLnBrk="1" fontAlgn="auto" latinLnBrk="0" hangingPunct="1">
              <a:lnSpc>
                <a:spcPct val="120000"/>
              </a:lnSpc>
              <a:spcBef>
                <a:spcPts val="1000"/>
              </a:spcBef>
              <a:spcAft>
                <a:spcPts val="0"/>
              </a:spcAft>
              <a:buClr>
                <a:sysClr val="windowText" lastClr="000000"/>
              </a:buClr>
              <a:buSzTx/>
              <a:buFont typeface="Arial" panose="020B0604020202020204" pitchFamily="34" charset="0"/>
              <a:buNone/>
              <a:tabLst/>
              <a:defRPr/>
            </a:pPr>
            <a:endParaRPr kumimoji="0" lang="es-ES_tradnl" sz="1600" b="0" i="0" u="none" strike="noStrike" kern="1200" cap="all" spc="0" normalizeH="0" baseline="0" noProof="0" dirty="0">
              <a:ln>
                <a:noFill/>
              </a:ln>
              <a:solidFill>
                <a:sysClr val="windowText" lastClr="000000"/>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52855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008B2A-33B8-4237-9C31-2839274120B6}"/>
              </a:ext>
            </a:extLst>
          </p:cNvPr>
          <p:cNvSpPr>
            <a:spLocks noGrp="1"/>
          </p:cNvSpPr>
          <p:nvPr>
            <p:ph idx="1"/>
          </p:nvPr>
        </p:nvSpPr>
        <p:spPr/>
        <p:txBody>
          <a:bodyPr/>
          <a:lstStyle/>
          <a:p>
            <a:pPr marL="360363" lvl="1" indent="-360363" algn="just">
              <a:spcBef>
                <a:spcPts val="1000"/>
              </a:spcBef>
              <a:buClr>
                <a:srgbClr val="EF7813"/>
              </a:buClr>
            </a:pPr>
            <a:r>
              <a:rPr lang="en-AU" sz="2130" dirty="0">
                <a:solidFill>
                  <a:srgbClr val="58585B"/>
                </a:solidFill>
              </a:rPr>
              <a:t>It´s intended to scale up and to leverage the capacity of oil palm small farmers to access certification schemes like RSPO or incorporate new standards in territories with difficulties accessing certification individually.</a:t>
            </a:r>
          </a:p>
          <a:p>
            <a:pPr marL="360363" indent="-360363" algn="just">
              <a:buClr>
                <a:srgbClr val="EF7813"/>
              </a:buClr>
            </a:pPr>
            <a:r>
              <a:rPr lang="en-AU" sz="2130" dirty="0"/>
              <a:t>It´s directed at a plurality and diversity of stakeholders. </a:t>
            </a:r>
          </a:p>
          <a:p>
            <a:pPr marL="360363" indent="-360363" algn="just">
              <a:buClr>
                <a:srgbClr val="EF7813"/>
              </a:buClr>
            </a:pPr>
            <a:r>
              <a:rPr lang="en-AU" sz="2130" dirty="0"/>
              <a:t>There should be prior assessment of conditions (institutional, political, social, economic, environmental) </a:t>
            </a:r>
          </a:p>
          <a:p>
            <a:pPr marL="360363" indent="-360363" algn="just">
              <a:buClr>
                <a:srgbClr val="EF7813"/>
              </a:buClr>
            </a:pPr>
            <a:r>
              <a:rPr lang="en-AU" sz="2130" dirty="0"/>
              <a:t>Should be relatively easy to determine </a:t>
            </a:r>
          </a:p>
          <a:p>
            <a:pPr marL="0" indent="0" algn="just" defTabSz="360363">
              <a:buClr>
                <a:srgbClr val="EF7813"/>
              </a:buClr>
              <a:buNone/>
            </a:pPr>
            <a:r>
              <a:rPr lang="en-AU" sz="2130" dirty="0"/>
              <a:t>	a geographical district.</a:t>
            </a:r>
          </a:p>
          <a:p>
            <a:pPr marL="360363" indent="-360363" algn="just">
              <a:buClr>
                <a:srgbClr val="EF7813"/>
              </a:buClr>
              <a:buNone/>
            </a:pPr>
            <a:r>
              <a:rPr lang="en-AU" sz="2130" dirty="0"/>
              <a:t>        		</a:t>
            </a:r>
            <a:r>
              <a:rPr lang="en-AU" sz="2130" dirty="0">
                <a:solidFill>
                  <a:srgbClr val="EF7813"/>
                </a:solidFill>
              </a:rPr>
              <a:t>“What is the driver for the agreement”</a:t>
            </a:r>
          </a:p>
          <a:p>
            <a:endParaRPr lang="en-GB" dirty="0"/>
          </a:p>
        </p:txBody>
      </p:sp>
      <p:sp>
        <p:nvSpPr>
          <p:cNvPr id="3" name="Text Placeholder 2">
            <a:extLst>
              <a:ext uri="{FF2B5EF4-FFF2-40B4-BE49-F238E27FC236}">
                <a16:creationId xmlns:a16="http://schemas.microsoft.com/office/drawing/2014/main" id="{11D401EE-6617-4D1D-BCAB-C56F1C1C7F7B}"/>
              </a:ext>
            </a:extLst>
          </p:cNvPr>
          <p:cNvSpPr>
            <a:spLocks noGrp="1"/>
          </p:cNvSpPr>
          <p:nvPr>
            <p:ph type="body" sz="quarter" idx="10"/>
          </p:nvPr>
        </p:nvSpPr>
        <p:spPr/>
        <p:txBody>
          <a:bodyPr/>
          <a:lstStyle/>
          <a:p>
            <a:endParaRPr lang="en-GB"/>
          </a:p>
        </p:txBody>
      </p:sp>
      <p:sp>
        <p:nvSpPr>
          <p:cNvPr id="4" name="Title 3">
            <a:extLst>
              <a:ext uri="{FF2B5EF4-FFF2-40B4-BE49-F238E27FC236}">
                <a16:creationId xmlns:a16="http://schemas.microsoft.com/office/drawing/2014/main" id="{250A7537-D4D5-4EC6-AFFE-1BA849B8FC90}"/>
              </a:ext>
            </a:extLst>
          </p:cNvPr>
          <p:cNvSpPr>
            <a:spLocks noGrp="1"/>
          </p:cNvSpPr>
          <p:nvPr>
            <p:ph type="title"/>
          </p:nvPr>
        </p:nvSpPr>
        <p:spPr/>
        <p:txBody>
          <a:bodyPr/>
          <a:lstStyle/>
          <a:p>
            <a:r>
              <a:rPr lang="en-AU" dirty="0"/>
              <a:t>Some criteria so far…</a:t>
            </a:r>
            <a:endParaRPr lang="en-GB" dirty="0"/>
          </a:p>
        </p:txBody>
      </p:sp>
      <p:pic>
        <p:nvPicPr>
          <p:cNvPr id="5" name="Imagen 4">
            <a:extLst>
              <a:ext uri="{FF2B5EF4-FFF2-40B4-BE49-F238E27FC236}">
                <a16:creationId xmlns:a16="http://schemas.microsoft.com/office/drawing/2014/main" id="{B45EFB11-B840-4A92-8756-01FEDCF57241}"/>
              </a:ext>
            </a:extLst>
          </p:cNvPr>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140443" y="3858641"/>
            <a:ext cx="2362983" cy="2111433"/>
          </a:xfrm>
          <a:prstGeom prst="rect">
            <a:avLst/>
          </a:prstGeom>
          <a:noFill/>
          <a:ln>
            <a:solidFill>
              <a:schemeClr val="bg1">
                <a:lumMod val="75000"/>
              </a:schemeClr>
            </a:solidFill>
          </a:ln>
        </p:spPr>
      </p:pic>
      <p:sp>
        <p:nvSpPr>
          <p:cNvPr id="6" name="Flecha derecha 5">
            <a:extLst>
              <a:ext uri="{FF2B5EF4-FFF2-40B4-BE49-F238E27FC236}">
                <a16:creationId xmlns:a16="http://schemas.microsoft.com/office/drawing/2014/main" id="{80E6B232-A838-4A30-8BD5-42AFCD662912}"/>
              </a:ext>
            </a:extLst>
          </p:cNvPr>
          <p:cNvSpPr/>
          <p:nvPr/>
        </p:nvSpPr>
        <p:spPr>
          <a:xfrm>
            <a:off x="1088234" y="4644331"/>
            <a:ext cx="978408" cy="484632"/>
          </a:xfrm>
          <a:prstGeom prst="rightArrow">
            <a:avLst/>
          </a:prstGeom>
          <a:solidFill>
            <a:srgbClr val="EF7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Museo Sans 300"/>
              <a:ea typeface="+mn-ea"/>
              <a:cs typeface="+mn-cs"/>
            </a:endParaRPr>
          </a:p>
        </p:txBody>
      </p:sp>
    </p:spTree>
    <p:extLst>
      <p:ext uri="{BB962C8B-B14F-4D97-AF65-F5344CB8AC3E}">
        <p14:creationId xmlns:p14="http://schemas.microsoft.com/office/powerpoint/2010/main" val="304107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D083E9-1FBD-4665-B2F0-646A2EC31307}"/>
              </a:ext>
            </a:extLst>
          </p:cNvPr>
          <p:cNvSpPr>
            <a:spLocks noGrp="1"/>
          </p:cNvSpPr>
          <p:nvPr>
            <p:ph idx="1"/>
          </p:nvPr>
        </p:nvSpPr>
        <p:spPr>
          <a:xfrm>
            <a:off x="-122243" y="1431920"/>
            <a:ext cx="11522076" cy="5129218"/>
          </a:xfrm>
        </p:spPr>
        <p:txBody>
          <a:bodyPr>
            <a:normAutofit/>
          </a:bodyPr>
          <a:lstStyle/>
          <a:p>
            <a:pPr lvl="1">
              <a:buClr>
                <a:srgbClr val="EF7813"/>
              </a:buClr>
            </a:pPr>
            <a:r>
              <a:rPr lang="en-AU" sz="2130" dirty="0">
                <a:solidFill>
                  <a:srgbClr val="58585B"/>
                </a:solidFill>
              </a:rPr>
              <a:t>Boost production yield and better small farmers conditions</a:t>
            </a:r>
          </a:p>
          <a:p>
            <a:pPr lvl="1">
              <a:buClr>
                <a:srgbClr val="EF7813"/>
              </a:buClr>
            </a:pPr>
            <a:r>
              <a:rPr lang="en-AU" sz="2130" dirty="0">
                <a:solidFill>
                  <a:srgbClr val="58585B"/>
                </a:solidFill>
              </a:rPr>
              <a:t>Reaches commitment for less or no deforestation</a:t>
            </a:r>
          </a:p>
          <a:p>
            <a:pPr lvl="1">
              <a:buClr>
                <a:srgbClr val="EF7813"/>
              </a:buClr>
            </a:pPr>
            <a:r>
              <a:rPr lang="en-AU" sz="2130" dirty="0">
                <a:solidFill>
                  <a:srgbClr val="58585B"/>
                </a:solidFill>
              </a:rPr>
              <a:t>Create a multi-sectorial dialogue to address all the issues</a:t>
            </a:r>
          </a:p>
          <a:p>
            <a:pPr lvl="1">
              <a:buClr>
                <a:srgbClr val="EF7813"/>
              </a:buClr>
            </a:pPr>
            <a:r>
              <a:rPr lang="en-AU" sz="2130" dirty="0">
                <a:solidFill>
                  <a:srgbClr val="58585B"/>
                </a:solidFill>
              </a:rPr>
              <a:t>Involve authorities (agricultural and environmental agencies at least)</a:t>
            </a:r>
          </a:p>
          <a:p>
            <a:pPr lvl="1">
              <a:buClr>
                <a:srgbClr val="EF7813"/>
              </a:buClr>
            </a:pPr>
            <a:r>
              <a:rPr lang="en-AU" sz="2130" dirty="0">
                <a:solidFill>
                  <a:srgbClr val="58585B"/>
                </a:solidFill>
              </a:rPr>
              <a:t>Involve civil society and academia</a:t>
            </a:r>
          </a:p>
          <a:p>
            <a:pPr lvl="1">
              <a:buClr>
                <a:srgbClr val="EF7813"/>
              </a:buClr>
            </a:pPr>
            <a:r>
              <a:rPr lang="en-AU" sz="2130" dirty="0">
                <a:solidFill>
                  <a:srgbClr val="58585B"/>
                </a:solidFill>
              </a:rPr>
              <a:t>Involve municipalities or local authorities (land use planning)</a:t>
            </a:r>
            <a:endParaRPr lang="en-GB" sz="2130" dirty="0">
              <a:solidFill>
                <a:srgbClr val="58585B"/>
              </a:solidFill>
            </a:endParaRPr>
          </a:p>
        </p:txBody>
      </p:sp>
      <p:sp>
        <p:nvSpPr>
          <p:cNvPr id="3" name="Text Placeholder 2">
            <a:extLst>
              <a:ext uri="{FF2B5EF4-FFF2-40B4-BE49-F238E27FC236}">
                <a16:creationId xmlns:a16="http://schemas.microsoft.com/office/drawing/2014/main" id="{E93335AE-D2C5-4628-8849-1FFA45BEB89C}"/>
              </a:ext>
            </a:extLst>
          </p:cNvPr>
          <p:cNvSpPr>
            <a:spLocks noGrp="1"/>
          </p:cNvSpPr>
          <p:nvPr>
            <p:ph type="body" sz="quarter" idx="10"/>
          </p:nvPr>
        </p:nvSpPr>
        <p:spPr/>
        <p:txBody>
          <a:bodyPr/>
          <a:lstStyle/>
          <a:p>
            <a:r>
              <a:rPr lang="en-AU" dirty="0"/>
              <a:t>Willingness to craft an agreement that: </a:t>
            </a:r>
          </a:p>
        </p:txBody>
      </p:sp>
      <p:sp>
        <p:nvSpPr>
          <p:cNvPr id="4" name="Title 3">
            <a:extLst>
              <a:ext uri="{FF2B5EF4-FFF2-40B4-BE49-F238E27FC236}">
                <a16:creationId xmlns:a16="http://schemas.microsoft.com/office/drawing/2014/main" id="{2E700BE1-F42F-46BA-8069-66E60F05384D}"/>
              </a:ext>
            </a:extLst>
          </p:cNvPr>
          <p:cNvSpPr>
            <a:spLocks noGrp="1"/>
          </p:cNvSpPr>
          <p:nvPr>
            <p:ph type="title"/>
          </p:nvPr>
        </p:nvSpPr>
        <p:spPr/>
        <p:txBody>
          <a:bodyPr/>
          <a:lstStyle/>
          <a:p>
            <a:r>
              <a:rPr lang="es-ES_tradnl" dirty="0" err="1"/>
              <a:t>Some</a:t>
            </a:r>
            <a:r>
              <a:rPr lang="es-ES_tradnl" dirty="0"/>
              <a:t> </a:t>
            </a:r>
            <a:r>
              <a:rPr lang="es-ES_tradnl" dirty="0" err="1"/>
              <a:t>conditions</a:t>
            </a:r>
            <a:r>
              <a:rPr lang="es-ES_tradnl" dirty="0"/>
              <a:t> </a:t>
            </a:r>
            <a:r>
              <a:rPr lang="es-ES_tradnl" dirty="0" err="1"/>
              <a:t>should</a:t>
            </a:r>
            <a:r>
              <a:rPr lang="es-ES_tradnl" dirty="0"/>
              <a:t> </a:t>
            </a:r>
            <a:r>
              <a:rPr lang="es-ES_tradnl" dirty="0" err="1"/>
              <a:t>exist</a:t>
            </a:r>
            <a:r>
              <a:rPr lang="es-ES_tradnl" dirty="0"/>
              <a:t>, </a:t>
            </a:r>
            <a:r>
              <a:rPr lang="es-ES_tradnl" dirty="0" err="1"/>
              <a:t>or</a:t>
            </a:r>
            <a:r>
              <a:rPr lang="es-ES_tradnl" dirty="0"/>
              <a:t> be </a:t>
            </a:r>
            <a:r>
              <a:rPr lang="es-ES_tradnl" dirty="0" err="1"/>
              <a:t>facilitated</a:t>
            </a:r>
            <a:endParaRPr lang="en-GB" dirty="0"/>
          </a:p>
        </p:txBody>
      </p:sp>
    </p:spTree>
    <p:extLst>
      <p:ext uri="{BB962C8B-B14F-4D97-AF65-F5344CB8AC3E}">
        <p14:creationId xmlns:p14="http://schemas.microsoft.com/office/powerpoint/2010/main" val="234347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E9219B-2625-4334-8D95-4AAF462E8853}"/>
              </a:ext>
            </a:extLst>
          </p:cNvPr>
          <p:cNvSpPr>
            <a:spLocks noGrp="1"/>
          </p:cNvSpPr>
          <p:nvPr>
            <p:ph idx="1"/>
          </p:nvPr>
        </p:nvSpPr>
        <p:spPr/>
        <p:txBody>
          <a:bodyPr>
            <a:normAutofit/>
          </a:bodyPr>
          <a:lstStyle/>
          <a:p>
            <a:r>
              <a:rPr lang="en-AU" sz="2130" dirty="0"/>
              <a:t>Sometimes, oil palm is not the only crop or driver for deforestation within a territory.  (there can be “mosaic crops”) If a certification for all is not possible, oil palm should be identified with it´s own certification.</a:t>
            </a:r>
          </a:p>
          <a:p>
            <a:r>
              <a:rPr lang="en-AU" sz="2130" dirty="0"/>
              <a:t>Local authorities often do not recognize/acknowledge it´s roll in land use planning to avoid deforestation, there is a space for national or regional policy as part of their development plans.</a:t>
            </a:r>
          </a:p>
          <a:p>
            <a:r>
              <a:rPr lang="en-AU" sz="2130" dirty="0"/>
              <a:t>There is a cost built in the different studies and activities ( who/whom should bear the cost $, there should be a financing strategy)</a:t>
            </a:r>
          </a:p>
          <a:p>
            <a:r>
              <a:rPr lang="en-AU" sz="2130" dirty="0"/>
              <a:t>It should rely on deforestation commitments as well as on a raise of productivity  that should incorporate other incentives.</a:t>
            </a:r>
          </a:p>
          <a:p>
            <a:r>
              <a:rPr lang="en-AU" sz="2130" dirty="0"/>
              <a:t>Social, institutional, economic and environmental conditions should be properly assessed prior to launching the process. </a:t>
            </a:r>
            <a:r>
              <a:rPr lang="en-AU" sz="2130" dirty="0">
                <a:solidFill>
                  <a:srgbClr val="EF7813"/>
                </a:solidFill>
              </a:rPr>
              <a:t>Buy in and consensus should be carefully crafted to secure an agreement for the long run.  </a:t>
            </a:r>
          </a:p>
        </p:txBody>
      </p:sp>
      <p:sp>
        <p:nvSpPr>
          <p:cNvPr id="7" name="Text Placeholder 6">
            <a:extLst>
              <a:ext uri="{FF2B5EF4-FFF2-40B4-BE49-F238E27FC236}">
                <a16:creationId xmlns:a16="http://schemas.microsoft.com/office/drawing/2014/main" id="{30E75018-116F-494B-94AD-0CB66003856A}"/>
              </a:ext>
            </a:extLst>
          </p:cNvPr>
          <p:cNvSpPr>
            <a:spLocks noGrp="1"/>
          </p:cNvSpPr>
          <p:nvPr>
            <p:ph type="body" sz="quarter" idx="10"/>
          </p:nvPr>
        </p:nvSpPr>
        <p:spPr/>
        <p:txBody>
          <a:bodyPr/>
          <a:lstStyle/>
          <a:p>
            <a:endParaRPr lang="en-GB"/>
          </a:p>
        </p:txBody>
      </p:sp>
      <p:sp>
        <p:nvSpPr>
          <p:cNvPr id="4" name="Title 3">
            <a:extLst>
              <a:ext uri="{FF2B5EF4-FFF2-40B4-BE49-F238E27FC236}">
                <a16:creationId xmlns:a16="http://schemas.microsoft.com/office/drawing/2014/main" id="{4F306DFF-3BAB-485A-9256-C6235C2E168E}"/>
              </a:ext>
            </a:extLst>
          </p:cNvPr>
          <p:cNvSpPr>
            <a:spLocks noGrp="1"/>
          </p:cNvSpPr>
          <p:nvPr>
            <p:ph type="title"/>
          </p:nvPr>
        </p:nvSpPr>
        <p:spPr/>
        <p:txBody>
          <a:bodyPr/>
          <a:lstStyle/>
          <a:p>
            <a:r>
              <a:rPr lang="es-ES_tradnl"/>
              <a:t>Challenges for landscaping</a:t>
            </a:r>
            <a:endParaRPr lang="en-GB" dirty="0"/>
          </a:p>
        </p:txBody>
      </p:sp>
    </p:spTree>
    <p:extLst>
      <p:ext uri="{BB962C8B-B14F-4D97-AF65-F5344CB8AC3E}">
        <p14:creationId xmlns:p14="http://schemas.microsoft.com/office/powerpoint/2010/main" val="66922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B8F378-8F3D-4224-81AF-FEF99CF6D416}"/>
              </a:ext>
            </a:extLst>
          </p:cNvPr>
          <p:cNvSpPr>
            <a:spLocks noGrp="1"/>
          </p:cNvSpPr>
          <p:nvPr>
            <p:ph idx="1"/>
          </p:nvPr>
        </p:nvSpPr>
        <p:spPr/>
        <p:txBody>
          <a:bodyPr>
            <a:normAutofit/>
          </a:bodyPr>
          <a:lstStyle/>
          <a:p>
            <a:r>
              <a:rPr lang="en-AU" sz="2130" dirty="0"/>
              <a:t>Creates a new “governance model”,  some sort of “steering committee” is needed with multi-stakeholder participation, with monitoring capacities</a:t>
            </a:r>
          </a:p>
          <a:p>
            <a:r>
              <a:rPr lang="en-AU" sz="2130" dirty="0"/>
              <a:t>Once the agreement is on, it facilitates governance, determining roles for each stakeholder</a:t>
            </a:r>
          </a:p>
          <a:p>
            <a:r>
              <a:rPr lang="en-AU" sz="2130" dirty="0"/>
              <a:t>Aimed at boosting productivity and yield for small producers, could be used along with developmental plans from governments. technical cooperation fits in</a:t>
            </a:r>
          </a:p>
          <a:p>
            <a:r>
              <a:rPr lang="en-AU" sz="2130" dirty="0"/>
              <a:t>Secures market access in the long run</a:t>
            </a:r>
          </a:p>
          <a:p>
            <a:r>
              <a:rPr lang="en-AU" sz="2130" dirty="0"/>
              <a:t>Facilitates relations with civil society and creates capacity among member of the initiative</a:t>
            </a:r>
          </a:p>
          <a:p>
            <a:r>
              <a:rPr lang="en-AU" sz="2130" dirty="0"/>
              <a:t>There is important space to shape and adapt this mechanism to conditions in every territory</a:t>
            </a:r>
          </a:p>
        </p:txBody>
      </p:sp>
      <p:sp>
        <p:nvSpPr>
          <p:cNvPr id="3" name="Text Placeholder 2">
            <a:extLst>
              <a:ext uri="{FF2B5EF4-FFF2-40B4-BE49-F238E27FC236}">
                <a16:creationId xmlns:a16="http://schemas.microsoft.com/office/drawing/2014/main" id="{CDD66846-A6E2-488D-86BE-0B9DF79D1295}"/>
              </a:ext>
            </a:extLst>
          </p:cNvPr>
          <p:cNvSpPr>
            <a:spLocks noGrp="1"/>
          </p:cNvSpPr>
          <p:nvPr>
            <p:ph type="body" sz="quarter" idx="10"/>
          </p:nvPr>
        </p:nvSpPr>
        <p:spPr/>
        <p:txBody>
          <a:bodyPr/>
          <a:lstStyle/>
          <a:p>
            <a:endParaRPr lang="en-GB"/>
          </a:p>
        </p:txBody>
      </p:sp>
      <p:sp>
        <p:nvSpPr>
          <p:cNvPr id="4" name="Title 3">
            <a:extLst>
              <a:ext uri="{FF2B5EF4-FFF2-40B4-BE49-F238E27FC236}">
                <a16:creationId xmlns:a16="http://schemas.microsoft.com/office/drawing/2014/main" id="{1B8A766A-87C3-4AB6-9456-1E408416BE0F}"/>
              </a:ext>
            </a:extLst>
          </p:cNvPr>
          <p:cNvSpPr>
            <a:spLocks noGrp="1"/>
          </p:cNvSpPr>
          <p:nvPr>
            <p:ph type="title"/>
          </p:nvPr>
        </p:nvSpPr>
        <p:spPr/>
        <p:txBody>
          <a:bodyPr/>
          <a:lstStyle/>
          <a:p>
            <a:r>
              <a:rPr lang="en-AU" dirty="0"/>
              <a:t>Opportunities arise</a:t>
            </a:r>
            <a:endParaRPr lang="en-GB" dirty="0"/>
          </a:p>
        </p:txBody>
      </p:sp>
    </p:spTree>
    <p:extLst>
      <p:ext uri="{BB962C8B-B14F-4D97-AF65-F5344CB8AC3E}">
        <p14:creationId xmlns:p14="http://schemas.microsoft.com/office/powerpoint/2010/main" val="49238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82111F-44BA-4294-B908-30A4A074B8A6}"/>
              </a:ext>
            </a:extLst>
          </p:cNvPr>
          <p:cNvSpPr>
            <a:spLocks noGrp="1"/>
          </p:cNvSpPr>
          <p:nvPr>
            <p:ph type="ctrTitle"/>
          </p:nvPr>
        </p:nvSpPr>
        <p:spPr/>
        <p:txBody>
          <a:bodyPr/>
          <a:lstStyle/>
          <a:p>
            <a:r>
              <a:rPr lang="es-ES_tradnl" dirty="0"/>
              <a:t>THANK YOU FOR YOUR ATTENTION!</a:t>
            </a:r>
            <a:endParaRPr lang="en-GB" dirty="0"/>
          </a:p>
        </p:txBody>
      </p:sp>
      <p:sp>
        <p:nvSpPr>
          <p:cNvPr id="5" name="Subtitle 4">
            <a:extLst>
              <a:ext uri="{FF2B5EF4-FFF2-40B4-BE49-F238E27FC236}">
                <a16:creationId xmlns:a16="http://schemas.microsoft.com/office/drawing/2014/main" id="{136AE150-97EF-46DF-8FC4-C7DED2159DF3}"/>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15684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EA9E9C9-204E-48A8-A735-086D53223E11}"/>
              </a:ext>
            </a:extLst>
          </p:cNvPr>
          <p:cNvSpPr>
            <a:spLocks noGrp="1"/>
          </p:cNvSpPr>
          <p:nvPr>
            <p:ph idx="1"/>
          </p:nvPr>
        </p:nvSpPr>
        <p:spPr/>
        <p:txBody>
          <a:bodyPr>
            <a:normAutofit/>
          </a:bodyPr>
          <a:lstStyle/>
          <a:p>
            <a:pPr marL="0" indent="0" fontAlgn="b">
              <a:spcBef>
                <a:spcPts val="0"/>
              </a:spcBef>
              <a:spcAft>
                <a:spcPts val="600"/>
              </a:spcAft>
              <a:buNone/>
            </a:pPr>
            <a:r>
              <a:rPr lang="en-GB" dirty="0"/>
              <a:t>Moderated by:		</a:t>
            </a:r>
            <a:r>
              <a:rPr lang="nl-NL" dirty="0">
                <a:solidFill>
                  <a:srgbClr val="EE7813"/>
                </a:solidFill>
              </a:rPr>
              <a:t>Joost Gorter, New Foresight</a:t>
            </a:r>
            <a:endParaRPr lang="en-GB" dirty="0">
              <a:solidFill>
                <a:srgbClr val="EE7813"/>
              </a:solidFill>
            </a:endParaRPr>
          </a:p>
          <a:p>
            <a:pPr marL="0" indent="0" fontAlgn="b">
              <a:spcBef>
                <a:spcPts val="0"/>
              </a:spcBef>
              <a:spcAft>
                <a:spcPts val="600"/>
              </a:spcAft>
              <a:buNone/>
            </a:pPr>
            <a:r>
              <a:rPr lang="en-GB" dirty="0">
                <a:solidFill>
                  <a:srgbClr val="EE7813"/>
                </a:solidFill>
              </a:rPr>
              <a:t>			</a:t>
            </a:r>
          </a:p>
          <a:p>
            <a:pPr marL="0" indent="0" fontAlgn="b">
              <a:spcBef>
                <a:spcPts val="0"/>
              </a:spcBef>
              <a:spcAft>
                <a:spcPts val="600"/>
              </a:spcAft>
              <a:buNone/>
            </a:pPr>
            <a:r>
              <a:rPr lang="en-GB" dirty="0">
                <a:solidFill>
                  <a:srgbClr val="EE7813"/>
                </a:solidFill>
              </a:rPr>
              <a:t>			</a:t>
            </a:r>
            <a:r>
              <a:rPr lang="en-GB" dirty="0" err="1">
                <a:solidFill>
                  <a:srgbClr val="EE7813"/>
                </a:solidFill>
              </a:rPr>
              <a:t>Fitrian</a:t>
            </a:r>
            <a:r>
              <a:rPr lang="en-GB" dirty="0">
                <a:solidFill>
                  <a:srgbClr val="EE7813"/>
                </a:solidFill>
              </a:rPr>
              <a:t> </a:t>
            </a:r>
            <a:r>
              <a:rPr lang="en-GB" dirty="0" err="1">
                <a:solidFill>
                  <a:srgbClr val="EE7813"/>
                </a:solidFill>
              </a:rPr>
              <a:t>Ardiansyah</a:t>
            </a:r>
            <a:r>
              <a:rPr lang="en-GB" dirty="0">
                <a:solidFill>
                  <a:srgbClr val="EE7813"/>
                </a:solidFill>
              </a:rPr>
              <a:t> - Country Director, Indonesia, IDH </a:t>
            </a:r>
          </a:p>
          <a:p>
            <a:pPr marL="0" indent="0" fontAlgn="b">
              <a:spcBef>
                <a:spcPts val="0"/>
              </a:spcBef>
              <a:spcAft>
                <a:spcPts val="600"/>
              </a:spcAft>
              <a:buNone/>
            </a:pPr>
            <a:r>
              <a:rPr lang="en-GB" dirty="0">
                <a:solidFill>
                  <a:srgbClr val="EE7813"/>
                </a:solidFill>
              </a:rPr>
              <a:t>			Maria Amparo Alban - ACD Consulting</a:t>
            </a:r>
          </a:p>
        </p:txBody>
      </p:sp>
      <p:sp>
        <p:nvSpPr>
          <p:cNvPr id="4" name="Title 3">
            <a:extLst>
              <a:ext uri="{FF2B5EF4-FFF2-40B4-BE49-F238E27FC236}">
                <a16:creationId xmlns:a16="http://schemas.microsoft.com/office/drawing/2014/main" id="{2BBB28FB-D982-4101-8753-4D126AEE6F6D}"/>
              </a:ext>
            </a:extLst>
          </p:cNvPr>
          <p:cNvSpPr>
            <a:spLocks noGrp="1"/>
          </p:cNvSpPr>
          <p:nvPr>
            <p:ph type="title"/>
          </p:nvPr>
        </p:nvSpPr>
        <p:spPr>
          <a:xfrm>
            <a:off x="334963" y="33250"/>
            <a:ext cx="10734819" cy="665020"/>
          </a:xfrm>
        </p:spPr>
        <p:txBody>
          <a:bodyPr>
            <a:normAutofit fontScale="90000"/>
          </a:bodyPr>
          <a:lstStyle/>
          <a:p>
            <a:pPr>
              <a:spcBef>
                <a:spcPts val="600"/>
              </a:spcBef>
            </a:pPr>
            <a:r>
              <a:rPr lang="en-GB" dirty="0"/>
              <a:t>Breakout: landscape approaches: strengthening partnership and collaboration to mitigate risk and ensure long-term sustainability</a:t>
            </a:r>
          </a:p>
        </p:txBody>
      </p:sp>
      <p:grpSp>
        <p:nvGrpSpPr>
          <p:cNvPr id="6" name="Group 5">
            <a:extLst>
              <a:ext uri="{FF2B5EF4-FFF2-40B4-BE49-F238E27FC236}">
                <a16:creationId xmlns:a16="http://schemas.microsoft.com/office/drawing/2014/main" id="{A3E99918-864A-463F-90DF-DDFE2CD2C288}"/>
              </a:ext>
            </a:extLst>
          </p:cNvPr>
          <p:cNvGrpSpPr/>
          <p:nvPr/>
        </p:nvGrpSpPr>
        <p:grpSpPr>
          <a:xfrm>
            <a:off x="334963" y="4616561"/>
            <a:ext cx="11533092" cy="1991064"/>
            <a:chOff x="334963" y="4616561"/>
            <a:chExt cx="11533092" cy="1991064"/>
          </a:xfrm>
        </p:grpSpPr>
        <p:pic>
          <p:nvPicPr>
            <p:cNvPr id="7" name="Picture 6">
              <a:extLst>
                <a:ext uri="{FF2B5EF4-FFF2-40B4-BE49-F238E27FC236}">
                  <a16:creationId xmlns:a16="http://schemas.microsoft.com/office/drawing/2014/main" id="{284E78A5-510B-4CCA-9590-2228F3C0C8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8401" y="4979871"/>
              <a:ext cx="1475586" cy="624246"/>
            </a:xfrm>
            <a:prstGeom prst="rect">
              <a:avLst/>
            </a:prstGeom>
          </p:spPr>
        </p:pic>
        <p:pic>
          <p:nvPicPr>
            <p:cNvPr id="8" name="Picture 7">
              <a:extLst>
                <a:ext uri="{FF2B5EF4-FFF2-40B4-BE49-F238E27FC236}">
                  <a16:creationId xmlns:a16="http://schemas.microsoft.com/office/drawing/2014/main" id="{7DD2EF48-64D0-4141-A009-D39189B434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61715" y="5062570"/>
              <a:ext cx="1920165" cy="493590"/>
            </a:xfrm>
            <a:prstGeom prst="rect">
              <a:avLst/>
            </a:prstGeom>
          </p:spPr>
        </p:pic>
        <p:pic>
          <p:nvPicPr>
            <p:cNvPr id="9" name="Picture 8">
              <a:extLst>
                <a:ext uri="{FF2B5EF4-FFF2-40B4-BE49-F238E27FC236}">
                  <a16:creationId xmlns:a16="http://schemas.microsoft.com/office/drawing/2014/main" id="{6315434F-5578-4908-8CB8-867A7A6921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66243" y="5984927"/>
              <a:ext cx="1232859" cy="622698"/>
            </a:xfrm>
            <a:prstGeom prst="rect">
              <a:avLst/>
            </a:prstGeom>
          </p:spPr>
        </p:pic>
        <p:pic>
          <p:nvPicPr>
            <p:cNvPr id="10" name="Picture 9">
              <a:extLst>
                <a:ext uri="{FF2B5EF4-FFF2-40B4-BE49-F238E27FC236}">
                  <a16:creationId xmlns:a16="http://schemas.microsoft.com/office/drawing/2014/main" id="{914DC559-2E75-4C62-B957-EDAAC638AC2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13550" y="5190514"/>
              <a:ext cx="1135987" cy="254287"/>
            </a:xfrm>
            <a:prstGeom prst="rect">
              <a:avLst/>
            </a:prstGeom>
          </p:spPr>
        </p:pic>
        <p:sp>
          <p:nvSpPr>
            <p:cNvPr id="11" name="Title 1">
              <a:extLst>
                <a:ext uri="{FF2B5EF4-FFF2-40B4-BE49-F238E27FC236}">
                  <a16:creationId xmlns:a16="http://schemas.microsoft.com/office/drawing/2014/main" id="{15202292-369A-4603-BC39-8C8A6AB04C13}"/>
                </a:ext>
              </a:extLst>
            </p:cNvPr>
            <p:cNvSpPr txBox="1">
              <a:spLocks/>
            </p:cNvSpPr>
            <p:nvPr userDrawn="1"/>
          </p:nvSpPr>
          <p:spPr>
            <a:xfrm>
              <a:off x="9721200" y="5669311"/>
              <a:ext cx="1749988" cy="316633"/>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2000" b="1" kern="1200" cap="none" baseline="0">
                  <a:solidFill>
                    <a:srgbClr val="514C47"/>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srgbClr val="514C47"/>
                  </a:solidFill>
                  <a:effectLst/>
                  <a:uLnTx/>
                  <a:uFillTx/>
                  <a:latin typeface="Museo Sans 300"/>
                  <a:ea typeface="+mj-ea"/>
                  <a:cs typeface="+mj-cs"/>
                </a:rPr>
                <a:t>EXHIBITOR</a:t>
              </a:r>
            </a:p>
          </p:txBody>
        </p:sp>
        <p:sp>
          <p:nvSpPr>
            <p:cNvPr id="12" name="Premium Partners">
              <a:extLst>
                <a:ext uri="{FF2B5EF4-FFF2-40B4-BE49-F238E27FC236}">
                  <a16:creationId xmlns:a16="http://schemas.microsoft.com/office/drawing/2014/main" id="{8D4060EA-1C2C-4B23-8B5C-D5D594C6A197}"/>
                </a:ext>
              </a:extLst>
            </p:cNvPr>
            <p:cNvSpPr txBox="1">
              <a:spLocks/>
            </p:cNvSpPr>
            <p:nvPr userDrawn="1"/>
          </p:nvSpPr>
          <p:spPr>
            <a:xfrm>
              <a:off x="334963" y="4616561"/>
              <a:ext cx="4335632" cy="316633"/>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2000" b="1" kern="1200" cap="none" baseline="0">
                  <a:solidFill>
                    <a:srgbClr val="514C47"/>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srgbClr val="514C47"/>
                  </a:solidFill>
                  <a:effectLst/>
                  <a:uLnTx/>
                  <a:uFillTx/>
                  <a:latin typeface="Museo Sans 300"/>
                  <a:ea typeface="+mj-ea"/>
                  <a:cs typeface="+mj-cs"/>
                </a:rPr>
                <a:t>GOLD PARTNERS</a:t>
              </a:r>
            </a:p>
          </p:txBody>
        </p:sp>
        <p:sp>
          <p:nvSpPr>
            <p:cNvPr id="13" name="Title 1">
              <a:extLst>
                <a:ext uri="{FF2B5EF4-FFF2-40B4-BE49-F238E27FC236}">
                  <a16:creationId xmlns:a16="http://schemas.microsoft.com/office/drawing/2014/main" id="{B831FE07-0DD4-4B2C-B676-364BD531E9F1}"/>
                </a:ext>
              </a:extLst>
            </p:cNvPr>
            <p:cNvSpPr txBox="1">
              <a:spLocks/>
            </p:cNvSpPr>
            <p:nvPr userDrawn="1"/>
          </p:nvSpPr>
          <p:spPr>
            <a:xfrm>
              <a:off x="9324334" y="4663238"/>
              <a:ext cx="2543721" cy="316633"/>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2000" b="1" kern="1200" cap="none" baseline="0">
                  <a:solidFill>
                    <a:srgbClr val="514C47"/>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srgbClr val="514C47"/>
                  </a:solidFill>
                  <a:effectLst/>
                  <a:uLnTx/>
                  <a:uFillTx/>
                  <a:latin typeface="Museo Sans 300"/>
                  <a:ea typeface="+mj-ea"/>
                  <a:cs typeface="+mj-cs"/>
                </a:rPr>
                <a:t>RECEPTION PARTNER</a:t>
              </a:r>
            </a:p>
          </p:txBody>
        </p:sp>
        <p:sp>
          <p:nvSpPr>
            <p:cNvPr id="14" name="Title 1">
              <a:extLst>
                <a:ext uri="{FF2B5EF4-FFF2-40B4-BE49-F238E27FC236}">
                  <a16:creationId xmlns:a16="http://schemas.microsoft.com/office/drawing/2014/main" id="{D4B10441-B293-4D4F-A5E0-C034E99EB8E1}"/>
                </a:ext>
              </a:extLst>
            </p:cNvPr>
            <p:cNvSpPr txBox="1">
              <a:spLocks/>
            </p:cNvSpPr>
            <p:nvPr userDrawn="1"/>
          </p:nvSpPr>
          <p:spPr>
            <a:xfrm>
              <a:off x="4670624" y="4663238"/>
              <a:ext cx="4642693" cy="316633"/>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2000" b="1" kern="1200" cap="none" baseline="0">
                  <a:solidFill>
                    <a:srgbClr val="514C47"/>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srgbClr val="514C47"/>
                  </a:solidFill>
                  <a:effectLst/>
                  <a:uLnTx/>
                  <a:uFillTx/>
                  <a:latin typeface="Museo Sans 300"/>
                  <a:ea typeface="+mj-ea"/>
                  <a:cs typeface="+mj-cs"/>
                </a:rPr>
                <a:t>SILVER PARTNERS</a:t>
              </a:r>
            </a:p>
          </p:txBody>
        </p:sp>
        <p:grpSp>
          <p:nvGrpSpPr>
            <p:cNvPr id="15" name="Group 14">
              <a:extLst>
                <a:ext uri="{FF2B5EF4-FFF2-40B4-BE49-F238E27FC236}">
                  <a16:creationId xmlns:a16="http://schemas.microsoft.com/office/drawing/2014/main" id="{FBDD40F1-92C4-418C-9C4A-8AC11436E8EC}"/>
                </a:ext>
              </a:extLst>
            </p:cNvPr>
            <p:cNvGrpSpPr/>
            <p:nvPr userDrawn="1"/>
          </p:nvGrpSpPr>
          <p:grpSpPr>
            <a:xfrm>
              <a:off x="4670624" y="4952831"/>
              <a:ext cx="4642709" cy="1503804"/>
              <a:chOff x="3167737" y="4035669"/>
              <a:chExt cx="3688898" cy="848844"/>
            </a:xfrm>
          </p:grpSpPr>
          <p:cxnSp>
            <p:nvCxnSpPr>
              <p:cNvPr id="22" name="Straight Connector 21">
                <a:extLst>
                  <a:ext uri="{FF2B5EF4-FFF2-40B4-BE49-F238E27FC236}">
                    <a16:creationId xmlns:a16="http://schemas.microsoft.com/office/drawing/2014/main" id="{A3FB197C-5475-423F-A32B-45DC680082AF}"/>
                  </a:ext>
                </a:extLst>
              </p:cNvPr>
              <p:cNvCxnSpPr/>
              <p:nvPr userDrawn="1"/>
            </p:nvCxnSpPr>
            <p:spPr>
              <a:xfrm>
                <a:off x="3167737" y="4035669"/>
                <a:ext cx="0" cy="8488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045543B-FF40-4095-ADD0-4A4A79D7D7A6}"/>
                  </a:ext>
                </a:extLst>
              </p:cNvPr>
              <p:cNvCxnSpPr/>
              <p:nvPr userDrawn="1"/>
            </p:nvCxnSpPr>
            <p:spPr>
              <a:xfrm>
                <a:off x="6856635" y="4035669"/>
                <a:ext cx="0" cy="848844"/>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6" name="Picture 15">
              <a:extLst>
                <a:ext uri="{FF2B5EF4-FFF2-40B4-BE49-F238E27FC236}">
                  <a16:creationId xmlns:a16="http://schemas.microsoft.com/office/drawing/2014/main" id="{1D1D3170-C127-419C-857A-51D0FEE03F9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238224" y="6062155"/>
              <a:ext cx="715940" cy="498665"/>
            </a:xfrm>
            <a:prstGeom prst="rect">
              <a:avLst/>
            </a:prstGeom>
          </p:spPr>
        </p:pic>
        <p:pic>
          <p:nvPicPr>
            <p:cNvPr id="17" name="Picture 16">
              <a:extLst>
                <a:ext uri="{FF2B5EF4-FFF2-40B4-BE49-F238E27FC236}">
                  <a16:creationId xmlns:a16="http://schemas.microsoft.com/office/drawing/2014/main" id="{5FA367EC-845C-4152-9B91-37C00F137C9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655351" y="5948226"/>
              <a:ext cx="1694856" cy="497795"/>
            </a:xfrm>
            <a:prstGeom prst="rect">
              <a:avLst/>
            </a:prstGeom>
          </p:spPr>
        </p:pic>
        <p:grpSp>
          <p:nvGrpSpPr>
            <p:cNvPr id="18" name="Group 17">
              <a:extLst>
                <a:ext uri="{FF2B5EF4-FFF2-40B4-BE49-F238E27FC236}">
                  <a16:creationId xmlns:a16="http://schemas.microsoft.com/office/drawing/2014/main" id="{F48A78B3-5DAF-4F22-9C86-56B27993D589}"/>
                </a:ext>
              </a:extLst>
            </p:cNvPr>
            <p:cNvGrpSpPr/>
            <p:nvPr userDrawn="1"/>
          </p:nvGrpSpPr>
          <p:grpSpPr>
            <a:xfrm>
              <a:off x="735039" y="5062570"/>
              <a:ext cx="3535481" cy="532064"/>
              <a:chOff x="415690" y="5156300"/>
              <a:chExt cx="3791135" cy="570538"/>
            </a:xfrm>
          </p:grpSpPr>
          <p:pic>
            <p:nvPicPr>
              <p:cNvPr id="20" name="Picture 19">
                <a:extLst>
                  <a:ext uri="{FF2B5EF4-FFF2-40B4-BE49-F238E27FC236}">
                    <a16:creationId xmlns:a16="http://schemas.microsoft.com/office/drawing/2014/main" id="{23A203AC-B53A-4B38-B69B-1B013939C3F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15690" y="5203970"/>
                <a:ext cx="1668020" cy="500624"/>
              </a:xfrm>
              <a:prstGeom prst="rect">
                <a:avLst/>
              </a:prstGeom>
            </p:spPr>
          </p:pic>
          <p:pic>
            <p:nvPicPr>
              <p:cNvPr id="21" name="Picture 20">
                <a:extLst>
                  <a:ext uri="{FF2B5EF4-FFF2-40B4-BE49-F238E27FC236}">
                    <a16:creationId xmlns:a16="http://schemas.microsoft.com/office/drawing/2014/main" id="{53636D5A-0906-4D4C-B7E7-5C1ED7D8BE9A}"/>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64782" y="5156300"/>
                <a:ext cx="1142043" cy="570538"/>
              </a:xfrm>
              <a:prstGeom prst="rect">
                <a:avLst/>
              </a:prstGeom>
            </p:spPr>
          </p:pic>
        </p:grpSp>
        <p:pic>
          <p:nvPicPr>
            <p:cNvPr id="19" name="Picture 18">
              <a:extLst>
                <a:ext uri="{FF2B5EF4-FFF2-40B4-BE49-F238E27FC236}">
                  <a16:creationId xmlns:a16="http://schemas.microsoft.com/office/drawing/2014/main" id="{6EA965E1-01C5-4326-91B3-8C88762CA64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128089" y="5827441"/>
              <a:ext cx="1787416" cy="739364"/>
            </a:xfrm>
            <a:prstGeom prst="rect">
              <a:avLst/>
            </a:prstGeom>
          </p:spPr>
        </p:pic>
      </p:grpSp>
    </p:spTree>
    <p:extLst>
      <p:ext uri="{BB962C8B-B14F-4D97-AF65-F5344CB8AC3E}">
        <p14:creationId xmlns:p14="http://schemas.microsoft.com/office/powerpoint/2010/main" val="181878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43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EA9E9C9-204E-48A8-A735-086D53223E11}"/>
              </a:ext>
            </a:extLst>
          </p:cNvPr>
          <p:cNvSpPr>
            <a:spLocks noGrp="1"/>
          </p:cNvSpPr>
          <p:nvPr>
            <p:ph idx="1"/>
          </p:nvPr>
        </p:nvSpPr>
        <p:spPr/>
        <p:txBody>
          <a:bodyPr>
            <a:normAutofit/>
          </a:bodyPr>
          <a:lstStyle/>
          <a:p>
            <a:pPr marL="0" indent="0">
              <a:spcBef>
                <a:spcPts val="600"/>
              </a:spcBef>
              <a:buNone/>
            </a:pPr>
            <a:r>
              <a:rPr lang="en-GB" dirty="0"/>
              <a:t>14:00 	Landscape Approaches: Strengthening Partnership And Collaboration To Mitigate Risk 	And Ensure Long-Term Sustainability</a:t>
            </a:r>
          </a:p>
          <a:p>
            <a:pPr marL="0" indent="0">
              <a:spcBef>
                <a:spcPts val="600"/>
              </a:spcBef>
              <a:buNone/>
            </a:pPr>
            <a:endParaRPr lang="en-GB" dirty="0"/>
          </a:p>
          <a:p>
            <a:pPr marL="0" indent="0">
              <a:spcBef>
                <a:spcPts val="600"/>
              </a:spcBef>
              <a:buNone/>
            </a:pPr>
            <a:r>
              <a:rPr lang="en-GB" dirty="0"/>
              <a:t>	Moderated by:	</a:t>
            </a:r>
            <a:r>
              <a:rPr lang="nl-NL" dirty="0">
                <a:solidFill>
                  <a:srgbClr val="EE7813"/>
                </a:solidFill>
              </a:rPr>
              <a:t> Joost Gorter, New Foresight</a:t>
            </a:r>
            <a:endParaRPr lang="en-GB" dirty="0">
              <a:solidFill>
                <a:srgbClr val="EE7813"/>
              </a:solidFill>
            </a:endParaRPr>
          </a:p>
          <a:p>
            <a:pPr marL="0" indent="0" fontAlgn="b">
              <a:spcBef>
                <a:spcPts val="0"/>
              </a:spcBef>
              <a:spcAft>
                <a:spcPts val="600"/>
              </a:spcAft>
              <a:buNone/>
            </a:pPr>
            <a:r>
              <a:rPr lang="en-GB" dirty="0"/>
              <a:t>				</a:t>
            </a:r>
            <a:br>
              <a:rPr lang="en-GB" dirty="0"/>
            </a:br>
            <a:r>
              <a:rPr lang="en-GB" dirty="0"/>
              <a:t>	</a:t>
            </a:r>
            <a:r>
              <a:rPr lang="en-GB" dirty="0">
                <a:solidFill>
                  <a:srgbClr val="EE7813"/>
                </a:solidFill>
              </a:rPr>
              <a:t>		</a:t>
            </a:r>
            <a:r>
              <a:rPr lang="en-GB" dirty="0" err="1">
                <a:solidFill>
                  <a:srgbClr val="EE7813"/>
                </a:solidFill>
              </a:rPr>
              <a:t>Fitrian</a:t>
            </a:r>
            <a:r>
              <a:rPr lang="en-GB" dirty="0">
                <a:solidFill>
                  <a:srgbClr val="EE7813"/>
                </a:solidFill>
              </a:rPr>
              <a:t> </a:t>
            </a:r>
            <a:r>
              <a:rPr lang="en-GB" dirty="0" err="1">
                <a:solidFill>
                  <a:srgbClr val="EE7813"/>
                </a:solidFill>
              </a:rPr>
              <a:t>Ardiansyah</a:t>
            </a:r>
            <a:r>
              <a:rPr lang="en-GB" dirty="0">
                <a:solidFill>
                  <a:srgbClr val="EE7813"/>
                </a:solidFill>
              </a:rPr>
              <a:t> - Country Director, Indonesia, IDH </a:t>
            </a:r>
          </a:p>
          <a:p>
            <a:pPr marL="0" indent="0" fontAlgn="b">
              <a:spcBef>
                <a:spcPts val="0"/>
              </a:spcBef>
              <a:spcAft>
                <a:spcPts val="600"/>
              </a:spcAft>
              <a:buNone/>
            </a:pPr>
            <a:r>
              <a:rPr lang="en-GB" dirty="0">
                <a:solidFill>
                  <a:srgbClr val="EE7813"/>
                </a:solidFill>
              </a:rPr>
              <a:t>			Maria Amparo Alban - ACD Consulting</a:t>
            </a:r>
          </a:p>
          <a:p>
            <a:pPr marL="0" indent="0" fontAlgn="b">
              <a:spcBef>
                <a:spcPts val="0"/>
              </a:spcBef>
              <a:spcAft>
                <a:spcPts val="600"/>
              </a:spcAft>
              <a:buNone/>
            </a:pPr>
            <a:r>
              <a:rPr lang="en-GB" dirty="0">
                <a:solidFill>
                  <a:srgbClr val="EE7813"/>
                </a:solidFill>
              </a:rPr>
              <a:t>			</a:t>
            </a:r>
            <a:endParaRPr lang="en-GB" dirty="0"/>
          </a:p>
          <a:p>
            <a:pPr marL="0" indent="0">
              <a:spcBef>
                <a:spcPts val="600"/>
              </a:spcBef>
              <a:buNone/>
            </a:pPr>
            <a:r>
              <a:rPr lang="en-GB" dirty="0"/>
              <a:t>17:00 	End</a:t>
            </a:r>
          </a:p>
        </p:txBody>
      </p:sp>
      <p:sp>
        <p:nvSpPr>
          <p:cNvPr id="4" name="Title 3">
            <a:extLst>
              <a:ext uri="{FF2B5EF4-FFF2-40B4-BE49-F238E27FC236}">
                <a16:creationId xmlns:a16="http://schemas.microsoft.com/office/drawing/2014/main" id="{2BBB28FB-D982-4101-8753-4D126AEE6F6D}"/>
              </a:ext>
            </a:extLst>
          </p:cNvPr>
          <p:cNvSpPr>
            <a:spLocks noGrp="1"/>
          </p:cNvSpPr>
          <p:nvPr>
            <p:ph type="title"/>
          </p:nvPr>
        </p:nvSpPr>
        <p:spPr/>
        <p:txBody>
          <a:bodyPr/>
          <a:lstStyle/>
          <a:p>
            <a:r>
              <a:rPr lang="en-GB" dirty="0"/>
              <a:t>Afternoon breakout session</a:t>
            </a:r>
          </a:p>
        </p:txBody>
      </p:sp>
    </p:spTree>
    <p:extLst>
      <p:ext uri="{BB962C8B-B14F-4D97-AF65-F5344CB8AC3E}">
        <p14:creationId xmlns:p14="http://schemas.microsoft.com/office/powerpoint/2010/main" val="184882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4962" y="4881754"/>
            <a:ext cx="11522075" cy="617029"/>
          </a:xfrm>
        </p:spPr>
        <p:txBody>
          <a:bodyPr/>
          <a:lstStyle/>
          <a:p>
            <a:pPr>
              <a:spcBef>
                <a:spcPts val="600"/>
              </a:spcBef>
            </a:pPr>
            <a:r>
              <a:rPr lang="en-GB" dirty="0"/>
              <a:t>Breakout: Landscape Approaches: Strengthening Partnership And Collaboration To Mitigate Risk And Ensure Long-term Sustainability</a:t>
            </a:r>
          </a:p>
        </p:txBody>
      </p:sp>
    </p:spTree>
    <p:extLst>
      <p:ext uri="{BB962C8B-B14F-4D97-AF65-F5344CB8AC3E}">
        <p14:creationId xmlns:p14="http://schemas.microsoft.com/office/powerpoint/2010/main" val="2069908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Landscape approach and sustainable palm oil</a:t>
            </a:r>
          </a:p>
        </p:txBody>
      </p:sp>
      <p:sp>
        <p:nvSpPr>
          <p:cNvPr id="3" name="Subtitle 2"/>
          <p:cNvSpPr>
            <a:spLocks noGrp="1"/>
          </p:cNvSpPr>
          <p:nvPr>
            <p:ph type="subTitle" idx="1"/>
          </p:nvPr>
        </p:nvSpPr>
        <p:spPr/>
        <p:txBody>
          <a:bodyPr/>
          <a:lstStyle/>
          <a:p>
            <a:pPr>
              <a:lnSpc>
                <a:spcPct val="100000"/>
              </a:lnSpc>
            </a:pPr>
            <a:r>
              <a:rPr lang="en-GB" dirty="0">
                <a:solidFill>
                  <a:schemeClr val="tx1"/>
                </a:solidFill>
              </a:rPr>
              <a:t>Lessons-learnt of IDH-Sustainable Trade Initiative and partners</a:t>
            </a:r>
          </a:p>
          <a:p>
            <a:pPr>
              <a:lnSpc>
                <a:spcPct val="100000"/>
              </a:lnSpc>
            </a:pPr>
            <a:r>
              <a:rPr lang="en-GB" dirty="0" err="1"/>
              <a:t>Fitrian</a:t>
            </a:r>
            <a:r>
              <a:rPr lang="en-GB" dirty="0"/>
              <a:t> </a:t>
            </a:r>
            <a:r>
              <a:rPr lang="en-GB" dirty="0" err="1"/>
              <a:t>Ardiansyah</a:t>
            </a:r>
            <a:br>
              <a:rPr lang="en-GB" dirty="0"/>
            </a:br>
            <a:r>
              <a:rPr lang="en-GB" dirty="0">
                <a:solidFill>
                  <a:schemeClr val="tx1"/>
                </a:solidFill>
              </a:rPr>
              <a:t>Chairman of Executive Board IDH Indonesia</a:t>
            </a:r>
          </a:p>
        </p:txBody>
      </p:sp>
      <p:pic>
        <p:nvPicPr>
          <p:cNvPr id="4" name="Imagem 3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888543" y="2829557"/>
            <a:ext cx="2019142" cy="1198885"/>
          </a:xfrm>
          <a:prstGeom prst="rect">
            <a:avLst/>
          </a:prstGeom>
          <a:noFill/>
          <a:ln>
            <a:noFill/>
          </a:ln>
        </p:spPr>
      </p:pic>
      <p:sp>
        <p:nvSpPr>
          <p:cNvPr id="5" name="Title 1"/>
          <p:cNvSpPr txBox="1">
            <a:spLocks/>
          </p:cNvSpPr>
          <p:nvPr/>
        </p:nvSpPr>
        <p:spPr>
          <a:xfrm>
            <a:off x="9555787" y="3475891"/>
            <a:ext cx="2549421" cy="92431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ID" sz="1400" b="1" i="0" u="none" strike="noStrike" kern="1200" cap="none" spc="0" normalizeH="0" baseline="0" noProof="0" dirty="0" err="1">
                <a:ln>
                  <a:noFill/>
                </a:ln>
                <a:solidFill>
                  <a:prstClr val="white"/>
                </a:solidFill>
                <a:effectLst/>
                <a:uLnTx/>
                <a:uFillTx/>
                <a:latin typeface="Museo Sans 300"/>
                <a:ea typeface="+mj-ea"/>
                <a:cs typeface="+mj-cs"/>
              </a:rPr>
              <a:t>inisiatif</a:t>
            </a:r>
            <a:r>
              <a:rPr kumimoji="0" lang="en-ID" sz="1400" b="1" i="0" u="none" strike="noStrike" kern="1200" cap="none" spc="0" normalizeH="0" baseline="0" noProof="0" dirty="0">
                <a:ln>
                  <a:noFill/>
                </a:ln>
                <a:solidFill>
                  <a:prstClr val="white"/>
                </a:solidFill>
                <a:effectLst/>
                <a:uLnTx/>
                <a:uFillTx/>
                <a:latin typeface="Museo Sans 300"/>
                <a:ea typeface="+mj-ea"/>
                <a:cs typeface="+mj-cs"/>
              </a:rPr>
              <a:t> </a:t>
            </a:r>
            <a:r>
              <a:rPr kumimoji="0" lang="en-ID" sz="1400" b="1" i="0" u="none" strike="noStrike" kern="1200" cap="none" spc="0" normalizeH="0" baseline="0" noProof="0" dirty="0" err="1">
                <a:ln>
                  <a:noFill/>
                </a:ln>
                <a:solidFill>
                  <a:prstClr val="white"/>
                </a:solidFill>
                <a:effectLst/>
                <a:uLnTx/>
                <a:uFillTx/>
                <a:latin typeface="Museo Sans 300"/>
                <a:ea typeface="+mj-ea"/>
                <a:cs typeface="+mj-cs"/>
              </a:rPr>
              <a:t>dagang</a:t>
            </a:r>
            <a:r>
              <a:rPr kumimoji="0" lang="en-ID" sz="1400" b="1" i="0" u="none" strike="noStrike" kern="1200" cap="none" spc="0" normalizeH="0" baseline="0" noProof="0" dirty="0">
                <a:ln>
                  <a:noFill/>
                </a:ln>
                <a:solidFill>
                  <a:prstClr val="white"/>
                </a:solidFill>
                <a:effectLst/>
                <a:uLnTx/>
                <a:uFillTx/>
                <a:latin typeface="Museo Sans 300"/>
                <a:ea typeface="+mj-ea"/>
                <a:cs typeface="+mj-cs"/>
              </a:rPr>
              <a:t> </a:t>
            </a:r>
            <a:r>
              <a:rPr kumimoji="0" lang="en-ID" sz="1400" b="1" i="0" u="none" strike="noStrike" kern="1200" cap="none" spc="0" normalizeH="0" baseline="0" noProof="0" dirty="0" err="1">
                <a:ln>
                  <a:noFill/>
                </a:ln>
                <a:solidFill>
                  <a:prstClr val="white"/>
                </a:solidFill>
                <a:effectLst/>
                <a:uLnTx/>
                <a:uFillTx/>
                <a:latin typeface="Museo Sans 300"/>
                <a:ea typeface="+mj-ea"/>
                <a:cs typeface="+mj-cs"/>
              </a:rPr>
              <a:t>hijau</a:t>
            </a:r>
            <a:endParaRPr kumimoji="0" lang="en-US" sz="1400" b="1" i="0" u="none" strike="noStrike" kern="1200" cap="none" spc="0" normalizeH="0" baseline="0" noProof="0" dirty="0">
              <a:ln>
                <a:noFill/>
              </a:ln>
              <a:solidFill>
                <a:prstClr val="white"/>
              </a:solidFill>
              <a:effectLst/>
              <a:uLnTx/>
              <a:uFillTx/>
              <a:latin typeface="Museo Sans 300"/>
              <a:ea typeface="+mj-ea"/>
              <a:cs typeface="+mj-cs"/>
            </a:endParaRPr>
          </a:p>
        </p:txBody>
      </p:sp>
      <p:pic>
        <p:nvPicPr>
          <p:cNvPr id="6" name="Imagem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9399" y="3519661"/>
            <a:ext cx="1962023" cy="886248"/>
          </a:xfrm>
          <a:prstGeom prst="rect">
            <a:avLst/>
          </a:prstGeom>
          <a:noFill/>
          <a:ln>
            <a:noFill/>
          </a:ln>
        </p:spPr>
      </p:pic>
    </p:spTree>
    <p:extLst>
      <p:ext uri="{BB962C8B-B14F-4D97-AF65-F5344CB8AC3E}">
        <p14:creationId xmlns:p14="http://schemas.microsoft.com/office/powerpoint/2010/main" val="3582559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solidFill>
                  <a:srgbClr val="58585B"/>
                </a:solidFill>
              </a:rPr>
              <a:t>IDH Indonesia &amp; key </a:t>
            </a:r>
            <a:r>
              <a:rPr lang="en-GB" dirty="0"/>
              <a:t>p</a:t>
            </a:r>
            <a:r>
              <a:rPr lang="en-GB" dirty="0">
                <a:solidFill>
                  <a:srgbClr val="58585B"/>
                </a:solidFill>
              </a:rPr>
              <a:t>artners</a:t>
            </a:r>
          </a:p>
        </p:txBody>
      </p:sp>
      <p:grpSp>
        <p:nvGrpSpPr>
          <p:cNvPr id="4" name="Group 3"/>
          <p:cNvGrpSpPr/>
          <p:nvPr/>
        </p:nvGrpSpPr>
        <p:grpSpPr>
          <a:xfrm>
            <a:off x="8363286" y="3084298"/>
            <a:ext cx="2161707" cy="596207"/>
            <a:chOff x="6322521" y="2770852"/>
            <a:chExt cx="1588542" cy="438126"/>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96972" y="2770852"/>
              <a:ext cx="1114091" cy="438126"/>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2521" y="2770852"/>
              <a:ext cx="438126" cy="438126"/>
            </a:xfrm>
            <a:prstGeom prst="rect">
              <a:avLst/>
            </a:prstGeom>
          </p:spPr>
        </p:pic>
      </p:grpSp>
      <p:sp>
        <p:nvSpPr>
          <p:cNvPr id="9" name="Rectangle 8"/>
          <p:cNvSpPr/>
          <p:nvPr/>
        </p:nvSpPr>
        <p:spPr>
          <a:xfrm>
            <a:off x="243179" y="1815587"/>
            <a:ext cx="2743394" cy="3922962"/>
          </a:xfrm>
          <a:prstGeom prst="rect">
            <a:avLst/>
          </a:prstGeom>
          <a:noFill/>
          <a:ln w="12700">
            <a:solidFill>
              <a:srgbClr val="EE781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pic>
        <p:nvPicPr>
          <p:cNvPr id="11" name="Tijdelijke aanduiding voor inhoud 3" descr="Aquaculture.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55110" y="3251282"/>
            <a:ext cx="751925" cy="644507"/>
          </a:xfrm>
          <a:prstGeom prst="rect">
            <a:avLst/>
          </a:prstGeom>
        </p:spPr>
      </p:pic>
      <p:pic>
        <p:nvPicPr>
          <p:cNvPr id="12" name="Afbeelding 6" descr="Cocoa.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03270" y="1130361"/>
            <a:ext cx="735677" cy="630580"/>
          </a:xfrm>
          <a:prstGeom prst="rect">
            <a:avLst/>
          </a:prstGeom>
        </p:spPr>
      </p:pic>
      <p:pic>
        <p:nvPicPr>
          <p:cNvPr id="13" name="Afbeelding 9" descr="TropicalTimber.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27358" y="1845122"/>
            <a:ext cx="724934" cy="621371"/>
          </a:xfrm>
          <a:prstGeom prst="rect">
            <a:avLst/>
          </a:prstGeom>
        </p:spPr>
      </p:pic>
      <p:pic>
        <p:nvPicPr>
          <p:cNvPr id="14" name="Afbeelding 17" descr="Coffee.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466211" y="1131809"/>
            <a:ext cx="774306" cy="731764"/>
          </a:xfrm>
          <a:prstGeom prst="rect">
            <a:avLst/>
          </a:prstGeom>
        </p:spPr>
      </p:pic>
      <p:pic>
        <p:nvPicPr>
          <p:cNvPr id="15" name="Afbeelding 28" descr="PalmOil.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0336" y="1846308"/>
            <a:ext cx="714625" cy="613149"/>
          </a:xfrm>
          <a:prstGeom prst="rect">
            <a:avLst/>
          </a:prstGeom>
        </p:spPr>
      </p:pic>
      <p:pic>
        <p:nvPicPr>
          <p:cNvPr id="16" name="Afbeelding 29" descr="Herbs_Spices.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258571" y="3251282"/>
            <a:ext cx="767130" cy="658198"/>
          </a:xfrm>
          <a:prstGeom prst="rect">
            <a:avLst/>
          </a:prstGeom>
        </p:spPr>
      </p:pic>
      <p:pic>
        <p:nvPicPr>
          <p:cNvPr id="17" name="Picture 16" descr="pulp and paper.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254255" y="1847477"/>
            <a:ext cx="713809" cy="612091"/>
          </a:xfrm>
          <a:prstGeom prst="rect">
            <a:avLst/>
          </a:prstGeom>
        </p:spPr>
      </p:pic>
      <p:sp>
        <p:nvSpPr>
          <p:cNvPr id="18" name="TextBox 17"/>
          <p:cNvSpPr txBox="1"/>
          <p:nvPr/>
        </p:nvSpPr>
        <p:spPr>
          <a:xfrm>
            <a:off x="1851267" y="2451839"/>
            <a:ext cx="1027153" cy="246221"/>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000" b="0" i="0" u="none" strike="noStrike" kern="1200" cap="none" spc="0" normalizeH="0" baseline="0" noProof="0" dirty="0">
                <a:ln>
                  <a:noFill/>
                </a:ln>
                <a:solidFill>
                  <a:srgbClr val="EE7813"/>
                </a:solidFill>
                <a:effectLst/>
                <a:uLnTx/>
                <a:uFillTx/>
                <a:latin typeface="Museo Sans 300"/>
                <a:ea typeface="+mn-ea"/>
                <a:cs typeface="Arial" charset="0"/>
              </a:rPr>
              <a:t>TIMBER</a:t>
            </a:r>
            <a:endParaRPr kumimoji="0" lang="en-US" sz="1000" b="0" i="0" u="none" strike="noStrike" kern="1200" cap="none" spc="0" normalizeH="0" baseline="0" noProof="0" dirty="0">
              <a:ln>
                <a:noFill/>
              </a:ln>
              <a:solidFill>
                <a:srgbClr val="EE7813"/>
              </a:solidFill>
              <a:effectLst/>
              <a:uLnTx/>
              <a:uFillTx/>
              <a:latin typeface="Museo Sans 300"/>
              <a:ea typeface="+mn-ea"/>
              <a:cs typeface="+mn-cs"/>
            </a:endParaRPr>
          </a:p>
        </p:txBody>
      </p:sp>
      <p:sp>
        <p:nvSpPr>
          <p:cNvPr id="19" name="TextBox 18"/>
          <p:cNvSpPr txBox="1"/>
          <p:nvPr/>
        </p:nvSpPr>
        <p:spPr>
          <a:xfrm>
            <a:off x="1162570" y="2444731"/>
            <a:ext cx="907919" cy="400110"/>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000" b="0" i="0" u="none" strike="noStrike" kern="1200" cap="none" spc="0" normalizeH="0" baseline="0" noProof="0" dirty="0">
                <a:ln>
                  <a:noFill/>
                </a:ln>
                <a:solidFill>
                  <a:srgbClr val="EE7813"/>
                </a:solidFill>
                <a:effectLst/>
                <a:uLnTx/>
                <a:uFillTx/>
                <a:latin typeface="Museo Sans 300"/>
                <a:ea typeface="+mn-ea"/>
                <a:cs typeface="+mn-cs"/>
              </a:rPr>
              <a:t>PULP &amp; PAPER</a:t>
            </a:r>
            <a:endParaRPr kumimoji="0" lang="en-US" sz="1000" b="0" i="0" u="none" strike="noStrike" kern="1200" cap="none" spc="0" normalizeH="0" baseline="0" noProof="0" dirty="0">
              <a:ln>
                <a:noFill/>
              </a:ln>
              <a:solidFill>
                <a:srgbClr val="EE7813"/>
              </a:solidFill>
              <a:effectLst/>
              <a:uLnTx/>
              <a:uFillTx/>
              <a:latin typeface="Museo Sans 300"/>
              <a:ea typeface="+mn-ea"/>
              <a:cs typeface="+mn-cs"/>
            </a:endParaRPr>
          </a:p>
        </p:txBody>
      </p:sp>
      <p:sp>
        <p:nvSpPr>
          <p:cNvPr id="20" name="TextBox 19"/>
          <p:cNvSpPr txBox="1"/>
          <p:nvPr/>
        </p:nvSpPr>
        <p:spPr>
          <a:xfrm>
            <a:off x="340451" y="2454277"/>
            <a:ext cx="1034699" cy="400110"/>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000" b="0" i="0" u="none" strike="noStrike" kern="1200" cap="none" spc="0" normalizeH="0" baseline="0" noProof="0" dirty="0">
                <a:ln>
                  <a:noFill/>
                </a:ln>
                <a:solidFill>
                  <a:srgbClr val="EE7813"/>
                </a:solidFill>
                <a:effectLst/>
                <a:uLnTx/>
                <a:uFillTx/>
                <a:latin typeface="Museo Sans 300"/>
                <a:ea typeface="+mn-ea"/>
                <a:cs typeface="+mn-cs"/>
              </a:rPr>
              <a:t>PALM </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000" b="0" i="0" u="none" strike="noStrike" kern="1200" cap="none" spc="0" normalizeH="0" baseline="0" noProof="0" dirty="0">
                <a:ln>
                  <a:noFill/>
                </a:ln>
                <a:solidFill>
                  <a:srgbClr val="EE7813"/>
                </a:solidFill>
                <a:effectLst/>
                <a:uLnTx/>
                <a:uFillTx/>
                <a:latin typeface="Museo Sans 300"/>
                <a:ea typeface="+mn-ea"/>
                <a:cs typeface="+mn-cs"/>
              </a:rPr>
              <a:t>OIL</a:t>
            </a:r>
            <a:endParaRPr kumimoji="0" lang="en-US" sz="1000" b="0" i="0" u="none" strike="noStrike" kern="1200" cap="none" spc="0" normalizeH="0" baseline="0" noProof="0" dirty="0">
              <a:ln>
                <a:noFill/>
              </a:ln>
              <a:solidFill>
                <a:srgbClr val="EE7813"/>
              </a:solidFill>
              <a:effectLst/>
              <a:uLnTx/>
              <a:uFillTx/>
              <a:latin typeface="Museo Sans 300"/>
              <a:ea typeface="+mn-ea"/>
              <a:cs typeface="+mn-cs"/>
            </a:endParaRPr>
          </a:p>
        </p:txBody>
      </p:sp>
      <p:sp>
        <p:nvSpPr>
          <p:cNvPr id="21" name="TextBox 20"/>
          <p:cNvSpPr txBox="1"/>
          <p:nvPr/>
        </p:nvSpPr>
        <p:spPr>
          <a:xfrm>
            <a:off x="3310148" y="1706591"/>
            <a:ext cx="1027153" cy="246221"/>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000" b="0" i="0" u="none" strike="noStrike" kern="1200" cap="none" spc="0" normalizeH="0" baseline="0" noProof="0" dirty="0">
                <a:ln>
                  <a:noFill/>
                </a:ln>
                <a:solidFill>
                  <a:srgbClr val="EE7813"/>
                </a:solidFill>
                <a:effectLst/>
                <a:uLnTx/>
                <a:uFillTx/>
                <a:latin typeface="Museo Sans 300"/>
                <a:ea typeface="+mn-ea"/>
                <a:cs typeface="Arial" charset="0"/>
              </a:rPr>
              <a:t>COFFEE</a:t>
            </a:r>
            <a:endParaRPr kumimoji="0" lang="en-US" sz="1000" b="0" i="0" u="none" strike="noStrike" kern="1200" cap="none" spc="0" normalizeH="0" baseline="0" noProof="0" dirty="0">
              <a:ln>
                <a:noFill/>
              </a:ln>
              <a:solidFill>
                <a:srgbClr val="EE7813"/>
              </a:solidFill>
              <a:effectLst/>
              <a:uLnTx/>
              <a:uFillTx/>
              <a:latin typeface="Museo Sans 300"/>
              <a:ea typeface="+mn-ea"/>
              <a:cs typeface="+mn-cs"/>
            </a:endParaRPr>
          </a:p>
        </p:txBody>
      </p:sp>
      <p:sp>
        <p:nvSpPr>
          <p:cNvPr id="22" name="TextBox 21"/>
          <p:cNvSpPr txBox="1"/>
          <p:nvPr/>
        </p:nvSpPr>
        <p:spPr>
          <a:xfrm>
            <a:off x="4157531" y="1705128"/>
            <a:ext cx="1027153" cy="246221"/>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000" b="0" i="0" u="none" strike="noStrike" kern="1200" cap="none" spc="0" normalizeH="0" baseline="0" noProof="0" dirty="0">
                <a:ln>
                  <a:noFill/>
                </a:ln>
                <a:solidFill>
                  <a:srgbClr val="EE7813"/>
                </a:solidFill>
                <a:effectLst/>
                <a:uLnTx/>
                <a:uFillTx/>
                <a:latin typeface="Museo Sans 300"/>
                <a:ea typeface="+mn-ea"/>
                <a:cs typeface="Arial" charset="0"/>
              </a:rPr>
              <a:t>COCOA</a:t>
            </a:r>
            <a:endParaRPr kumimoji="0" lang="en-US" sz="1000" b="0" i="0" u="none" strike="noStrike" kern="1200" cap="none" spc="0" normalizeH="0" baseline="0" noProof="0" dirty="0">
              <a:ln>
                <a:noFill/>
              </a:ln>
              <a:solidFill>
                <a:srgbClr val="EE7813"/>
              </a:solidFill>
              <a:effectLst/>
              <a:uLnTx/>
              <a:uFillTx/>
              <a:latin typeface="Museo Sans 300"/>
              <a:ea typeface="+mn-ea"/>
              <a:cs typeface="+mn-cs"/>
            </a:endParaRPr>
          </a:p>
        </p:txBody>
      </p:sp>
      <p:sp>
        <p:nvSpPr>
          <p:cNvPr id="23" name="TextBox 22"/>
          <p:cNvSpPr txBox="1"/>
          <p:nvPr/>
        </p:nvSpPr>
        <p:spPr>
          <a:xfrm>
            <a:off x="3240489" y="3850330"/>
            <a:ext cx="1166470" cy="246221"/>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000" b="0" i="0" u="none" strike="noStrike" kern="1200" cap="none" spc="0" normalizeH="0" baseline="0" noProof="0" dirty="0">
                <a:ln>
                  <a:noFill/>
                </a:ln>
                <a:solidFill>
                  <a:srgbClr val="EE7813"/>
                </a:solidFill>
                <a:effectLst/>
                <a:uLnTx/>
                <a:uFillTx/>
                <a:latin typeface="Museo Sans 300"/>
                <a:ea typeface="+mn-ea"/>
                <a:cs typeface="Arial" charset="0"/>
              </a:rPr>
              <a:t>AQUACULTURE</a:t>
            </a:r>
            <a:endParaRPr kumimoji="0" lang="en-US" sz="1000" b="0" i="0" u="none" strike="noStrike" kern="1200" cap="none" spc="0" normalizeH="0" baseline="0" noProof="0" dirty="0">
              <a:ln>
                <a:noFill/>
              </a:ln>
              <a:solidFill>
                <a:srgbClr val="EE7813"/>
              </a:solidFill>
              <a:effectLst/>
              <a:uLnTx/>
              <a:uFillTx/>
              <a:latin typeface="Museo Sans 300"/>
              <a:ea typeface="+mn-ea"/>
              <a:cs typeface="+mn-cs"/>
            </a:endParaRPr>
          </a:p>
        </p:txBody>
      </p:sp>
      <p:sp>
        <p:nvSpPr>
          <p:cNvPr id="24" name="TextBox 23"/>
          <p:cNvSpPr txBox="1"/>
          <p:nvPr/>
        </p:nvSpPr>
        <p:spPr>
          <a:xfrm>
            <a:off x="4144227" y="3863365"/>
            <a:ext cx="1027153" cy="246221"/>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000" b="0" i="0" u="none" strike="noStrike" kern="1200" cap="none" spc="0" normalizeH="0" baseline="0" noProof="0" dirty="0">
                <a:ln>
                  <a:noFill/>
                </a:ln>
                <a:solidFill>
                  <a:srgbClr val="EE7813"/>
                </a:solidFill>
                <a:effectLst/>
                <a:uLnTx/>
                <a:uFillTx/>
                <a:latin typeface="Museo Sans 300"/>
                <a:ea typeface="+mn-ea"/>
                <a:cs typeface="Arial" charset="0"/>
              </a:rPr>
              <a:t>SPICES</a:t>
            </a:r>
            <a:endParaRPr kumimoji="0" lang="en-US" sz="1000" b="0" i="0" u="none" strike="noStrike" kern="1200" cap="none" spc="0" normalizeH="0" baseline="0" noProof="0" dirty="0">
              <a:ln>
                <a:noFill/>
              </a:ln>
              <a:solidFill>
                <a:srgbClr val="EE7813"/>
              </a:solidFill>
              <a:effectLst/>
              <a:uLnTx/>
              <a:uFillTx/>
              <a:latin typeface="Museo Sans 300"/>
              <a:ea typeface="+mn-ea"/>
              <a:cs typeface="+mn-cs"/>
            </a:endParaRPr>
          </a:p>
        </p:txBody>
      </p:sp>
      <p:sp>
        <p:nvSpPr>
          <p:cNvPr id="25" name="Rounded Rectangle 24"/>
          <p:cNvSpPr/>
          <p:nvPr/>
        </p:nvSpPr>
        <p:spPr>
          <a:xfrm>
            <a:off x="325390" y="1096993"/>
            <a:ext cx="2553030" cy="567691"/>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200" b="1" i="0" u="none" strike="noStrike" kern="1200" cap="none" spc="0" normalizeH="0" baseline="0" noProof="0" dirty="0">
                <a:ln>
                  <a:noFill/>
                </a:ln>
                <a:solidFill>
                  <a:prstClr val="white"/>
                </a:solidFill>
                <a:effectLst/>
                <a:uLnTx/>
                <a:uFillTx/>
                <a:latin typeface="Museo Sans 300"/>
                <a:ea typeface="+mn-ea"/>
                <a:cs typeface="+mn-cs"/>
              </a:rPr>
              <a:t>CEO/Chairman: </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200" b="0" i="0" u="none" strike="noStrike" kern="1200" cap="none" spc="0" normalizeH="0" baseline="0" noProof="0" dirty="0">
                <a:ln>
                  <a:noFill/>
                </a:ln>
                <a:solidFill>
                  <a:prstClr val="white"/>
                </a:solidFill>
                <a:effectLst/>
                <a:uLnTx/>
                <a:uFillTx/>
                <a:latin typeface="Museo Sans 300"/>
                <a:ea typeface="+mn-ea"/>
                <a:cs typeface="+mn-cs"/>
              </a:rPr>
              <a:t>Fitrian Ardiansyah</a:t>
            </a:r>
            <a:endParaRPr kumimoji="0" lang="en-US" sz="1200" b="0" i="0" u="none" strike="noStrike" kern="1200" cap="none" spc="0" normalizeH="0" baseline="0" noProof="0" dirty="0">
              <a:ln>
                <a:noFill/>
              </a:ln>
              <a:solidFill>
                <a:prstClr val="white"/>
              </a:solidFill>
              <a:effectLst/>
              <a:uLnTx/>
              <a:uFillTx/>
              <a:latin typeface="Museo Sans 300"/>
              <a:ea typeface="+mn-ea"/>
              <a:cs typeface="+mn-cs"/>
            </a:endParaRPr>
          </a:p>
        </p:txBody>
      </p:sp>
      <p:sp>
        <p:nvSpPr>
          <p:cNvPr id="26" name="Rounded Rectangle 25"/>
          <p:cNvSpPr/>
          <p:nvPr/>
        </p:nvSpPr>
        <p:spPr>
          <a:xfrm>
            <a:off x="296942" y="2849796"/>
            <a:ext cx="2585237" cy="2829502"/>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100" b="1" i="0" u="none" strike="noStrike" kern="1200" cap="none" spc="0" normalizeH="0" baseline="0" noProof="0" dirty="0">
                <a:ln>
                  <a:noFill/>
                </a:ln>
                <a:solidFill>
                  <a:prstClr val="white"/>
                </a:solidFill>
                <a:effectLst/>
                <a:uLnTx/>
                <a:uFillTx/>
                <a:latin typeface="Museo Sans 300"/>
                <a:ea typeface="+mn-ea"/>
                <a:cs typeface="+mn-cs"/>
              </a:rPr>
              <a:t>Commodities &amp; Landscapes:</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100" b="1" i="0" u="none" strike="noStrike" kern="1200" cap="none" spc="0" normalizeH="0" baseline="0" noProof="0" dirty="0">
                <a:ln>
                  <a:noFill/>
                </a:ln>
                <a:solidFill>
                  <a:prstClr val="white"/>
                </a:solidFill>
                <a:effectLst/>
                <a:uLnTx/>
                <a:uFillTx/>
                <a:latin typeface="Museo Sans 300"/>
                <a:ea typeface="+mn-ea"/>
                <a:cs typeface="+mn-cs"/>
              </a:rPr>
              <a:t>Program Director:</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100" b="0" i="0" u="none" strike="noStrike" kern="1200" cap="none" spc="0" normalizeH="0" baseline="0" noProof="0" dirty="0">
                <a:ln>
                  <a:noFill/>
                </a:ln>
                <a:solidFill>
                  <a:prstClr val="white"/>
                </a:solidFill>
                <a:effectLst/>
                <a:uLnTx/>
                <a:uFillTx/>
                <a:latin typeface="Museo Sans 300"/>
                <a:ea typeface="+mn-ea"/>
                <a:cs typeface="+mn-cs"/>
              </a:rPr>
              <a:t>Zakki Hakim</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ID" sz="1100" b="1" i="0" u="none" strike="noStrike" kern="1200" cap="none" spc="0" normalizeH="0" baseline="0" noProof="0" dirty="0">
              <a:ln>
                <a:noFill/>
              </a:ln>
              <a:solidFill>
                <a:prstClr val="white"/>
              </a:solidFill>
              <a:effectLst/>
              <a:uLnTx/>
              <a:uFillTx/>
              <a:latin typeface="Museo Sans 300"/>
              <a:ea typeface="+mn-ea"/>
              <a:cs typeface="+mn-cs"/>
            </a:endParaRP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100" b="1" i="0" u="none" strike="noStrike" kern="1200" cap="none" spc="0" normalizeH="0" baseline="0" noProof="0" dirty="0">
                <a:ln>
                  <a:noFill/>
                </a:ln>
                <a:solidFill>
                  <a:prstClr val="white"/>
                </a:solidFill>
                <a:effectLst/>
                <a:uLnTx/>
                <a:uFillTx/>
                <a:latin typeface="Museo Sans 300"/>
                <a:ea typeface="+mn-ea"/>
                <a:cs typeface="+mn-cs"/>
              </a:rPr>
              <a:t>Program Managers: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100" b="0" i="0" u="none" strike="noStrike" kern="1200" cap="none" spc="0" normalizeH="0" baseline="0" noProof="0" dirty="0">
                <a:ln>
                  <a:noFill/>
                </a:ln>
                <a:solidFill>
                  <a:prstClr val="white"/>
                </a:solidFill>
                <a:effectLst/>
                <a:uLnTx/>
                <a:uFillTx/>
                <a:latin typeface="Museo Sans 300"/>
                <a:ea typeface="+mn-ea"/>
                <a:cs typeface="+mn-cs"/>
              </a:rPr>
              <a:t>Mila </a:t>
            </a:r>
            <a:r>
              <a:rPr kumimoji="0" lang="en-ID" sz="1100" b="0" i="0" u="none" strike="noStrike" kern="1200" cap="none" spc="0" normalizeH="0" baseline="0" noProof="0" dirty="0" err="1">
                <a:ln>
                  <a:noFill/>
                </a:ln>
                <a:solidFill>
                  <a:prstClr val="white"/>
                </a:solidFill>
                <a:effectLst/>
                <a:uLnTx/>
                <a:uFillTx/>
                <a:latin typeface="Museo Sans 300"/>
                <a:ea typeface="+mn-ea"/>
                <a:cs typeface="+mn-cs"/>
              </a:rPr>
              <a:t>Nuh</a:t>
            </a:r>
            <a:r>
              <a:rPr kumimoji="0" lang="en-ID" sz="1100" b="0" i="0" u="none" strike="noStrike" kern="1200" cap="none" spc="0" normalizeH="0" baseline="0" noProof="0" dirty="0">
                <a:ln>
                  <a:noFill/>
                </a:ln>
                <a:solidFill>
                  <a:prstClr val="white"/>
                </a:solidFill>
                <a:effectLst/>
                <a:uLnTx/>
                <a:uFillTx/>
                <a:latin typeface="Museo Sans 300"/>
                <a:ea typeface="+mn-ea"/>
                <a:cs typeface="+mn-cs"/>
              </a:rPr>
              <a:t> (SPM-Landscape)</a:t>
            </a:r>
            <a:endParaRPr kumimoji="0" lang="en-ID" sz="1100" b="1" i="0" u="none" strike="noStrike" kern="1200" cap="none" spc="0" normalizeH="0" baseline="0" noProof="0" dirty="0">
              <a:ln>
                <a:noFill/>
              </a:ln>
              <a:solidFill>
                <a:prstClr val="white"/>
              </a:solidFill>
              <a:effectLst/>
              <a:uLnTx/>
              <a:uFillTx/>
              <a:latin typeface="Museo Sans 300"/>
              <a:ea typeface="+mn-ea"/>
              <a:cs typeface="+mn-cs"/>
            </a:endParaRPr>
          </a:p>
          <a:p>
            <a:pPr marL="0" marR="0" lvl="0" indent="0" algn="l" defTabSz="609585" rtl="0" eaLnBrk="1" fontAlgn="auto" latinLnBrk="0" hangingPunct="1">
              <a:lnSpc>
                <a:spcPct val="100000"/>
              </a:lnSpc>
              <a:spcBef>
                <a:spcPts val="0"/>
              </a:spcBef>
              <a:spcAft>
                <a:spcPts val="600"/>
              </a:spcAft>
              <a:buClrTx/>
              <a:buSzTx/>
              <a:buFontTx/>
              <a:buNone/>
              <a:tabLst/>
              <a:defRPr/>
            </a:pPr>
            <a:r>
              <a:rPr kumimoji="0" lang="en-ID" sz="1100" b="0" i="0" u="none" strike="noStrike" kern="1200" cap="none" spc="0" normalizeH="0" baseline="0" noProof="0" dirty="0">
                <a:ln>
                  <a:noFill/>
                </a:ln>
                <a:solidFill>
                  <a:prstClr val="white"/>
                </a:solidFill>
                <a:effectLst/>
                <a:uLnTx/>
                <a:uFillTx/>
                <a:latin typeface="Museo Sans 300"/>
                <a:ea typeface="+mn-ea"/>
                <a:cs typeface="+mn-cs"/>
              </a:rPr>
              <a:t>Aris Wanjaya (PM-Landscape)</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100" b="1" i="0" u="none" strike="noStrike" kern="1200" cap="none" spc="0" normalizeH="0" baseline="0" noProof="0" dirty="0">
                <a:ln>
                  <a:noFill/>
                </a:ln>
                <a:solidFill>
                  <a:prstClr val="white"/>
                </a:solidFill>
                <a:effectLst/>
                <a:uLnTx/>
                <a:uFillTx/>
                <a:latin typeface="Museo Sans 300"/>
                <a:ea typeface="+mn-ea"/>
                <a:cs typeface="+mn-cs"/>
              </a:rPr>
              <a:t>Program Officer:</a:t>
            </a:r>
          </a:p>
          <a:p>
            <a:pPr marL="0" marR="0" lvl="0" indent="0" algn="l" defTabSz="609585" rtl="0" eaLnBrk="1" fontAlgn="auto" latinLnBrk="0" hangingPunct="1">
              <a:lnSpc>
                <a:spcPct val="100000"/>
              </a:lnSpc>
              <a:spcBef>
                <a:spcPts val="0"/>
              </a:spcBef>
              <a:spcAft>
                <a:spcPts val="600"/>
              </a:spcAft>
              <a:buClrTx/>
              <a:buSzTx/>
              <a:buFontTx/>
              <a:buNone/>
              <a:tabLst/>
              <a:defRPr/>
            </a:pPr>
            <a:r>
              <a:rPr kumimoji="0" lang="en-ID" sz="1100" b="0" i="0" u="none" strike="noStrike" kern="1200" cap="none" spc="0" normalizeH="0" baseline="0" noProof="0" dirty="0">
                <a:ln>
                  <a:noFill/>
                </a:ln>
                <a:solidFill>
                  <a:prstClr val="white"/>
                </a:solidFill>
                <a:effectLst/>
                <a:uLnTx/>
                <a:uFillTx/>
                <a:latin typeface="Museo Sans 300"/>
                <a:ea typeface="+mn-ea"/>
                <a:cs typeface="+mn-cs"/>
              </a:rPr>
              <a:t>Nadia Ridwan (Finance Officer Program)</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100" b="1" i="0" u="none" strike="noStrike" kern="1200" cap="none" spc="0" normalizeH="0" baseline="0" noProof="0" dirty="0">
                <a:ln>
                  <a:noFill/>
                </a:ln>
                <a:solidFill>
                  <a:prstClr val="white"/>
                </a:solidFill>
                <a:effectLst/>
                <a:uLnTx/>
                <a:uFillTx/>
                <a:latin typeface="Museo Sans 300"/>
                <a:ea typeface="+mn-ea"/>
                <a:cs typeface="+mn-cs"/>
              </a:rPr>
              <a:t>Landscape Managers:</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100" b="0" i="0" u="none" strike="noStrike" kern="1200" cap="none" spc="0" normalizeH="0" baseline="0" noProof="0" dirty="0">
                <a:ln>
                  <a:noFill/>
                </a:ln>
                <a:solidFill>
                  <a:prstClr val="white"/>
                </a:solidFill>
                <a:effectLst/>
                <a:uLnTx/>
                <a:uFillTx/>
                <a:latin typeface="Museo Sans 300"/>
                <a:ea typeface="+mn-ea"/>
                <a:cs typeface="+mn-cs"/>
              </a:rPr>
              <a:t>Riswan (Aceh)</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100" b="0" i="0" u="none" strike="noStrike" kern="1200" cap="none" spc="0" normalizeH="0" baseline="0" noProof="0" dirty="0">
                <a:ln>
                  <a:noFill/>
                </a:ln>
                <a:solidFill>
                  <a:prstClr val="white"/>
                </a:solidFill>
                <a:effectLst/>
                <a:uLnTx/>
                <a:uFillTx/>
                <a:latin typeface="Museo Sans 300"/>
                <a:ea typeface="+mn-ea"/>
                <a:cs typeface="+mn-cs"/>
              </a:rPr>
              <a:t>Lorens (West Kalimantan)</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100" b="0" i="0" u="none" strike="noStrike" kern="1200" cap="none" spc="0" normalizeH="0" baseline="0" noProof="0" dirty="0">
                <a:ln>
                  <a:noFill/>
                </a:ln>
                <a:solidFill>
                  <a:prstClr val="white"/>
                </a:solidFill>
                <a:effectLst/>
                <a:uLnTx/>
                <a:uFillTx/>
                <a:latin typeface="Museo Sans 300"/>
                <a:ea typeface="+mn-ea"/>
                <a:cs typeface="+mn-cs"/>
              </a:rPr>
              <a:t>Khusnul Zaini (Jambi)</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100" b="0" i="0" u="none" strike="noStrike" kern="1200" cap="none" spc="0" normalizeH="0" baseline="0" noProof="0" dirty="0" err="1">
                <a:ln>
                  <a:noFill/>
                </a:ln>
                <a:solidFill>
                  <a:prstClr val="white"/>
                </a:solidFill>
                <a:effectLst/>
                <a:uLnTx/>
                <a:uFillTx/>
                <a:latin typeface="Museo Sans 300"/>
                <a:ea typeface="+mn-ea"/>
                <a:cs typeface="+mn-cs"/>
              </a:rPr>
              <a:t>Ifran</a:t>
            </a:r>
            <a:r>
              <a:rPr kumimoji="0" lang="en-ID" sz="1100" b="0" i="0" u="none" strike="noStrike" kern="1200" cap="none" spc="0" normalizeH="0" baseline="0" noProof="0" dirty="0">
                <a:ln>
                  <a:noFill/>
                </a:ln>
                <a:solidFill>
                  <a:prstClr val="white"/>
                </a:solidFill>
                <a:effectLst/>
                <a:uLnTx/>
                <a:uFillTx/>
                <a:latin typeface="Museo Sans 300"/>
                <a:ea typeface="+mn-ea"/>
                <a:cs typeface="+mn-cs"/>
              </a:rPr>
              <a:t> (South Sumatra</a:t>
            </a:r>
          </a:p>
        </p:txBody>
      </p:sp>
      <p:sp>
        <p:nvSpPr>
          <p:cNvPr id="27" name="Rounded Rectangle 26"/>
          <p:cNvSpPr/>
          <p:nvPr/>
        </p:nvSpPr>
        <p:spPr>
          <a:xfrm>
            <a:off x="3159329" y="1929939"/>
            <a:ext cx="2271956" cy="1285522"/>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100" b="1" i="0" u="none" strike="noStrike" kern="1200" cap="none" spc="0" normalizeH="0" baseline="0" noProof="0" dirty="0">
                <a:ln>
                  <a:noFill/>
                </a:ln>
                <a:solidFill>
                  <a:prstClr val="white"/>
                </a:solidFill>
                <a:effectLst/>
                <a:uLnTx/>
                <a:uFillTx/>
                <a:latin typeface="Museo Sans 300"/>
                <a:ea typeface="+mn-ea"/>
                <a:cs typeface="+mn-cs"/>
              </a:rPr>
              <a:t>Other Commodities:</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100" b="1" i="0" u="none" strike="noStrike" kern="1200" cap="none" spc="0" normalizeH="0" baseline="0" noProof="0" dirty="0">
                <a:ln>
                  <a:noFill/>
                </a:ln>
                <a:solidFill>
                  <a:prstClr val="white"/>
                </a:solidFill>
                <a:effectLst/>
                <a:uLnTx/>
                <a:uFillTx/>
                <a:latin typeface="Museo Sans 300"/>
                <a:ea typeface="+mn-ea"/>
                <a:cs typeface="+mn-cs"/>
              </a:rPr>
              <a:t>Program Officer: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100" b="0" i="0" u="none" strike="noStrike" kern="1200" cap="none" spc="0" normalizeH="0" baseline="0" noProof="0" dirty="0">
                <a:ln>
                  <a:noFill/>
                </a:ln>
                <a:solidFill>
                  <a:prstClr val="white"/>
                </a:solidFill>
                <a:effectLst/>
                <a:uLnTx/>
                <a:uFillTx/>
                <a:latin typeface="Museo Sans 300"/>
                <a:ea typeface="+mn-ea"/>
                <a:cs typeface="+mn-cs"/>
              </a:rPr>
              <a:t>Melati (Coffee &amp; Cocoa)</a:t>
            </a:r>
          </a:p>
          <a:p>
            <a:pPr marL="0" marR="0" lvl="0" indent="0" algn="l" defTabSz="609585" rtl="0" eaLnBrk="1" fontAlgn="auto" latinLnBrk="0" hangingPunct="1">
              <a:lnSpc>
                <a:spcPct val="100000"/>
              </a:lnSpc>
              <a:spcBef>
                <a:spcPts val="0"/>
              </a:spcBef>
              <a:spcAft>
                <a:spcPts val="600"/>
              </a:spcAft>
              <a:buClrTx/>
              <a:buSzTx/>
              <a:buFontTx/>
              <a:buNone/>
              <a:tabLst/>
              <a:defRPr/>
            </a:pPr>
            <a:r>
              <a:rPr kumimoji="0" lang="en-ID" sz="1100" b="0" i="0" u="none" strike="noStrike" kern="1200" cap="none" spc="0" normalizeH="0" baseline="0" noProof="0" dirty="0">
                <a:ln>
                  <a:noFill/>
                </a:ln>
                <a:solidFill>
                  <a:prstClr val="white"/>
                </a:solidFill>
                <a:effectLst/>
                <a:uLnTx/>
                <a:uFillTx/>
                <a:latin typeface="Museo Sans 300"/>
                <a:ea typeface="+mn-ea"/>
                <a:cs typeface="+mn-cs"/>
              </a:rPr>
              <a:t>Kahfiya Hasbi (Aquaculture)</a:t>
            </a:r>
          </a:p>
        </p:txBody>
      </p:sp>
      <p:sp>
        <p:nvSpPr>
          <p:cNvPr id="28" name="Rectangle 27"/>
          <p:cNvSpPr/>
          <p:nvPr/>
        </p:nvSpPr>
        <p:spPr>
          <a:xfrm>
            <a:off x="3107175" y="1087150"/>
            <a:ext cx="2376264" cy="3002489"/>
          </a:xfrm>
          <a:prstGeom prst="rect">
            <a:avLst/>
          </a:prstGeom>
          <a:noFill/>
          <a:ln w="12700">
            <a:solidFill>
              <a:srgbClr val="EE781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Museo Sans 300"/>
              <a:ea typeface="+mn-ea"/>
              <a:cs typeface="+mn-cs"/>
            </a:endParaRPr>
          </a:p>
        </p:txBody>
      </p:sp>
      <p:sp>
        <p:nvSpPr>
          <p:cNvPr id="29" name="Rectangle 28"/>
          <p:cNvSpPr/>
          <p:nvPr/>
        </p:nvSpPr>
        <p:spPr>
          <a:xfrm>
            <a:off x="3108977" y="4132850"/>
            <a:ext cx="2376264" cy="2317346"/>
          </a:xfrm>
          <a:prstGeom prst="rect">
            <a:avLst/>
          </a:prstGeom>
          <a:noFill/>
          <a:ln w="12700">
            <a:solidFill>
              <a:srgbClr val="EE781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sp>
        <p:nvSpPr>
          <p:cNvPr id="30" name="Rounded Rectangle 29"/>
          <p:cNvSpPr/>
          <p:nvPr/>
        </p:nvSpPr>
        <p:spPr>
          <a:xfrm>
            <a:off x="3159329" y="5518458"/>
            <a:ext cx="2271956" cy="877559"/>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100" b="1" i="0" u="none" strike="noStrike" kern="1200" cap="none" spc="0" normalizeH="0" baseline="0" noProof="0" dirty="0">
                <a:ln>
                  <a:noFill/>
                </a:ln>
                <a:solidFill>
                  <a:prstClr val="white"/>
                </a:solidFill>
                <a:effectLst/>
                <a:uLnTx/>
                <a:uFillTx/>
                <a:latin typeface="Museo Sans 300"/>
                <a:ea typeface="+mn-ea"/>
                <a:cs typeface="+mn-cs"/>
              </a:rPr>
              <a:t>Business Development &amp; Innovative Finance:</a:t>
            </a:r>
          </a:p>
          <a:p>
            <a:pPr marL="0" marR="0" lvl="0" indent="0" algn="l" defTabSz="609585" rtl="0" eaLnBrk="1" fontAlgn="auto" latinLnBrk="0" hangingPunct="1">
              <a:lnSpc>
                <a:spcPct val="100000"/>
              </a:lnSpc>
              <a:spcBef>
                <a:spcPts val="0"/>
              </a:spcBef>
              <a:spcAft>
                <a:spcPts val="600"/>
              </a:spcAft>
              <a:buClrTx/>
              <a:buSzTx/>
              <a:buFontTx/>
              <a:buNone/>
              <a:tabLst/>
              <a:defRPr/>
            </a:pPr>
            <a:r>
              <a:rPr kumimoji="0" lang="en-ID" sz="1100" b="0" i="0" u="none" strike="noStrike" kern="1200" cap="none" spc="0" normalizeH="0" baseline="0" noProof="0" dirty="0">
                <a:ln>
                  <a:noFill/>
                </a:ln>
                <a:solidFill>
                  <a:prstClr val="white"/>
                </a:solidFill>
                <a:effectLst/>
                <a:uLnTx/>
                <a:uFillTx/>
                <a:latin typeface="Museo Sans 300"/>
                <a:ea typeface="+mn-ea"/>
                <a:cs typeface="+mn-cs"/>
              </a:rPr>
              <a:t>Zakki Hakim</a:t>
            </a:r>
          </a:p>
        </p:txBody>
      </p:sp>
      <p:sp>
        <p:nvSpPr>
          <p:cNvPr id="31" name="Rounded Rectangle 30"/>
          <p:cNvSpPr/>
          <p:nvPr/>
        </p:nvSpPr>
        <p:spPr>
          <a:xfrm>
            <a:off x="3159329" y="4183575"/>
            <a:ext cx="2271956" cy="1280704"/>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100" b="1" i="0" u="none" strike="noStrike" kern="1200" cap="none" spc="0" normalizeH="0" baseline="0" noProof="0" dirty="0">
                <a:ln>
                  <a:noFill/>
                </a:ln>
                <a:solidFill>
                  <a:prstClr val="white"/>
                </a:solidFill>
                <a:effectLst/>
                <a:uLnTx/>
                <a:uFillTx/>
                <a:latin typeface="Museo Sans 300"/>
                <a:ea typeface="+mn-ea"/>
                <a:cs typeface="+mn-cs"/>
              </a:rPr>
              <a:t>Operations:</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100" b="0" i="0" u="none" strike="noStrike" kern="1200" cap="none" spc="0" normalizeH="0" baseline="0" noProof="0" dirty="0">
                <a:ln>
                  <a:noFill/>
                </a:ln>
                <a:solidFill>
                  <a:prstClr val="white"/>
                </a:solidFill>
                <a:effectLst/>
                <a:uLnTx/>
                <a:uFillTx/>
                <a:latin typeface="Museo Sans 300"/>
                <a:ea typeface="+mn-ea"/>
                <a:cs typeface="+mn-cs"/>
              </a:rPr>
              <a:t>Andri Oarto (Ops Director)</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100" b="0" i="0" u="none" strike="noStrike" kern="1200" cap="none" spc="0" normalizeH="0" baseline="0" noProof="0" dirty="0">
                <a:ln>
                  <a:noFill/>
                </a:ln>
                <a:solidFill>
                  <a:prstClr val="white"/>
                </a:solidFill>
                <a:effectLst/>
                <a:uLnTx/>
                <a:uFillTx/>
                <a:latin typeface="Museo Sans 300"/>
                <a:ea typeface="+mn-ea"/>
                <a:cs typeface="+mn-cs"/>
              </a:rPr>
              <a:t>Yashinta Wardhani (Finance Officer)</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100" b="0" i="0" u="none" strike="noStrike" kern="1200" cap="none" spc="0" normalizeH="0" baseline="0" noProof="0" dirty="0">
                <a:ln>
                  <a:noFill/>
                </a:ln>
                <a:solidFill>
                  <a:prstClr val="white"/>
                </a:solidFill>
                <a:effectLst/>
                <a:uLnTx/>
                <a:uFillTx/>
                <a:latin typeface="Museo Sans 300"/>
                <a:ea typeface="+mn-ea"/>
                <a:cs typeface="+mn-cs"/>
              </a:rPr>
              <a:t>Yuli Setyawati (PA for Chairman)</a:t>
            </a:r>
          </a:p>
        </p:txBody>
      </p:sp>
      <p:sp>
        <p:nvSpPr>
          <p:cNvPr id="32" name="Rectangle 31"/>
          <p:cNvSpPr/>
          <p:nvPr/>
        </p:nvSpPr>
        <p:spPr>
          <a:xfrm>
            <a:off x="165241" y="999375"/>
            <a:ext cx="5425772" cy="5522829"/>
          </a:xfrm>
          <a:prstGeom prst="rect">
            <a:avLst/>
          </a:prstGeom>
          <a:noFill/>
          <a:ln w="19050">
            <a:solidFill>
              <a:srgbClr val="EE781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Museo Sans 300"/>
              <a:ea typeface="+mn-ea"/>
              <a:cs typeface="+mn-cs"/>
            </a:endParaRPr>
          </a:p>
        </p:txBody>
      </p:sp>
      <p:pic>
        <p:nvPicPr>
          <p:cNvPr id="33" name="Picture 3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878603" y="5248093"/>
            <a:ext cx="402013" cy="490456"/>
          </a:xfrm>
          <a:prstGeom prst="rect">
            <a:avLst/>
          </a:prstGeom>
        </p:spPr>
      </p:pic>
      <p:pic>
        <p:nvPicPr>
          <p:cNvPr id="34" name="Picture 33"/>
          <p:cNvPicPr>
            <a:picLocks noChangeAspect="1"/>
          </p:cNvPicPr>
          <p:nvPr/>
        </p:nvPicPr>
        <p:blipFill rotWithShape="1">
          <a:blip r:embed="rId12" cstate="email">
            <a:extLst>
              <a:ext uri="{28A0092B-C50C-407E-A947-70E740481C1C}">
                <a14:useLocalDpi xmlns:a14="http://schemas.microsoft.com/office/drawing/2010/main"/>
              </a:ext>
            </a:extLst>
          </a:blip>
          <a:srcRect t="-979" b="-1"/>
          <a:stretch/>
        </p:blipFill>
        <p:spPr>
          <a:xfrm>
            <a:off x="9891444" y="6189542"/>
            <a:ext cx="1206227" cy="521069"/>
          </a:xfrm>
          <a:prstGeom prst="rect">
            <a:avLst/>
          </a:prstGeom>
        </p:spPr>
      </p:pic>
      <p:pic>
        <p:nvPicPr>
          <p:cNvPr id="35" name="Picture 3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771322" y="5904755"/>
            <a:ext cx="1030696" cy="531866"/>
          </a:xfrm>
          <a:prstGeom prst="rect">
            <a:avLst/>
          </a:prstGeom>
        </p:spPr>
      </p:pic>
      <p:pic>
        <p:nvPicPr>
          <p:cNvPr id="36" name="Picture 3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851544" y="6450056"/>
            <a:ext cx="743025" cy="338732"/>
          </a:xfrm>
          <a:prstGeom prst="rect">
            <a:avLst/>
          </a:prstGeom>
        </p:spPr>
      </p:pic>
      <p:pic>
        <p:nvPicPr>
          <p:cNvPr id="37" name="Picture 36"/>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1182429" y="6125519"/>
            <a:ext cx="841358" cy="493903"/>
          </a:xfrm>
          <a:prstGeom prst="rect">
            <a:avLst/>
          </a:prstGeom>
        </p:spPr>
      </p:pic>
      <p:pic>
        <p:nvPicPr>
          <p:cNvPr id="38" name="Picture 37"/>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9353689" y="5301566"/>
            <a:ext cx="731411" cy="528691"/>
          </a:xfrm>
          <a:prstGeom prst="rect">
            <a:avLst/>
          </a:prstGeom>
        </p:spPr>
      </p:pic>
      <p:pic>
        <p:nvPicPr>
          <p:cNvPr id="39" name="Picture 38"/>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10861469" y="5423328"/>
            <a:ext cx="1048652" cy="360586"/>
          </a:xfrm>
          <a:prstGeom prst="rect">
            <a:avLst/>
          </a:prstGeom>
        </p:spPr>
      </p:pic>
      <p:pic>
        <p:nvPicPr>
          <p:cNvPr id="40" name="Picture 39"/>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755383" y="1550470"/>
            <a:ext cx="1588915" cy="530565"/>
          </a:xfrm>
          <a:prstGeom prst="rect">
            <a:avLst/>
          </a:prstGeom>
        </p:spPr>
      </p:pic>
      <p:pic>
        <p:nvPicPr>
          <p:cNvPr id="41" name="Picture 40"/>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8231947" y="1399043"/>
            <a:ext cx="2192950" cy="660432"/>
          </a:xfrm>
          <a:prstGeom prst="rect">
            <a:avLst/>
          </a:prstGeom>
        </p:spPr>
      </p:pic>
      <p:pic>
        <p:nvPicPr>
          <p:cNvPr id="42" name="Picture 41"/>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0527645" y="1470057"/>
            <a:ext cx="1127688" cy="552093"/>
          </a:xfrm>
          <a:prstGeom prst="rect">
            <a:avLst/>
          </a:prstGeom>
        </p:spPr>
      </p:pic>
      <p:sp>
        <p:nvSpPr>
          <p:cNvPr id="43" name="TextBox 42"/>
          <p:cNvSpPr txBox="1"/>
          <p:nvPr/>
        </p:nvSpPr>
        <p:spPr>
          <a:xfrm>
            <a:off x="5704909" y="1353234"/>
            <a:ext cx="1162825" cy="31100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400" b="1" i="0" u="none" strike="noStrike" kern="1200" cap="none" spc="0" normalizeH="0" baseline="0" noProof="0" dirty="0">
                <a:ln>
                  <a:noFill/>
                </a:ln>
                <a:solidFill>
                  <a:srgbClr val="EE7813"/>
                </a:solidFill>
                <a:effectLst/>
                <a:uLnTx/>
                <a:uFillTx/>
                <a:latin typeface="Museo Sans 300"/>
                <a:ea typeface="+mn-ea"/>
                <a:cs typeface="+mn-cs"/>
              </a:rPr>
              <a:t>DONORS</a:t>
            </a:r>
            <a:endParaRPr kumimoji="0" lang="en-US" sz="1400" b="1" i="0" u="none" strike="noStrike" kern="1200" cap="none" spc="0" normalizeH="0" baseline="0" noProof="0" dirty="0">
              <a:ln>
                <a:noFill/>
              </a:ln>
              <a:solidFill>
                <a:srgbClr val="EE7813"/>
              </a:solidFill>
              <a:effectLst/>
              <a:uLnTx/>
              <a:uFillTx/>
              <a:latin typeface="Museo Sans 300"/>
              <a:ea typeface="+mn-ea"/>
              <a:cs typeface="+mn-cs"/>
            </a:endParaRPr>
          </a:p>
        </p:txBody>
      </p:sp>
      <p:pic>
        <p:nvPicPr>
          <p:cNvPr id="44" name="Picture 43"/>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a:off x="10091754" y="870345"/>
            <a:ext cx="1355409" cy="450055"/>
          </a:xfrm>
          <a:prstGeom prst="rect">
            <a:avLst/>
          </a:prstGeom>
        </p:spPr>
      </p:pic>
      <p:sp>
        <p:nvSpPr>
          <p:cNvPr id="45" name="TextBox 44"/>
          <p:cNvSpPr txBox="1"/>
          <p:nvPr/>
        </p:nvSpPr>
        <p:spPr>
          <a:xfrm>
            <a:off x="5763482" y="2257852"/>
            <a:ext cx="1521233" cy="307777"/>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400" b="1" i="0" u="none" strike="noStrike" kern="1200" cap="none" spc="0" normalizeH="0" baseline="0" noProof="0" dirty="0">
                <a:ln>
                  <a:noFill/>
                </a:ln>
                <a:solidFill>
                  <a:srgbClr val="EE7813"/>
                </a:solidFill>
                <a:effectLst/>
                <a:uLnTx/>
                <a:uFillTx/>
                <a:latin typeface="Museo Sans 300"/>
                <a:ea typeface="+mn-ea"/>
                <a:cs typeface="+mn-cs"/>
              </a:rPr>
              <a:t>PLATFORMS</a:t>
            </a:r>
            <a:endParaRPr kumimoji="0" lang="en-US" sz="1400" b="1" i="0" u="none" strike="noStrike" kern="1200" cap="none" spc="0" normalizeH="0" baseline="0" noProof="0" dirty="0">
              <a:ln>
                <a:noFill/>
              </a:ln>
              <a:solidFill>
                <a:srgbClr val="EE7813"/>
              </a:solidFill>
              <a:effectLst/>
              <a:uLnTx/>
              <a:uFillTx/>
              <a:latin typeface="Museo Sans 300"/>
              <a:ea typeface="+mn-ea"/>
              <a:cs typeface="+mn-cs"/>
            </a:endParaRPr>
          </a:p>
        </p:txBody>
      </p:sp>
      <p:pic>
        <p:nvPicPr>
          <p:cNvPr id="46" name="Picture 45"/>
          <p:cNvPicPr>
            <a:picLocks noChangeAspect="1"/>
          </p:cNvPicPr>
          <p:nvPr/>
        </p:nvPicPr>
        <p:blipFill rotWithShape="1">
          <a:blip r:embed="rId22" cstate="email">
            <a:extLst>
              <a:ext uri="{28A0092B-C50C-407E-A947-70E740481C1C}">
                <a14:useLocalDpi xmlns:a14="http://schemas.microsoft.com/office/drawing/2010/main"/>
              </a:ext>
            </a:extLst>
          </a:blip>
          <a:srcRect b="-13097"/>
          <a:stretch/>
        </p:blipFill>
        <p:spPr>
          <a:xfrm>
            <a:off x="7916810" y="2354213"/>
            <a:ext cx="1699617" cy="568874"/>
          </a:xfrm>
          <a:prstGeom prst="rect">
            <a:avLst/>
          </a:prstGeom>
        </p:spPr>
      </p:pic>
      <p:pic>
        <p:nvPicPr>
          <p:cNvPr id="47" name="Picture 46"/>
          <p:cNvPicPr>
            <a:picLocks noChangeAspect="1"/>
          </p:cNvPicPr>
          <p:nvPr/>
        </p:nvPicPr>
        <p:blipFill>
          <a:blip r:embed="rId23">
            <a:extLst>
              <a:ext uri="{28A0092B-C50C-407E-A947-70E740481C1C}">
                <a14:useLocalDpi xmlns:a14="http://schemas.microsoft.com/office/drawing/2010/main"/>
              </a:ext>
            </a:extLst>
          </a:blip>
          <a:stretch>
            <a:fillRect/>
          </a:stretch>
        </p:blipFill>
        <p:spPr>
          <a:xfrm>
            <a:off x="10621367" y="2324253"/>
            <a:ext cx="662927" cy="662927"/>
          </a:xfrm>
          <a:prstGeom prst="rect">
            <a:avLst/>
          </a:prstGeom>
        </p:spPr>
      </p:pic>
      <p:pic>
        <p:nvPicPr>
          <p:cNvPr id="48" name="Picture 47"/>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5748858" y="3212012"/>
            <a:ext cx="1260292" cy="520938"/>
          </a:xfrm>
          <a:prstGeom prst="rect">
            <a:avLst/>
          </a:prstGeom>
          <a:solidFill>
            <a:schemeClr val="bg1"/>
          </a:solidFill>
        </p:spPr>
      </p:pic>
      <p:pic>
        <p:nvPicPr>
          <p:cNvPr id="49" name="Picture 48"/>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7149035" y="3178893"/>
            <a:ext cx="1088551" cy="499335"/>
          </a:xfrm>
          <a:prstGeom prst="rect">
            <a:avLst/>
          </a:prstGeom>
        </p:spPr>
      </p:pic>
      <p:grpSp>
        <p:nvGrpSpPr>
          <p:cNvPr id="50" name="Group 49"/>
          <p:cNvGrpSpPr/>
          <p:nvPr/>
        </p:nvGrpSpPr>
        <p:grpSpPr>
          <a:xfrm>
            <a:off x="5840361" y="2552734"/>
            <a:ext cx="1841181" cy="652342"/>
            <a:chOff x="2085029" y="2371188"/>
            <a:chExt cx="1887464" cy="668740"/>
          </a:xfrm>
        </p:grpSpPr>
        <p:pic>
          <p:nvPicPr>
            <p:cNvPr id="51" name="Picture 50"/>
            <p:cNvPicPr>
              <a:picLocks noChangeAspect="1"/>
            </p:cNvPicPr>
            <p:nvPr/>
          </p:nvPicPr>
          <p:blipFill rotWithShape="1">
            <a:blip r:embed="rId26" cstate="email">
              <a:extLst>
                <a:ext uri="{28A0092B-C50C-407E-A947-70E740481C1C}">
                  <a14:useLocalDpi xmlns:a14="http://schemas.microsoft.com/office/drawing/2010/main"/>
                </a:ext>
              </a:extLst>
            </a:blip>
            <a:srcRect t="-1" b="-6079"/>
            <a:stretch/>
          </p:blipFill>
          <p:spPr>
            <a:xfrm>
              <a:off x="2085029" y="2371188"/>
              <a:ext cx="1887464" cy="535514"/>
            </a:xfrm>
            <a:prstGeom prst="rect">
              <a:avLst/>
            </a:prstGeom>
            <a:solidFill>
              <a:schemeClr val="bg1"/>
            </a:solidFill>
          </p:spPr>
        </p:pic>
        <p:pic>
          <p:nvPicPr>
            <p:cNvPr id="52" name="Picture 51"/>
            <p:cNvPicPr>
              <a:picLocks noChangeAspect="1"/>
            </p:cNvPicPr>
            <p:nvPr/>
          </p:nvPicPr>
          <p:blipFill rotWithShape="1">
            <a:blip r:embed="rId27" cstate="email">
              <a:extLst>
                <a:ext uri="{28A0092B-C50C-407E-A947-70E740481C1C}">
                  <a14:useLocalDpi xmlns:a14="http://schemas.microsoft.com/office/drawing/2010/main"/>
                </a:ext>
              </a:extLst>
            </a:blip>
            <a:srcRect/>
            <a:stretch/>
          </p:blipFill>
          <p:spPr>
            <a:xfrm>
              <a:off x="2585754" y="2573646"/>
              <a:ext cx="811580" cy="466282"/>
            </a:xfrm>
            <a:prstGeom prst="rect">
              <a:avLst/>
            </a:prstGeom>
          </p:spPr>
        </p:pic>
      </p:grpSp>
      <p:pic>
        <p:nvPicPr>
          <p:cNvPr id="53" name="Picture 52"/>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9815969" y="2300009"/>
            <a:ext cx="675276" cy="820923"/>
          </a:xfrm>
          <a:prstGeom prst="rect">
            <a:avLst/>
          </a:prstGeom>
        </p:spPr>
      </p:pic>
      <p:pic>
        <p:nvPicPr>
          <p:cNvPr id="54" name="Picture 53"/>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11342982" y="2280408"/>
            <a:ext cx="578589" cy="702021"/>
          </a:xfrm>
          <a:prstGeom prst="rect">
            <a:avLst/>
          </a:prstGeom>
        </p:spPr>
      </p:pic>
      <p:pic>
        <p:nvPicPr>
          <p:cNvPr id="55" name="Picture 54"/>
          <p:cNvPicPr>
            <a:picLocks noChangeAspect="1"/>
          </p:cNvPicPr>
          <p:nvPr/>
        </p:nvPicPr>
        <p:blipFill rotWithShape="1">
          <a:blip r:embed="rId30" cstate="email">
            <a:extLst>
              <a:ext uri="{28A0092B-C50C-407E-A947-70E740481C1C}">
                <a14:useLocalDpi xmlns:a14="http://schemas.microsoft.com/office/drawing/2010/main"/>
              </a:ext>
            </a:extLst>
          </a:blip>
          <a:srcRect/>
          <a:stretch/>
        </p:blipFill>
        <p:spPr>
          <a:xfrm>
            <a:off x="10730363" y="3050077"/>
            <a:ext cx="1173453" cy="673807"/>
          </a:xfrm>
          <a:prstGeom prst="rect">
            <a:avLst/>
          </a:prstGeom>
        </p:spPr>
      </p:pic>
      <p:sp>
        <p:nvSpPr>
          <p:cNvPr id="56" name="TextBox 55"/>
          <p:cNvSpPr txBox="1"/>
          <p:nvPr/>
        </p:nvSpPr>
        <p:spPr>
          <a:xfrm>
            <a:off x="5686949" y="3887047"/>
            <a:ext cx="1608363" cy="307777"/>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400" b="1" i="0" u="none" strike="noStrike" kern="1200" cap="none" spc="0" normalizeH="0" baseline="0" noProof="0" dirty="0">
                <a:ln>
                  <a:noFill/>
                </a:ln>
                <a:solidFill>
                  <a:srgbClr val="EE7813"/>
                </a:solidFill>
                <a:effectLst/>
                <a:uLnTx/>
                <a:uFillTx/>
                <a:latin typeface="Museo Sans 300"/>
                <a:ea typeface="+mn-ea"/>
                <a:cs typeface="+mn-cs"/>
              </a:rPr>
              <a:t>GOVERNMENTS</a:t>
            </a:r>
            <a:endParaRPr kumimoji="0" lang="en-US" sz="1400" b="1" i="0" u="none" strike="noStrike" kern="1200" cap="none" spc="0" normalizeH="0" baseline="0" noProof="0" dirty="0">
              <a:ln>
                <a:noFill/>
              </a:ln>
              <a:solidFill>
                <a:srgbClr val="EE7813"/>
              </a:solidFill>
              <a:effectLst/>
              <a:uLnTx/>
              <a:uFillTx/>
              <a:latin typeface="Museo Sans 300"/>
              <a:ea typeface="+mn-ea"/>
              <a:cs typeface="+mn-cs"/>
            </a:endParaRPr>
          </a:p>
        </p:txBody>
      </p:sp>
      <p:pic>
        <p:nvPicPr>
          <p:cNvPr id="57" name="Picture 56"/>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8628610" y="4178413"/>
            <a:ext cx="473190" cy="607021"/>
          </a:xfrm>
          <a:prstGeom prst="rect">
            <a:avLst/>
          </a:prstGeom>
        </p:spPr>
      </p:pic>
      <p:pic>
        <p:nvPicPr>
          <p:cNvPr id="58" name="Picture 57"/>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9769067" y="4199943"/>
            <a:ext cx="545460" cy="567279"/>
          </a:xfrm>
          <a:prstGeom prst="rect">
            <a:avLst/>
          </a:prstGeom>
        </p:spPr>
      </p:pic>
      <p:pic>
        <p:nvPicPr>
          <p:cNvPr id="59" name="Picture 58"/>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9222862" y="4182099"/>
            <a:ext cx="410242" cy="555930"/>
          </a:xfrm>
          <a:prstGeom prst="rect">
            <a:avLst/>
          </a:prstGeom>
        </p:spPr>
      </p:pic>
      <p:pic>
        <p:nvPicPr>
          <p:cNvPr id="60" name="Picture 59"/>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10312873" y="4147344"/>
            <a:ext cx="559797" cy="570860"/>
          </a:xfrm>
          <a:prstGeom prst="rect">
            <a:avLst/>
          </a:prstGeom>
        </p:spPr>
      </p:pic>
      <p:pic>
        <p:nvPicPr>
          <p:cNvPr id="62" name="Picture 61"/>
          <p:cNvPicPr>
            <a:picLocks noChangeAspect="1"/>
          </p:cNvPicPr>
          <p:nvPr/>
        </p:nvPicPr>
        <p:blipFill rotWithShape="1">
          <a:blip r:embed="rId35" cstate="email">
            <a:extLst>
              <a:ext uri="{28A0092B-C50C-407E-A947-70E740481C1C}">
                <a14:useLocalDpi xmlns:a14="http://schemas.microsoft.com/office/drawing/2010/main"/>
              </a:ext>
            </a:extLst>
          </a:blip>
          <a:srcRect/>
          <a:stretch/>
        </p:blipFill>
        <p:spPr>
          <a:xfrm>
            <a:off x="10872670" y="4181819"/>
            <a:ext cx="450002" cy="587446"/>
          </a:xfrm>
          <a:prstGeom prst="rect">
            <a:avLst/>
          </a:prstGeom>
        </p:spPr>
      </p:pic>
      <p:pic>
        <p:nvPicPr>
          <p:cNvPr id="63" name="Picture 62"/>
          <p:cNvPicPr>
            <a:picLocks noChangeAspect="1"/>
          </p:cNvPicPr>
          <p:nvPr/>
        </p:nvPicPr>
        <p:blipFill rotWithShape="1">
          <a:blip r:embed="rId36" cstate="email">
            <a:extLst>
              <a:ext uri="{28A0092B-C50C-407E-A947-70E740481C1C}">
                <a14:useLocalDpi xmlns:a14="http://schemas.microsoft.com/office/drawing/2010/main"/>
              </a:ext>
            </a:extLst>
          </a:blip>
          <a:srcRect/>
          <a:stretch/>
        </p:blipFill>
        <p:spPr>
          <a:xfrm>
            <a:off x="11407230" y="4145897"/>
            <a:ext cx="525289" cy="622931"/>
          </a:xfrm>
          <a:prstGeom prst="rect">
            <a:avLst/>
          </a:prstGeom>
        </p:spPr>
      </p:pic>
      <p:cxnSp>
        <p:nvCxnSpPr>
          <p:cNvPr id="64" name="Straight Connector 63"/>
          <p:cNvCxnSpPr/>
          <p:nvPr/>
        </p:nvCxnSpPr>
        <p:spPr>
          <a:xfrm>
            <a:off x="5764752" y="2194225"/>
            <a:ext cx="6301416" cy="0"/>
          </a:xfrm>
          <a:prstGeom prst="line">
            <a:avLst/>
          </a:prstGeom>
          <a:ln>
            <a:solidFill>
              <a:srgbClr val="EE7813"/>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795997" y="3844317"/>
            <a:ext cx="6270171" cy="0"/>
          </a:xfrm>
          <a:prstGeom prst="line">
            <a:avLst/>
          </a:prstGeom>
          <a:ln>
            <a:solidFill>
              <a:srgbClr val="EE7813"/>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745523" y="4823927"/>
            <a:ext cx="6302685" cy="0"/>
          </a:xfrm>
          <a:prstGeom prst="line">
            <a:avLst/>
          </a:prstGeom>
          <a:ln>
            <a:solidFill>
              <a:srgbClr val="EE7813"/>
            </a:solidFill>
          </a:ln>
        </p:spPr>
        <p:style>
          <a:lnRef idx="1">
            <a:schemeClr val="accent1"/>
          </a:lnRef>
          <a:fillRef idx="0">
            <a:schemeClr val="accent1"/>
          </a:fillRef>
          <a:effectRef idx="0">
            <a:schemeClr val="accent1"/>
          </a:effectRef>
          <a:fontRef idx="minor">
            <a:schemeClr val="tx1"/>
          </a:fontRef>
        </p:style>
      </p:cxnSp>
      <p:pic>
        <p:nvPicPr>
          <p:cNvPr id="67" name="Picture 66"/>
          <p:cNvPicPr>
            <a:picLocks noChangeAspect="1"/>
          </p:cNvPicPr>
          <p:nvPr/>
        </p:nvPicPr>
        <p:blipFill rotWithShape="1">
          <a:blip r:embed="rId37" cstate="email">
            <a:extLst>
              <a:ext uri="{28A0092B-C50C-407E-A947-70E740481C1C}">
                <a14:useLocalDpi xmlns:a14="http://schemas.microsoft.com/office/drawing/2010/main"/>
              </a:ext>
            </a:extLst>
          </a:blip>
          <a:srcRect/>
          <a:stretch/>
        </p:blipFill>
        <p:spPr>
          <a:xfrm>
            <a:off x="7167071" y="4157620"/>
            <a:ext cx="1420740" cy="556824"/>
          </a:xfrm>
          <a:prstGeom prst="rect">
            <a:avLst/>
          </a:prstGeom>
        </p:spPr>
      </p:pic>
      <p:sp>
        <p:nvSpPr>
          <p:cNvPr id="68" name="TextBox 67"/>
          <p:cNvSpPr txBox="1"/>
          <p:nvPr/>
        </p:nvSpPr>
        <p:spPr>
          <a:xfrm>
            <a:off x="5686949" y="4880679"/>
            <a:ext cx="2034742" cy="305797"/>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400" b="1" i="0" u="none" strike="noStrike" kern="1200" cap="none" spc="0" normalizeH="0" baseline="0" noProof="0" dirty="0">
                <a:ln>
                  <a:noFill/>
                </a:ln>
                <a:solidFill>
                  <a:srgbClr val="EE7813"/>
                </a:solidFill>
                <a:effectLst/>
                <a:uLnTx/>
                <a:uFillTx/>
                <a:latin typeface="Museo Sans 300"/>
                <a:ea typeface="+mn-ea"/>
                <a:cs typeface="+mn-cs"/>
              </a:rPr>
              <a:t>PRIVATE SECTORS</a:t>
            </a:r>
            <a:endParaRPr kumimoji="0" lang="en-US" sz="1400" b="1" i="0" u="none" strike="noStrike" kern="1200" cap="none" spc="0" normalizeH="0" baseline="0" noProof="0" dirty="0">
              <a:ln>
                <a:noFill/>
              </a:ln>
              <a:solidFill>
                <a:srgbClr val="EE7813"/>
              </a:solidFill>
              <a:effectLst/>
              <a:uLnTx/>
              <a:uFillTx/>
              <a:latin typeface="Museo Sans 300"/>
              <a:ea typeface="+mn-ea"/>
              <a:cs typeface="+mn-cs"/>
            </a:endParaRPr>
          </a:p>
        </p:txBody>
      </p:sp>
      <p:cxnSp>
        <p:nvCxnSpPr>
          <p:cNvPr id="69" name="Straight Connector 68"/>
          <p:cNvCxnSpPr/>
          <p:nvPr/>
        </p:nvCxnSpPr>
        <p:spPr>
          <a:xfrm>
            <a:off x="5778037" y="5933400"/>
            <a:ext cx="6270171" cy="0"/>
          </a:xfrm>
          <a:prstGeom prst="line">
            <a:avLst/>
          </a:prstGeom>
          <a:ln>
            <a:solidFill>
              <a:srgbClr val="EE7813"/>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5771717" y="6073684"/>
            <a:ext cx="1550607" cy="307777"/>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400" b="1" i="0" u="none" strike="noStrike" kern="1200" cap="none" spc="0" normalizeH="0" baseline="0" noProof="0" dirty="0">
                <a:ln>
                  <a:noFill/>
                </a:ln>
                <a:solidFill>
                  <a:srgbClr val="EE7813"/>
                </a:solidFill>
                <a:effectLst/>
                <a:uLnTx/>
                <a:uFillTx/>
                <a:latin typeface="Museo Sans 300"/>
                <a:ea typeface="+mn-ea"/>
                <a:cs typeface="+mn-cs"/>
              </a:rPr>
              <a:t>CSOs</a:t>
            </a:r>
            <a:endParaRPr kumimoji="0" lang="en-US" sz="1400" b="1" i="0" u="none" strike="noStrike" kern="1200" cap="none" spc="0" normalizeH="0" baseline="0" noProof="0" dirty="0">
              <a:ln>
                <a:noFill/>
              </a:ln>
              <a:solidFill>
                <a:srgbClr val="EE7813"/>
              </a:solidFill>
              <a:effectLst/>
              <a:uLnTx/>
              <a:uFillTx/>
              <a:latin typeface="Museo Sans 300"/>
              <a:ea typeface="+mn-ea"/>
              <a:cs typeface="+mn-cs"/>
            </a:endParaRPr>
          </a:p>
        </p:txBody>
      </p:sp>
      <p:pic>
        <p:nvPicPr>
          <p:cNvPr id="71" name="Picture 70"/>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5690542" y="4257766"/>
            <a:ext cx="1161683" cy="369627"/>
          </a:xfrm>
          <a:prstGeom prst="rect">
            <a:avLst/>
          </a:prstGeom>
        </p:spPr>
      </p:pic>
      <p:pic>
        <p:nvPicPr>
          <p:cNvPr id="72" name="Picture 71"/>
          <p:cNvPicPr>
            <a:picLocks noChangeAspect="1"/>
          </p:cNvPicPr>
          <p:nvPr/>
        </p:nvPicPr>
        <p:blipFill>
          <a:blip r:embed="rId39" cstate="email">
            <a:extLst>
              <a:ext uri="{28A0092B-C50C-407E-A947-70E740481C1C}">
                <a14:useLocalDpi xmlns:a14="http://schemas.microsoft.com/office/drawing/2010/main"/>
              </a:ext>
            </a:extLst>
          </a:blip>
          <a:stretch>
            <a:fillRect/>
          </a:stretch>
        </p:blipFill>
        <p:spPr>
          <a:xfrm>
            <a:off x="7044885" y="5316141"/>
            <a:ext cx="466131" cy="466131"/>
          </a:xfrm>
          <a:prstGeom prst="rect">
            <a:avLst/>
          </a:prstGeom>
        </p:spPr>
      </p:pic>
      <p:pic>
        <p:nvPicPr>
          <p:cNvPr id="73" name="Picture 72"/>
          <p:cNvPicPr>
            <a:picLocks noChangeAspect="1"/>
          </p:cNvPicPr>
          <p:nvPr/>
        </p:nvPicPr>
        <p:blipFill>
          <a:blip r:embed="rId40" cstate="email">
            <a:extLst>
              <a:ext uri="{28A0092B-C50C-407E-A947-70E740481C1C}">
                <a14:useLocalDpi xmlns:a14="http://schemas.microsoft.com/office/drawing/2010/main"/>
              </a:ext>
            </a:extLst>
          </a:blip>
          <a:stretch>
            <a:fillRect/>
          </a:stretch>
        </p:blipFill>
        <p:spPr>
          <a:xfrm>
            <a:off x="6458866" y="5238582"/>
            <a:ext cx="556443" cy="571584"/>
          </a:xfrm>
          <a:prstGeom prst="rect">
            <a:avLst/>
          </a:prstGeom>
        </p:spPr>
      </p:pic>
      <p:pic>
        <p:nvPicPr>
          <p:cNvPr id="74" name="Picture 73"/>
          <p:cNvPicPr>
            <a:picLocks noChangeAspect="1"/>
          </p:cNvPicPr>
          <p:nvPr/>
        </p:nvPicPr>
        <p:blipFill>
          <a:blip r:embed="rId41" cstate="email">
            <a:extLst>
              <a:ext uri="{28A0092B-C50C-407E-A947-70E740481C1C}">
                <a14:useLocalDpi xmlns:a14="http://schemas.microsoft.com/office/drawing/2010/main"/>
              </a:ext>
            </a:extLst>
          </a:blip>
          <a:stretch>
            <a:fillRect/>
          </a:stretch>
        </p:blipFill>
        <p:spPr>
          <a:xfrm>
            <a:off x="8322592" y="5250270"/>
            <a:ext cx="1085227" cy="587090"/>
          </a:xfrm>
          <a:prstGeom prst="rect">
            <a:avLst/>
          </a:prstGeom>
        </p:spPr>
      </p:pic>
      <p:pic>
        <p:nvPicPr>
          <p:cNvPr id="76" name="Picture 75"/>
          <p:cNvPicPr>
            <a:picLocks noChangeAspect="1"/>
          </p:cNvPicPr>
          <p:nvPr/>
        </p:nvPicPr>
        <p:blipFill>
          <a:blip r:embed="rId42" cstate="email">
            <a:extLst>
              <a:ext uri="{28A0092B-C50C-407E-A947-70E740481C1C}">
                <a14:useLocalDpi xmlns:a14="http://schemas.microsoft.com/office/drawing/2010/main"/>
              </a:ext>
            </a:extLst>
          </a:blip>
          <a:stretch>
            <a:fillRect/>
          </a:stretch>
        </p:blipFill>
        <p:spPr>
          <a:xfrm>
            <a:off x="10158360" y="5113528"/>
            <a:ext cx="629849" cy="700818"/>
          </a:xfrm>
          <a:prstGeom prst="rect">
            <a:avLst/>
          </a:prstGeom>
        </p:spPr>
      </p:pic>
      <p:pic>
        <p:nvPicPr>
          <p:cNvPr id="77" name="Picture 76"/>
          <p:cNvPicPr>
            <a:picLocks noChangeAspect="1"/>
          </p:cNvPicPr>
          <p:nvPr/>
        </p:nvPicPr>
        <p:blipFill>
          <a:blip r:embed="rId43" cstate="email">
            <a:extLst>
              <a:ext uri="{28A0092B-C50C-407E-A947-70E740481C1C}">
                <a14:useLocalDpi xmlns:a14="http://schemas.microsoft.com/office/drawing/2010/main"/>
              </a:ext>
            </a:extLst>
          </a:blip>
          <a:stretch>
            <a:fillRect/>
          </a:stretch>
        </p:blipFill>
        <p:spPr>
          <a:xfrm>
            <a:off x="7131075" y="5992583"/>
            <a:ext cx="1009965" cy="363926"/>
          </a:xfrm>
          <a:prstGeom prst="rect">
            <a:avLst/>
          </a:prstGeom>
        </p:spPr>
      </p:pic>
      <p:pic>
        <p:nvPicPr>
          <p:cNvPr id="78" name="Picture 77"/>
          <p:cNvPicPr>
            <a:picLocks noChangeAspect="1"/>
          </p:cNvPicPr>
          <p:nvPr/>
        </p:nvPicPr>
        <p:blipFill>
          <a:blip r:embed="rId44" cstate="email">
            <a:extLst>
              <a:ext uri="{28A0092B-C50C-407E-A947-70E740481C1C}">
                <a14:useLocalDpi xmlns:a14="http://schemas.microsoft.com/office/drawing/2010/main"/>
              </a:ext>
            </a:extLst>
          </a:blip>
          <a:stretch>
            <a:fillRect/>
          </a:stretch>
        </p:blipFill>
        <p:spPr>
          <a:xfrm>
            <a:off x="8283018" y="6152695"/>
            <a:ext cx="443277" cy="531933"/>
          </a:xfrm>
          <a:prstGeom prst="rect">
            <a:avLst/>
          </a:prstGeom>
        </p:spPr>
      </p:pic>
      <p:pic>
        <p:nvPicPr>
          <p:cNvPr id="79" name="Picture 78"/>
          <p:cNvPicPr>
            <a:picLocks noChangeAspect="1"/>
          </p:cNvPicPr>
          <p:nvPr/>
        </p:nvPicPr>
        <p:blipFill>
          <a:blip r:embed="rId45" cstate="email">
            <a:extLst>
              <a:ext uri="{28A0092B-C50C-407E-A947-70E740481C1C}">
                <a14:useLocalDpi xmlns:a14="http://schemas.microsoft.com/office/drawing/2010/main"/>
              </a:ext>
            </a:extLst>
          </a:blip>
          <a:stretch>
            <a:fillRect/>
          </a:stretch>
        </p:blipFill>
        <p:spPr>
          <a:xfrm>
            <a:off x="6694212" y="6356509"/>
            <a:ext cx="401093" cy="354103"/>
          </a:xfrm>
          <a:prstGeom prst="rect">
            <a:avLst/>
          </a:prstGeom>
        </p:spPr>
      </p:pic>
      <p:pic>
        <p:nvPicPr>
          <p:cNvPr id="80" name="Picture 79"/>
          <p:cNvPicPr>
            <a:picLocks noChangeAspect="1"/>
          </p:cNvPicPr>
          <p:nvPr/>
        </p:nvPicPr>
        <p:blipFill>
          <a:blip r:embed="rId46" cstate="email">
            <a:extLst>
              <a:ext uri="{28A0092B-C50C-407E-A947-70E740481C1C}">
                <a14:useLocalDpi xmlns:a14="http://schemas.microsoft.com/office/drawing/2010/main"/>
              </a:ext>
            </a:extLst>
          </a:blip>
          <a:stretch>
            <a:fillRect/>
          </a:stretch>
        </p:blipFill>
        <p:spPr>
          <a:xfrm>
            <a:off x="6727479" y="4249082"/>
            <a:ext cx="450399" cy="450399"/>
          </a:xfrm>
          <a:prstGeom prst="rect">
            <a:avLst/>
          </a:prstGeom>
        </p:spPr>
      </p:pic>
      <p:pic>
        <p:nvPicPr>
          <p:cNvPr id="81" name="Picture 80"/>
          <p:cNvPicPr>
            <a:picLocks noChangeAspect="1"/>
          </p:cNvPicPr>
          <p:nvPr/>
        </p:nvPicPr>
        <p:blipFill>
          <a:blip r:embed="rId47" cstate="email">
            <a:extLst>
              <a:ext uri="{28A0092B-C50C-407E-A947-70E740481C1C}">
                <a14:useLocalDpi xmlns:a14="http://schemas.microsoft.com/office/drawing/2010/main"/>
              </a:ext>
            </a:extLst>
          </a:blip>
          <a:stretch>
            <a:fillRect/>
          </a:stretch>
        </p:blipFill>
        <p:spPr>
          <a:xfrm>
            <a:off x="7326331" y="6425959"/>
            <a:ext cx="844165" cy="295458"/>
          </a:xfrm>
          <a:prstGeom prst="rect">
            <a:avLst/>
          </a:prstGeom>
        </p:spPr>
      </p:pic>
      <p:pic>
        <p:nvPicPr>
          <p:cNvPr id="82" name="Picture 81"/>
          <p:cNvPicPr>
            <a:picLocks noChangeAspect="1"/>
          </p:cNvPicPr>
          <p:nvPr/>
        </p:nvPicPr>
        <p:blipFill>
          <a:blip r:embed="rId48" cstate="email">
            <a:extLst>
              <a:ext uri="{28A0092B-C50C-407E-A947-70E740481C1C}">
                <a14:useLocalDpi xmlns:a14="http://schemas.microsoft.com/office/drawing/2010/main"/>
              </a:ext>
            </a:extLst>
          </a:blip>
          <a:stretch>
            <a:fillRect/>
          </a:stretch>
        </p:blipFill>
        <p:spPr>
          <a:xfrm>
            <a:off x="7705261" y="5308084"/>
            <a:ext cx="435779" cy="480579"/>
          </a:xfrm>
          <a:prstGeom prst="rect">
            <a:avLst/>
          </a:prstGeom>
        </p:spPr>
      </p:pic>
      <p:sp>
        <p:nvSpPr>
          <p:cNvPr id="83" name="Rounded Rectangle 82"/>
          <p:cNvSpPr/>
          <p:nvPr/>
        </p:nvSpPr>
        <p:spPr>
          <a:xfrm>
            <a:off x="296941" y="5802124"/>
            <a:ext cx="2585237" cy="597254"/>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100" b="1" i="0" u="none" strike="noStrike" kern="1200" cap="none" spc="0" normalizeH="0" baseline="0" noProof="0" dirty="0">
                <a:ln>
                  <a:noFill/>
                </a:ln>
                <a:solidFill>
                  <a:prstClr val="white"/>
                </a:solidFill>
                <a:effectLst/>
                <a:uLnTx/>
                <a:uFillTx/>
                <a:latin typeface="Museo Sans 300"/>
                <a:ea typeface="+mn-ea"/>
                <a:cs typeface="+mn-cs"/>
              </a:rPr>
              <a:t>Communication Manager:</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100" b="1" i="0" u="none" strike="noStrike" kern="1200" cap="none" spc="0" normalizeH="0" baseline="0" noProof="0" dirty="0">
                <a:ln>
                  <a:noFill/>
                </a:ln>
                <a:solidFill>
                  <a:prstClr val="white"/>
                </a:solidFill>
                <a:effectLst/>
                <a:uLnTx/>
                <a:uFillTx/>
                <a:latin typeface="Museo Sans 300"/>
                <a:ea typeface="+mn-ea"/>
                <a:cs typeface="+mn-cs"/>
              </a:rPr>
              <a:t>Manager:</a:t>
            </a:r>
            <a:r>
              <a:rPr kumimoji="0" lang="en-ID" sz="1100" b="0" i="0" u="none" strike="noStrike" kern="1200" cap="none" spc="0" normalizeH="0" baseline="0" noProof="0" dirty="0">
                <a:ln>
                  <a:noFill/>
                </a:ln>
                <a:solidFill>
                  <a:prstClr val="white"/>
                </a:solidFill>
                <a:effectLst/>
                <a:uLnTx/>
                <a:uFillTx/>
                <a:latin typeface="Museo Sans 300"/>
                <a:ea typeface="+mn-ea"/>
                <a:cs typeface="+mn-cs"/>
              </a:rPr>
              <a:t> </a:t>
            </a:r>
          </a:p>
          <a:p>
            <a:pPr marL="0" marR="0" lvl="0" indent="0" algn="l" defTabSz="609585" rtl="0" eaLnBrk="1" fontAlgn="auto" latinLnBrk="0" hangingPunct="1">
              <a:lnSpc>
                <a:spcPct val="100000"/>
              </a:lnSpc>
              <a:spcBef>
                <a:spcPts val="0"/>
              </a:spcBef>
              <a:spcAft>
                <a:spcPts val="600"/>
              </a:spcAft>
              <a:buClrTx/>
              <a:buSzTx/>
              <a:buFontTx/>
              <a:buNone/>
              <a:tabLst/>
              <a:defRPr/>
            </a:pPr>
            <a:r>
              <a:rPr kumimoji="0" lang="en-ID" sz="1100" b="0" i="0" u="none" strike="noStrike" kern="1200" cap="none" spc="0" normalizeH="0" baseline="0" noProof="0" dirty="0">
                <a:ln>
                  <a:noFill/>
                </a:ln>
                <a:solidFill>
                  <a:prstClr val="white"/>
                </a:solidFill>
                <a:effectLst/>
                <a:uLnTx/>
                <a:uFillTx/>
                <a:latin typeface="Museo Sans 300"/>
                <a:ea typeface="+mn-ea"/>
                <a:cs typeface="+mn-cs"/>
              </a:rPr>
              <a:t>Komang Arianti</a:t>
            </a:r>
          </a:p>
        </p:txBody>
      </p:sp>
      <p:pic>
        <p:nvPicPr>
          <p:cNvPr id="84" name="Picture 83"/>
          <p:cNvPicPr>
            <a:picLocks noChangeAspect="1"/>
          </p:cNvPicPr>
          <p:nvPr/>
        </p:nvPicPr>
        <p:blipFill>
          <a:blip r:embed="rId49" cstate="email">
            <a:extLst>
              <a:ext uri="{28A0092B-C50C-407E-A947-70E740481C1C}">
                <a14:useLocalDpi xmlns:a14="http://schemas.microsoft.com/office/drawing/2010/main"/>
              </a:ext>
            </a:extLst>
          </a:blip>
          <a:stretch>
            <a:fillRect/>
          </a:stretch>
        </p:blipFill>
        <p:spPr>
          <a:xfrm>
            <a:off x="5771717" y="1660809"/>
            <a:ext cx="1017930" cy="418806"/>
          </a:xfrm>
          <a:prstGeom prst="rect">
            <a:avLst/>
          </a:prstGeom>
        </p:spPr>
      </p:pic>
      <p:pic>
        <p:nvPicPr>
          <p:cNvPr id="85" name="Picture 84"/>
          <p:cNvPicPr>
            <a:picLocks noChangeAspect="1"/>
          </p:cNvPicPr>
          <p:nvPr/>
        </p:nvPicPr>
        <p:blipFill>
          <a:blip r:embed="rId50" cstate="email">
            <a:extLst>
              <a:ext uri="{28A0092B-C50C-407E-A947-70E740481C1C}">
                <a14:useLocalDpi xmlns:a14="http://schemas.microsoft.com/office/drawing/2010/main"/>
              </a:ext>
            </a:extLst>
          </a:blip>
          <a:stretch>
            <a:fillRect/>
          </a:stretch>
        </p:blipFill>
        <p:spPr>
          <a:xfrm>
            <a:off x="6805187" y="855414"/>
            <a:ext cx="2671706" cy="572508"/>
          </a:xfrm>
          <a:prstGeom prst="rect">
            <a:avLst/>
          </a:prstGeom>
        </p:spPr>
      </p:pic>
    </p:spTree>
    <p:extLst>
      <p:ext uri="{BB962C8B-B14F-4D97-AF65-F5344CB8AC3E}">
        <p14:creationId xmlns:p14="http://schemas.microsoft.com/office/powerpoint/2010/main" val="54456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solidFill>
                  <a:srgbClr val="58585B"/>
                </a:solidFill>
              </a:rPr>
              <a:t>Approaches and </a:t>
            </a:r>
            <a:r>
              <a:rPr lang="en-GB" dirty="0"/>
              <a:t>i</a:t>
            </a:r>
            <a:r>
              <a:rPr lang="en-GB" dirty="0">
                <a:solidFill>
                  <a:srgbClr val="58585B"/>
                </a:solidFill>
              </a:rPr>
              <a:t>mpacts</a:t>
            </a:r>
          </a:p>
        </p:txBody>
      </p:sp>
      <p:grpSp>
        <p:nvGrpSpPr>
          <p:cNvPr id="7" name="Group 6"/>
          <p:cNvGrpSpPr/>
          <p:nvPr/>
        </p:nvGrpSpPr>
        <p:grpSpPr>
          <a:xfrm>
            <a:off x="750523" y="3378130"/>
            <a:ext cx="3696413" cy="3118952"/>
            <a:chOff x="-145612" y="2708920"/>
            <a:chExt cx="3696413" cy="3118952"/>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537" y="2708920"/>
              <a:ext cx="3544264" cy="3118952"/>
            </a:xfrm>
            <a:prstGeom prst="rect">
              <a:avLst/>
            </a:prstGeom>
          </p:spPr>
        </p:pic>
        <p:sp>
          <p:nvSpPr>
            <p:cNvPr id="9" name="Rectangle 8"/>
            <p:cNvSpPr/>
            <p:nvPr/>
          </p:nvSpPr>
          <p:spPr>
            <a:xfrm rot="19290114">
              <a:off x="-108935" y="2950839"/>
              <a:ext cx="1584176" cy="323165"/>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500" b="1" i="0" u="none" strike="noStrike" kern="1200" cap="none" spc="0" normalizeH="0" baseline="0" noProof="0" dirty="0">
                  <a:ln>
                    <a:noFill/>
                  </a:ln>
                  <a:solidFill>
                    <a:srgbClr val="0070C0"/>
                  </a:solidFill>
                  <a:effectLst/>
                  <a:uLnTx/>
                  <a:uFillTx/>
                  <a:latin typeface="Museo Sans 300"/>
                  <a:ea typeface="+mn-ea"/>
                  <a:cs typeface="+mn-cs"/>
                </a:rPr>
                <a:t>CONVENING</a:t>
              </a:r>
            </a:p>
          </p:txBody>
        </p:sp>
        <p:sp>
          <p:nvSpPr>
            <p:cNvPr id="10" name="Rectangle 9"/>
            <p:cNvSpPr/>
            <p:nvPr/>
          </p:nvSpPr>
          <p:spPr>
            <a:xfrm rot="2318593">
              <a:off x="1836212" y="2934611"/>
              <a:ext cx="1584176" cy="323165"/>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500" b="1" i="0" u="none" strike="noStrike" kern="1200" cap="none" spc="0" normalizeH="0" baseline="0" noProof="0" dirty="0">
                  <a:ln>
                    <a:noFill/>
                  </a:ln>
                  <a:solidFill>
                    <a:srgbClr val="0070C0"/>
                  </a:solidFill>
                  <a:effectLst/>
                  <a:uLnTx/>
                  <a:uFillTx/>
                  <a:latin typeface="Museo Sans 300"/>
                  <a:ea typeface="+mn-ea"/>
                  <a:cs typeface="+mn-cs"/>
                </a:rPr>
                <a:t>CO-FUNDING</a:t>
              </a:r>
            </a:p>
          </p:txBody>
        </p:sp>
        <p:sp>
          <p:nvSpPr>
            <p:cNvPr id="11" name="Rectangle 10"/>
            <p:cNvSpPr/>
            <p:nvPr/>
          </p:nvSpPr>
          <p:spPr>
            <a:xfrm rot="1741547">
              <a:off x="-145612" y="5146685"/>
              <a:ext cx="1584176" cy="553998"/>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500" b="1" i="0" u="none" strike="noStrike" kern="1200" cap="none" spc="0" normalizeH="0" baseline="0" noProof="0" dirty="0">
                  <a:ln>
                    <a:noFill/>
                  </a:ln>
                  <a:solidFill>
                    <a:srgbClr val="0070C0"/>
                  </a:solidFill>
                  <a:effectLst/>
                  <a:uLnTx/>
                  <a:uFillTx/>
                  <a:latin typeface="Museo Sans 300"/>
                  <a:ea typeface="+mn-ea"/>
                  <a:cs typeface="+mn-cs"/>
                </a:rPr>
                <a:t>INNOVATIVE</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500" b="1" i="0" u="none" strike="noStrike" kern="1200" cap="none" spc="0" normalizeH="0" baseline="0" noProof="0" dirty="0">
                  <a:ln>
                    <a:noFill/>
                  </a:ln>
                  <a:solidFill>
                    <a:srgbClr val="0070C0"/>
                  </a:solidFill>
                  <a:effectLst/>
                  <a:uLnTx/>
                  <a:uFillTx/>
                  <a:latin typeface="Museo Sans 300"/>
                  <a:ea typeface="+mn-ea"/>
                  <a:cs typeface="+mn-cs"/>
                </a:rPr>
                <a:t>FINANCING</a:t>
              </a:r>
            </a:p>
          </p:txBody>
        </p:sp>
        <p:sp>
          <p:nvSpPr>
            <p:cNvPr id="12" name="Rectangle 11"/>
            <p:cNvSpPr/>
            <p:nvPr/>
          </p:nvSpPr>
          <p:spPr>
            <a:xfrm rot="19290114">
              <a:off x="1691265" y="5327103"/>
              <a:ext cx="1584176" cy="323165"/>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500" b="1" i="0" u="none" strike="noStrike" kern="1200" cap="none" spc="0" normalizeH="0" baseline="0" noProof="0" dirty="0">
                  <a:ln>
                    <a:noFill/>
                  </a:ln>
                  <a:solidFill>
                    <a:srgbClr val="0070C0"/>
                  </a:solidFill>
                  <a:effectLst/>
                  <a:uLnTx/>
                  <a:uFillTx/>
                  <a:latin typeface="Museo Sans 300"/>
                  <a:ea typeface="+mn-ea"/>
                  <a:cs typeface="+mn-cs"/>
                </a:rPr>
                <a:t>LEARNING</a:t>
              </a:r>
            </a:p>
          </p:txBody>
        </p:sp>
      </p:grpSp>
      <p:grpSp>
        <p:nvGrpSpPr>
          <p:cNvPr id="13" name="Group 12"/>
          <p:cNvGrpSpPr/>
          <p:nvPr/>
        </p:nvGrpSpPr>
        <p:grpSpPr>
          <a:xfrm>
            <a:off x="5351536" y="2754357"/>
            <a:ext cx="6552728" cy="1476745"/>
            <a:chOff x="2771800" y="4501677"/>
            <a:chExt cx="6552728" cy="1476745"/>
          </a:xfrm>
        </p:grpSpPr>
        <p:sp>
          <p:nvSpPr>
            <p:cNvPr id="14" name="Rectangle 13"/>
            <p:cNvSpPr/>
            <p:nvPr/>
          </p:nvSpPr>
          <p:spPr>
            <a:xfrm>
              <a:off x="5157726" y="4501677"/>
              <a:ext cx="1851261" cy="323165"/>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500" b="1" i="0" u="none" strike="noStrike" kern="1200" cap="none" spc="0" normalizeH="0" baseline="0" noProof="0" dirty="0">
                  <a:ln>
                    <a:noFill/>
                  </a:ln>
                  <a:solidFill>
                    <a:srgbClr val="0070C0"/>
                  </a:solidFill>
                  <a:effectLst/>
                  <a:uLnTx/>
                  <a:uFillTx/>
                  <a:latin typeface="Museo Sans 300"/>
                  <a:ea typeface="+mn-ea"/>
                  <a:cs typeface="+mn-cs"/>
                </a:rPr>
                <a:t>IMPACT THEMES</a:t>
              </a:r>
            </a:p>
          </p:txBody>
        </p:sp>
        <p:grpSp>
          <p:nvGrpSpPr>
            <p:cNvPr id="15" name="Group 14"/>
            <p:cNvGrpSpPr/>
            <p:nvPr/>
          </p:nvGrpSpPr>
          <p:grpSpPr>
            <a:xfrm>
              <a:off x="2771800" y="4653136"/>
              <a:ext cx="6552728" cy="1325286"/>
              <a:chOff x="2771800" y="4653136"/>
              <a:chExt cx="6552728" cy="1325286"/>
            </a:xfrm>
          </p:grpSpPr>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7247" y="4745184"/>
                <a:ext cx="1140718" cy="1140718"/>
              </a:xfrm>
              <a:prstGeom prst="rect">
                <a:avLst/>
              </a:prstGeom>
            </p:spPr>
          </p:pic>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07755" y="4727617"/>
                <a:ext cx="1140718" cy="1140718"/>
              </a:xfrm>
              <a:prstGeom prst="rect">
                <a:avLst/>
              </a:prstGeom>
            </p:spPr>
          </p:pic>
          <p:pic>
            <p:nvPicPr>
              <p:cNvPr id="18" name="Pictur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16872" y="4653136"/>
                <a:ext cx="1140718" cy="1140718"/>
              </a:xfrm>
              <a:prstGeom prst="rect">
                <a:avLst/>
              </a:prstGeom>
            </p:spPr>
          </p:pic>
          <p:pic>
            <p:nvPicPr>
              <p:cNvPr id="19" name="Picture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50396" y="4721347"/>
                <a:ext cx="1140718" cy="1140718"/>
              </a:xfrm>
              <a:prstGeom prst="rect">
                <a:avLst/>
              </a:prstGeom>
            </p:spPr>
          </p:pic>
          <p:pic>
            <p:nvPicPr>
              <p:cNvPr id="20" name="Picture 1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77498" y="4653136"/>
                <a:ext cx="1140718" cy="1140718"/>
              </a:xfrm>
              <a:prstGeom prst="rect">
                <a:avLst/>
              </a:prstGeom>
            </p:spPr>
          </p:pic>
          <p:sp>
            <p:nvSpPr>
              <p:cNvPr id="21" name="Rectangle 20"/>
              <p:cNvSpPr/>
              <p:nvPr/>
            </p:nvSpPr>
            <p:spPr>
              <a:xfrm>
                <a:off x="2771800" y="5677399"/>
                <a:ext cx="1457640" cy="292388"/>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300" b="1" i="0" u="none" strike="noStrike" kern="1200" cap="none" spc="0" normalizeH="0" baseline="0" noProof="0" dirty="0">
                    <a:ln>
                      <a:noFill/>
                    </a:ln>
                    <a:solidFill>
                      <a:srgbClr val="0070C0"/>
                    </a:solidFill>
                    <a:effectLst/>
                    <a:uLnTx/>
                    <a:uFillTx/>
                    <a:latin typeface="Museo Sans 300"/>
                    <a:ea typeface="+mn-ea"/>
                    <a:cs typeface="+mn-cs"/>
                  </a:rPr>
                  <a:t>Smallholder</a:t>
                </a:r>
              </a:p>
            </p:txBody>
          </p:sp>
          <p:sp>
            <p:nvSpPr>
              <p:cNvPr id="22" name="Rectangle 21"/>
              <p:cNvSpPr/>
              <p:nvPr/>
            </p:nvSpPr>
            <p:spPr>
              <a:xfrm>
                <a:off x="3995936" y="5677399"/>
                <a:ext cx="1584176" cy="292388"/>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300" b="1" i="0" u="none" strike="noStrike" kern="1200" cap="none" spc="0" normalizeH="0" baseline="0" noProof="0" dirty="0">
                    <a:ln>
                      <a:noFill/>
                    </a:ln>
                    <a:solidFill>
                      <a:srgbClr val="0070C0"/>
                    </a:solidFill>
                    <a:effectLst/>
                    <a:uLnTx/>
                    <a:uFillTx/>
                    <a:latin typeface="Museo Sans 300"/>
                    <a:ea typeface="+mn-ea"/>
                    <a:cs typeface="+mn-cs"/>
                  </a:rPr>
                  <a:t>Deforestation</a:t>
                </a:r>
              </a:p>
            </p:txBody>
          </p:sp>
          <p:sp>
            <p:nvSpPr>
              <p:cNvPr id="23" name="Rectangle 22"/>
              <p:cNvSpPr/>
              <p:nvPr/>
            </p:nvSpPr>
            <p:spPr>
              <a:xfrm>
                <a:off x="5364088" y="5677398"/>
                <a:ext cx="1584176" cy="292388"/>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300" b="1" i="0" u="none" strike="noStrike" kern="1200" cap="none" spc="0" normalizeH="0" baseline="0" noProof="0" dirty="0">
                    <a:ln>
                      <a:noFill/>
                    </a:ln>
                    <a:solidFill>
                      <a:srgbClr val="0070C0"/>
                    </a:solidFill>
                    <a:effectLst/>
                    <a:uLnTx/>
                    <a:uFillTx/>
                    <a:latin typeface="Museo Sans 300"/>
                    <a:ea typeface="+mn-ea"/>
                    <a:cs typeface="+mn-cs"/>
                  </a:rPr>
                  <a:t>Living Wages</a:t>
                </a:r>
              </a:p>
            </p:txBody>
          </p:sp>
          <p:sp>
            <p:nvSpPr>
              <p:cNvPr id="24" name="Rectangle 23"/>
              <p:cNvSpPr/>
              <p:nvPr/>
            </p:nvSpPr>
            <p:spPr>
              <a:xfrm>
                <a:off x="6660905" y="5686034"/>
                <a:ext cx="1584176" cy="292388"/>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300" b="1" i="0" u="none" strike="noStrike" kern="1200" cap="none" spc="0" normalizeH="0" baseline="0" noProof="0" dirty="0">
                    <a:ln>
                      <a:noFill/>
                    </a:ln>
                    <a:solidFill>
                      <a:srgbClr val="0070C0"/>
                    </a:solidFill>
                    <a:effectLst/>
                    <a:uLnTx/>
                    <a:uFillTx/>
                    <a:latin typeface="Museo Sans 300"/>
                    <a:ea typeface="+mn-ea"/>
                    <a:cs typeface="+mn-cs"/>
                  </a:rPr>
                  <a:t>Agrochemicals</a:t>
                </a:r>
              </a:p>
            </p:txBody>
          </p:sp>
          <p:sp>
            <p:nvSpPr>
              <p:cNvPr id="25" name="Rectangle 24"/>
              <p:cNvSpPr/>
              <p:nvPr/>
            </p:nvSpPr>
            <p:spPr>
              <a:xfrm>
                <a:off x="7740352" y="5686034"/>
                <a:ext cx="1584176" cy="292388"/>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300" b="1" i="0" u="none" strike="noStrike" kern="1200" cap="none" spc="0" normalizeH="0" baseline="0" noProof="0" dirty="0">
                    <a:ln>
                      <a:noFill/>
                    </a:ln>
                    <a:solidFill>
                      <a:srgbClr val="0070C0"/>
                    </a:solidFill>
                    <a:effectLst/>
                    <a:uLnTx/>
                    <a:uFillTx/>
                    <a:latin typeface="Museo Sans 300"/>
                    <a:ea typeface="+mn-ea"/>
                    <a:cs typeface="+mn-cs"/>
                  </a:rPr>
                  <a:t>Gender</a:t>
                </a:r>
              </a:p>
            </p:txBody>
          </p:sp>
        </p:grpSp>
      </p:grpSp>
      <p:sp>
        <p:nvSpPr>
          <p:cNvPr id="26" name="Rounded Rectangle 25"/>
          <p:cNvSpPr/>
          <p:nvPr/>
        </p:nvSpPr>
        <p:spPr>
          <a:xfrm>
            <a:off x="5206801" y="976679"/>
            <a:ext cx="6650237" cy="3379141"/>
          </a:xfrm>
          <a:prstGeom prst="roundRect">
            <a:avLst>
              <a:gd name="adj" fmla="val 0"/>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grpSp>
        <p:nvGrpSpPr>
          <p:cNvPr id="27" name="Group 26"/>
          <p:cNvGrpSpPr/>
          <p:nvPr/>
        </p:nvGrpSpPr>
        <p:grpSpPr>
          <a:xfrm>
            <a:off x="6689537" y="1192887"/>
            <a:ext cx="3881628" cy="1533352"/>
            <a:chOff x="5173635" y="44624"/>
            <a:chExt cx="3881628" cy="1533352"/>
          </a:xfrm>
        </p:grpSpPr>
        <p:pic>
          <p:nvPicPr>
            <p:cNvPr id="28" name="Picture 2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73635" y="44624"/>
              <a:ext cx="745113" cy="745113"/>
            </a:xfrm>
            <a:prstGeom prst="rect">
              <a:avLst/>
            </a:prstGeom>
          </p:spPr>
        </p:pic>
        <p:pic>
          <p:nvPicPr>
            <p:cNvPr id="29" name="Picture 2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943817" y="44624"/>
              <a:ext cx="736978" cy="745113"/>
            </a:xfrm>
            <a:prstGeom prst="rect">
              <a:avLst/>
            </a:prstGeom>
          </p:spPr>
        </p:pic>
        <p:pic>
          <p:nvPicPr>
            <p:cNvPr id="30" name="Picture 2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722640" y="44624"/>
              <a:ext cx="745113" cy="745113"/>
            </a:xfrm>
            <a:prstGeom prst="rect">
              <a:avLst/>
            </a:prstGeom>
          </p:spPr>
        </p:pic>
        <p:pic>
          <p:nvPicPr>
            <p:cNvPr id="31" name="Picture 3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12655" y="44624"/>
              <a:ext cx="745113" cy="745113"/>
            </a:xfrm>
            <a:prstGeom prst="rect">
              <a:avLst/>
            </a:prstGeom>
          </p:spPr>
        </p:pic>
        <p:pic>
          <p:nvPicPr>
            <p:cNvPr id="32" name="Picture 3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302670" y="44624"/>
              <a:ext cx="752593" cy="752593"/>
            </a:xfrm>
            <a:prstGeom prst="rect">
              <a:avLst/>
            </a:prstGeom>
          </p:spPr>
        </p:pic>
        <p:pic>
          <p:nvPicPr>
            <p:cNvPr id="33" name="Picture 32"/>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381546" y="826242"/>
              <a:ext cx="751734" cy="751734"/>
            </a:xfrm>
            <a:prstGeom prst="rect">
              <a:avLst/>
            </a:prstGeom>
          </p:spPr>
        </p:pic>
        <p:pic>
          <p:nvPicPr>
            <p:cNvPr id="34" name="Picture 33"/>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955867" y="840384"/>
              <a:ext cx="737592" cy="737592"/>
            </a:xfrm>
            <a:prstGeom prst="rect">
              <a:avLst/>
            </a:prstGeom>
          </p:spPr>
        </p:pic>
        <p:pic>
          <p:nvPicPr>
            <p:cNvPr id="35" name="Picture 34"/>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592840" y="839758"/>
              <a:ext cx="725078" cy="725078"/>
            </a:xfrm>
            <a:prstGeom prst="rect">
              <a:avLst/>
            </a:prstGeom>
          </p:spPr>
        </p:pic>
        <p:pic>
          <p:nvPicPr>
            <p:cNvPr id="36" name="Picture 35"/>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187287" y="828270"/>
              <a:ext cx="736565" cy="736565"/>
            </a:xfrm>
            <a:prstGeom prst="rect">
              <a:avLst/>
            </a:prstGeom>
          </p:spPr>
        </p:pic>
      </p:grpSp>
      <p:sp>
        <p:nvSpPr>
          <p:cNvPr id="37" name="Rounded Rectangle 36"/>
          <p:cNvSpPr/>
          <p:nvPr/>
        </p:nvSpPr>
        <p:spPr>
          <a:xfrm>
            <a:off x="9818572" y="4871709"/>
            <a:ext cx="1152128" cy="40674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400" b="1" i="0" u="none" strike="noStrike" kern="1200" cap="none" spc="0" normalizeH="0" baseline="0" noProof="0" dirty="0">
                <a:ln>
                  <a:noFill/>
                </a:ln>
                <a:solidFill>
                  <a:srgbClr val="58585B"/>
                </a:solidFill>
                <a:effectLst/>
                <a:uLnTx/>
                <a:uFillTx/>
                <a:latin typeface="Museo Sans 300"/>
                <a:ea typeface="+mn-ea"/>
                <a:cs typeface="+mn-cs"/>
              </a:rPr>
              <a:t>Off-takers</a:t>
            </a:r>
            <a:endParaRPr kumimoji="0" lang="en-US" sz="1400" b="1" i="0" u="none" strike="noStrike" kern="1200" cap="none" spc="0" normalizeH="0" baseline="0" noProof="0" dirty="0">
              <a:ln>
                <a:noFill/>
              </a:ln>
              <a:solidFill>
                <a:srgbClr val="58585B"/>
              </a:solidFill>
              <a:effectLst/>
              <a:uLnTx/>
              <a:uFillTx/>
              <a:latin typeface="Museo Sans 300"/>
              <a:ea typeface="+mn-ea"/>
              <a:cs typeface="+mn-cs"/>
            </a:endParaRPr>
          </a:p>
        </p:txBody>
      </p:sp>
      <p:sp>
        <p:nvSpPr>
          <p:cNvPr id="38" name="Rounded Rectangle 37"/>
          <p:cNvSpPr/>
          <p:nvPr/>
        </p:nvSpPr>
        <p:spPr>
          <a:xfrm>
            <a:off x="5228743" y="4905700"/>
            <a:ext cx="1655397" cy="58744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400" b="1" i="0" u="none" strike="noStrike" kern="1200" cap="none" spc="0" normalizeH="0" baseline="0" noProof="0" dirty="0">
                <a:ln>
                  <a:noFill/>
                </a:ln>
                <a:solidFill>
                  <a:srgbClr val="58585B"/>
                </a:solidFill>
                <a:effectLst/>
                <a:uLnTx/>
                <a:uFillTx/>
                <a:latin typeface="Museo Sans 300"/>
                <a:ea typeface="+mn-ea"/>
                <a:cs typeface="+mn-cs"/>
              </a:rPr>
              <a:t>Input materials, GAPs, systems</a:t>
            </a:r>
            <a:endParaRPr kumimoji="0" lang="en-US" sz="1400" b="1" i="0" u="none" strike="noStrike" kern="1200" cap="none" spc="0" normalizeH="0" baseline="0" noProof="0" dirty="0">
              <a:ln>
                <a:noFill/>
              </a:ln>
              <a:solidFill>
                <a:srgbClr val="58585B"/>
              </a:solidFill>
              <a:effectLst/>
              <a:uLnTx/>
              <a:uFillTx/>
              <a:latin typeface="Museo Sans 300"/>
              <a:ea typeface="+mn-ea"/>
              <a:cs typeface="+mn-cs"/>
            </a:endParaRPr>
          </a:p>
        </p:txBody>
      </p:sp>
      <p:sp>
        <p:nvSpPr>
          <p:cNvPr id="39" name="Rounded Rectangle 38"/>
          <p:cNvSpPr/>
          <p:nvPr/>
        </p:nvSpPr>
        <p:spPr>
          <a:xfrm>
            <a:off x="5249624" y="6006194"/>
            <a:ext cx="1634516" cy="41372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400" b="1" i="0" u="none" strike="noStrike" kern="1200" cap="none" spc="0" normalizeH="0" baseline="0" noProof="0" dirty="0">
                <a:ln>
                  <a:noFill/>
                </a:ln>
                <a:solidFill>
                  <a:srgbClr val="58585B"/>
                </a:solidFill>
                <a:effectLst/>
                <a:uLnTx/>
                <a:uFillTx/>
                <a:latin typeface="Museo Sans 300"/>
                <a:ea typeface="+mn-ea"/>
                <a:cs typeface="+mn-cs"/>
              </a:rPr>
              <a:t>Farmers</a:t>
            </a:r>
            <a:endParaRPr kumimoji="0" lang="en-US" sz="1400" b="1" i="0" u="none" strike="noStrike" kern="1200" cap="none" spc="0" normalizeH="0" baseline="0" noProof="0" dirty="0">
              <a:ln>
                <a:noFill/>
              </a:ln>
              <a:solidFill>
                <a:srgbClr val="58585B"/>
              </a:solidFill>
              <a:effectLst/>
              <a:uLnTx/>
              <a:uFillTx/>
              <a:latin typeface="Museo Sans 300"/>
              <a:ea typeface="+mn-ea"/>
              <a:cs typeface="+mn-cs"/>
            </a:endParaRPr>
          </a:p>
        </p:txBody>
      </p:sp>
      <p:sp>
        <p:nvSpPr>
          <p:cNvPr id="40" name="Rounded Rectangle 39"/>
          <p:cNvSpPr/>
          <p:nvPr/>
        </p:nvSpPr>
        <p:spPr>
          <a:xfrm>
            <a:off x="9813520" y="5968263"/>
            <a:ext cx="1165562" cy="44075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400" b="1" i="0" u="none" strike="noStrike" kern="1200" cap="none" spc="0" normalizeH="0" baseline="0" noProof="0" dirty="0">
                <a:ln>
                  <a:noFill/>
                </a:ln>
                <a:solidFill>
                  <a:srgbClr val="58585B"/>
                </a:solidFill>
                <a:effectLst/>
                <a:uLnTx/>
                <a:uFillTx/>
                <a:latin typeface="Museo Sans 300"/>
                <a:ea typeface="+mn-ea"/>
                <a:cs typeface="+mn-cs"/>
              </a:rPr>
              <a:t>Financiers</a:t>
            </a:r>
            <a:endParaRPr kumimoji="0" lang="en-US" sz="1400" b="1" i="0" u="none" strike="noStrike" kern="1200" cap="none" spc="0" normalizeH="0" baseline="0" noProof="0" dirty="0">
              <a:ln>
                <a:noFill/>
              </a:ln>
              <a:solidFill>
                <a:srgbClr val="58585B"/>
              </a:solidFill>
              <a:effectLst/>
              <a:uLnTx/>
              <a:uFillTx/>
              <a:latin typeface="Museo Sans 300"/>
              <a:ea typeface="+mn-ea"/>
              <a:cs typeface="+mn-cs"/>
            </a:endParaRPr>
          </a:p>
        </p:txBody>
      </p:sp>
      <p:sp>
        <p:nvSpPr>
          <p:cNvPr id="41" name="Oval 40"/>
          <p:cNvSpPr/>
          <p:nvPr/>
        </p:nvSpPr>
        <p:spPr>
          <a:xfrm>
            <a:off x="7549852" y="4937606"/>
            <a:ext cx="1809021" cy="86521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400" b="1" i="0" u="none" strike="noStrike" kern="1200" cap="none" spc="0" normalizeH="0" baseline="0" noProof="0" dirty="0">
                <a:ln>
                  <a:noFill/>
                </a:ln>
                <a:solidFill>
                  <a:srgbClr val="58585B"/>
                </a:solidFill>
                <a:effectLst/>
                <a:uLnTx/>
                <a:uFillTx/>
                <a:latin typeface="Museo Sans 300"/>
                <a:ea typeface="+mn-ea"/>
                <a:cs typeface="+mn-cs"/>
              </a:rPr>
              <a:t>Aggregators</a:t>
            </a:r>
            <a:endParaRPr kumimoji="0" lang="en-US" sz="1400" b="1" i="0" u="none" strike="noStrike" kern="1200" cap="none" spc="0" normalizeH="0" baseline="0" noProof="0" dirty="0">
              <a:ln>
                <a:noFill/>
              </a:ln>
              <a:solidFill>
                <a:srgbClr val="58585B"/>
              </a:solidFill>
              <a:effectLst/>
              <a:uLnTx/>
              <a:uFillTx/>
              <a:latin typeface="Museo Sans 300"/>
              <a:ea typeface="+mn-ea"/>
              <a:cs typeface="+mn-cs"/>
            </a:endParaRPr>
          </a:p>
        </p:txBody>
      </p:sp>
      <p:cxnSp>
        <p:nvCxnSpPr>
          <p:cNvPr id="42" name="Elbow Connector 41"/>
          <p:cNvCxnSpPr>
            <a:endCxn id="37" idx="1"/>
          </p:cNvCxnSpPr>
          <p:nvPr/>
        </p:nvCxnSpPr>
        <p:spPr>
          <a:xfrm flipV="1">
            <a:off x="9363926" y="5075081"/>
            <a:ext cx="454646" cy="259689"/>
          </a:xfrm>
          <a:prstGeom prst="bentConnector3">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p:cNvCxnSpPr>
            <a:endCxn id="40" idx="1"/>
          </p:cNvCxnSpPr>
          <p:nvPr/>
        </p:nvCxnSpPr>
        <p:spPr>
          <a:xfrm>
            <a:off x="9363926" y="5526466"/>
            <a:ext cx="449594" cy="662177"/>
          </a:xfrm>
          <a:prstGeom prst="bentConnector3">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7028156" y="4827857"/>
            <a:ext cx="288032" cy="288032"/>
          </a:xfrm>
          <a:prstGeom prst="ellipse">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200" b="1" i="0" u="none" strike="noStrike" kern="1200" cap="none" spc="0" normalizeH="0" baseline="0" noProof="0" dirty="0">
                <a:ln>
                  <a:noFill/>
                </a:ln>
                <a:solidFill>
                  <a:srgbClr val="58585B"/>
                </a:solidFill>
                <a:effectLst/>
                <a:uLnTx/>
                <a:uFillTx/>
                <a:latin typeface="Museo Sans 300"/>
                <a:ea typeface="+mn-ea"/>
                <a:cs typeface="+mn-cs"/>
              </a:rPr>
              <a:t>1</a:t>
            </a:r>
            <a:endParaRPr kumimoji="0" lang="en-US" sz="1200" b="1" i="0" u="none" strike="noStrike" kern="1200" cap="none" spc="0" normalizeH="0" baseline="0" noProof="0" dirty="0">
              <a:ln>
                <a:noFill/>
              </a:ln>
              <a:solidFill>
                <a:srgbClr val="58585B"/>
              </a:solidFill>
              <a:effectLst/>
              <a:uLnTx/>
              <a:uFillTx/>
              <a:latin typeface="Museo Sans 300"/>
              <a:ea typeface="+mn-ea"/>
              <a:cs typeface="+mn-cs"/>
            </a:endParaRPr>
          </a:p>
        </p:txBody>
      </p:sp>
      <p:sp>
        <p:nvSpPr>
          <p:cNvPr id="45" name="Oval 44"/>
          <p:cNvSpPr/>
          <p:nvPr/>
        </p:nvSpPr>
        <p:spPr>
          <a:xfrm>
            <a:off x="9277664" y="4839097"/>
            <a:ext cx="288032" cy="288032"/>
          </a:xfrm>
          <a:prstGeom prst="ellipse">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200" b="1" i="0" u="none" strike="noStrike" kern="1200" cap="none" spc="0" normalizeH="0" baseline="0" noProof="0" dirty="0">
                <a:ln>
                  <a:noFill/>
                </a:ln>
                <a:solidFill>
                  <a:srgbClr val="58585B"/>
                </a:solidFill>
                <a:effectLst/>
                <a:uLnTx/>
                <a:uFillTx/>
                <a:latin typeface="Museo Sans 300"/>
                <a:ea typeface="+mn-ea"/>
                <a:cs typeface="+mn-cs"/>
              </a:rPr>
              <a:t>2</a:t>
            </a:r>
            <a:endParaRPr kumimoji="0" lang="en-US" sz="1200" b="1" i="0" u="none" strike="noStrike" kern="1200" cap="none" spc="0" normalizeH="0" baseline="0" noProof="0" dirty="0">
              <a:ln>
                <a:noFill/>
              </a:ln>
              <a:solidFill>
                <a:srgbClr val="58585B"/>
              </a:solidFill>
              <a:effectLst/>
              <a:uLnTx/>
              <a:uFillTx/>
              <a:latin typeface="Museo Sans 300"/>
              <a:ea typeface="+mn-ea"/>
              <a:cs typeface="+mn-cs"/>
            </a:endParaRPr>
          </a:p>
        </p:txBody>
      </p:sp>
      <p:sp>
        <p:nvSpPr>
          <p:cNvPr id="46" name="Oval 45"/>
          <p:cNvSpPr/>
          <p:nvPr/>
        </p:nvSpPr>
        <p:spPr>
          <a:xfrm>
            <a:off x="9239121" y="5718162"/>
            <a:ext cx="288032" cy="288032"/>
          </a:xfrm>
          <a:prstGeom prst="ellipse">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200" b="1" i="0" u="none" strike="noStrike" kern="1200" cap="none" spc="0" normalizeH="0" baseline="0" noProof="0" dirty="0">
                <a:ln>
                  <a:noFill/>
                </a:ln>
                <a:solidFill>
                  <a:srgbClr val="58585B"/>
                </a:solidFill>
                <a:effectLst/>
                <a:uLnTx/>
                <a:uFillTx/>
                <a:latin typeface="Museo Sans 300"/>
                <a:ea typeface="+mn-ea"/>
                <a:cs typeface="+mn-cs"/>
              </a:rPr>
              <a:t>3</a:t>
            </a:r>
            <a:endParaRPr kumimoji="0" lang="en-US" sz="1200" b="1" i="0" u="none" strike="noStrike" kern="1200" cap="none" spc="0" normalizeH="0" baseline="0" noProof="0" dirty="0">
              <a:ln>
                <a:noFill/>
              </a:ln>
              <a:solidFill>
                <a:srgbClr val="58585B"/>
              </a:solidFill>
              <a:effectLst/>
              <a:uLnTx/>
              <a:uFillTx/>
              <a:latin typeface="Museo Sans 300"/>
              <a:ea typeface="+mn-ea"/>
              <a:cs typeface="+mn-cs"/>
            </a:endParaRPr>
          </a:p>
        </p:txBody>
      </p:sp>
      <p:sp>
        <p:nvSpPr>
          <p:cNvPr id="47" name="Oval 46"/>
          <p:cNvSpPr/>
          <p:nvPr/>
        </p:nvSpPr>
        <p:spPr>
          <a:xfrm>
            <a:off x="7051751" y="5884442"/>
            <a:ext cx="288032" cy="288032"/>
          </a:xfrm>
          <a:prstGeom prst="ellipse">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200" b="1" i="0" u="none" strike="noStrike" kern="1200" cap="none" spc="0" normalizeH="0" baseline="0" noProof="0" dirty="0">
                <a:ln>
                  <a:noFill/>
                </a:ln>
                <a:solidFill>
                  <a:srgbClr val="58585B"/>
                </a:solidFill>
                <a:effectLst/>
                <a:uLnTx/>
                <a:uFillTx/>
                <a:latin typeface="Museo Sans 300"/>
                <a:ea typeface="+mn-ea"/>
                <a:cs typeface="+mn-cs"/>
              </a:rPr>
              <a:t>4</a:t>
            </a:r>
            <a:endParaRPr kumimoji="0" lang="en-US" sz="1200" b="1" i="0" u="none" strike="noStrike" kern="1200" cap="none" spc="0" normalizeH="0" baseline="0" noProof="0" dirty="0">
              <a:ln>
                <a:noFill/>
              </a:ln>
              <a:solidFill>
                <a:srgbClr val="58585B"/>
              </a:solidFill>
              <a:effectLst/>
              <a:uLnTx/>
              <a:uFillTx/>
              <a:latin typeface="Museo Sans 300"/>
              <a:ea typeface="+mn-ea"/>
              <a:cs typeface="+mn-cs"/>
            </a:endParaRPr>
          </a:p>
        </p:txBody>
      </p:sp>
      <p:sp>
        <p:nvSpPr>
          <p:cNvPr id="48" name="Oval 47"/>
          <p:cNvSpPr/>
          <p:nvPr/>
        </p:nvSpPr>
        <p:spPr>
          <a:xfrm>
            <a:off x="8315309" y="5497246"/>
            <a:ext cx="288032" cy="288032"/>
          </a:xfrm>
          <a:prstGeom prst="ellipse">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200" b="1" i="0" u="none" strike="noStrike" kern="1200" cap="none" spc="0" normalizeH="0" baseline="0" noProof="0" dirty="0">
                <a:ln>
                  <a:noFill/>
                </a:ln>
                <a:solidFill>
                  <a:srgbClr val="58585B"/>
                </a:solidFill>
                <a:effectLst/>
                <a:uLnTx/>
                <a:uFillTx/>
                <a:latin typeface="Museo Sans 300"/>
                <a:ea typeface="+mn-ea"/>
                <a:cs typeface="+mn-cs"/>
              </a:rPr>
              <a:t>5</a:t>
            </a:r>
            <a:endParaRPr kumimoji="0" lang="en-US" sz="1200" b="1" i="0" u="none" strike="noStrike" kern="1200" cap="none" spc="0" normalizeH="0" baseline="0" noProof="0" dirty="0">
              <a:ln>
                <a:noFill/>
              </a:ln>
              <a:solidFill>
                <a:srgbClr val="58585B"/>
              </a:solidFill>
              <a:effectLst/>
              <a:uLnTx/>
              <a:uFillTx/>
              <a:latin typeface="Museo Sans 300"/>
              <a:ea typeface="+mn-ea"/>
              <a:cs typeface="+mn-cs"/>
            </a:endParaRPr>
          </a:p>
        </p:txBody>
      </p:sp>
      <p:cxnSp>
        <p:nvCxnSpPr>
          <p:cNvPr id="49" name="Straight Arrow Connector 48"/>
          <p:cNvCxnSpPr>
            <a:stCxn id="37" idx="2"/>
            <a:endCxn id="40" idx="0"/>
          </p:cNvCxnSpPr>
          <p:nvPr/>
        </p:nvCxnSpPr>
        <p:spPr>
          <a:xfrm>
            <a:off x="10394636" y="5278453"/>
            <a:ext cx="1665" cy="68981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38" idx="3"/>
            <a:endCxn id="41" idx="2"/>
          </p:cNvCxnSpPr>
          <p:nvPr/>
        </p:nvCxnSpPr>
        <p:spPr>
          <a:xfrm>
            <a:off x="6884140" y="5199421"/>
            <a:ext cx="665712" cy="170793"/>
          </a:xfrm>
          <a:prstGeom prst="bentConnector3">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39" idx="3"/>
            <a:endCxn id="41" idx="4"/>
          </p:cNvCxnSpPr>
          <p:nvPr/>
        </p:nvCxnSpPr>
        <p:spPr>
          <a:xfrm flipV="1">
            <a:off x="6884140" y="5802821"/>
            <a:ext cx="1570223" cy="410237"/>
          </a:xfrm>
          <a:prstGeom prst="bentConnector2">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2" name="Picture 51"/>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882185" y="5859984"/>
            <a:ext cx="321232" cy="617259"/>
          </a:xfrm>
          <a:prstGeom prst="rect">
            <a:avLst/>
          </a:prstGeom>
          <a:ln>
            <a:noFill/>
          </a:ln>
        </p:spPr>
      </p:pic>
      <p:pic>
        <p:nvPicPr>
          <p:cNvPr id="53" name="Picture 52"/>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8145392" y="4579732"/>
            <a:ext cx="639105" cy="639105"/>
          </a:xfrm>
          <a:prstGeom prst="rect">
            <a:avLst/>
          </a:prstGeom>
          <a:ln>
            <a:noFill/>
          </a:ln>
        </p:spPr>
      </p:pic>
      <p:pic>
        <p:nvPicPr>
          <p:cNvPr id="54" name="Picture 53"/>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1057278" y="5730471"/>
            <a:ext cx="595974" cy="595974"/>
          </a:xfrm>
          <a:prstGeom prst="rect">
            <a:avLst/>
          </a:prstGeom>
        </p:spPr>
      </p:pic>
      <p:pic>
        <p:nvPicPr>
          <p:cNvPr id="55" name="Picture 54"/>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1057278" y="4634231"/>
            <a:ext cx="658503" cy="658503"/>
          </a:xfrm>
          <a:prstGeom prst="rect">
            <a:avLst/>
          </a:prstGeom>
        </p:spPr>
      </p:pic>
      <p:pic>
        <p:nvPicPr>
          <p:cNvPr id="56" name="Picture 55"/>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4680915" y="4971873"/>
            <a:ext cx="542775" cy="542775"/>
          </a:xfrm>
          <a:prstGeom prst="rect">
            <a:avLst/>
          </a:prstGeom>
        </p:spPr>
      </p:pic>
      <p:sp>
        <p:nvSpPr>
          <p:cNvPr id="57" name="Rectangle 56"/>
          <p:cNvSpPr/>
          <p:nvPr/>
        </p:nvSpPr>
        <p:spPr>
          <a:xfrm>
            <a:off x="334962" y="1269748"/>
            <a:ext cx="4871840" cy="2308324"/>
          </a:xfrm>
          <a:prstGeom prst="rect">
            <a:avLst/>
          </a:prstGeom>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800" b="1" i="0" u="none" strike="noStrike" kern="1200" cap="none" spc="0" normalizeH="0" baseline="0" noProof="0" dirty="0">
                <a:ln>
                  <a:noFill/>
                </a:ln>
                <a:solidFill>
                  <a:srgbClr val="EE7813"/>
                </a:solidFill>
                <a:effectLst/>
                <a:uLnTx/>
                <a:uFillTx/>
                <a:latin typeface="Museo Sans 300"/>
                <a:ea typeface="+mn-ea"/>
                <a:cs typeface="+mn-cs"/>
              </a:rPr>
              <a:t>Why?</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srgbClr val="58585B"/>
              </a:solidFill>
              <a:effectLst/>
              <a:uLnTx/>
              <a:uFillTx/>
              <a:latin typeface="Museo Sans 300"/>
              <a:ea typeface="+mn-ea"/>
              <a:cs typeface="+mn-cs"/>
            </a:endParaRP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800" b="0" i="0" u="none" strike="noStrike" kern="1200" cap="none" spc="0" normalizeH="0" baseline="0" noProof="0" dirty="0">
                <a:ln>
                  <a:noFill/>
                </a:ln>
                <a:solidFill>
                  <a:srgbClr val="58585B"/>
                </a:solidFill>
                <a:effectLst/>
                <a:uLnTx/>
                <a:uFillTx/>
                <a:latin typeface="Museo Sans 300"/>
                <a:ea typeface="+mn-ea"/>
                <a:cs typeface="+mn-cs"/>
              </a:rPr>
              <a:t>We believe </a:t>
            </a:r>
            <a:r>
              <a:rPr kumimoji="0" lang="en-ID" sz="1800" b="1" i="0" u="none" strike="noStrike" kern="1200" cap="none" spc="0" normalizeH="0" baseline="0" noProof="0" dirty="0">
                <a:ln>
                  <a:noFill/>
                </a:ln>
                <a:solidFill>
                  <a:srgbClr val="58585B"/>
                </a:solidFill>
                <a:effectLst/>
                <a:uLnTx/>
                <a:uFillTx/>
                <a:latin typeface="Museo Sans 300"/>
                <a:ea typeface="+mn-ea"/>
                <a:cs typeface="+mn-cs"/>
              </a:rPr>
              <a:t>sustainable production and trade </a:t>
            </a:r>
            <a:r>
              <a:rPr kumimoji="0" lang="en-ID" sz="1800" b="0" i="0" u="none" strike="noStrike" kern="1200" cap="none" spc="0" normalizeH="0" baseline="0" noProof="0" dirty="0">
                <a:ln>
                  <a:noFill/>
                </a:ln>
                <a:solidFill>
                  <a:srgbClr val="58585B"/>
                </a:solidFill>
                <a:effectLst/>
                <a:uLnTx/>
                <a:uFillTx/>
                <a:latin typeface="Museo Sans 300"/>
                <a:ea typeface="+mn-ea"/>
                <a:cs typeface="+mn-cs"/>
              </a:rPr>
              <a:t>can transform markets for the benefit of people and the planet.</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srgbClr val="58585B"/>
              </a:solidFill>
              <a:effectLst/>
              <a:uLnTx/>
              <a:uFillTx/>
              <a:latin typeface="Museo Sans 300"/>
              <a:ea typeface="+mn-ea"/>
              <a:cs typeface="+mn-cs"/>
            </a:endParaRP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800" b="1" i="0" u="none" strike="noStrike" kern="1200" cap="none" spc="0" normalizeH="0" baseline="0" noProof="0" dirty="0">
                <a:ln>
                  <a:noFill/>
                </a:ln>
                <a:solidFill>
                  <a:srgbClr val="EE7813"/>
                </a:solidFill>
                <a:effectLst/>
                <a:uLnTx/>
                <a:uFillTx/>
                <a:latin typeface="Museo Sans 300"/>
                <a:ea typeface="+mn-ea"/>
                <a:cs typeface="+mn-cs"/>
              </a:rPr>
              <a:t>How?</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srgbClr val="58585B"/>
              </a:solidFill>
              <a:effectLst/>
              <a:uLnTx/>
              <a:uFillTx/>
              <a:latin typeface="Museo Sans 300"/>
              <a:ea typeface="+mn-ea"/>
              <a:cs typeface="+mn-cs"/>
            </a:endParaRPr>
          </a:p>
        </p:txBody>
      </p:sp>
    </p:spTree>
    <p:extLst>
      <p:ext uri="{BB962C8B-B14F-4D97-AF65-F5344CB8AC3E}">
        <p14:creationId xmlns:p14="http://schemas.microsoft.com/office/powerpoint/2010/main" val="306088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solidFill>
                  <a:srgbClr val="58585B"/>
                </a:solidFill>
              </a:rPr>
              <a:t>Our interventions in sustainable commodities</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264" y="1820157"/>
            <a:ext cx="9078646" cy="4749165"/>
          </a:xfrm>
          <a:prstGeom prst="rect">
            <a:avLst/>
          </a:prstGeom>
        </p:spPr>
      </p:pic>
      <p:cxnSp>
        <p:nvCxnSpPr>
          <p:cNvPr id="10" name="Straight Connector 9"/>
          <p:cNvCxnSpPr/>
          <p:nvPr/>
        </p:nvCxnSpPr>
        <p:spPr>
          <a:xfrm flipH="1">
            <a:off x="1642888" y="4257813"/>
            <a:ext cx="216024" cy="216024"/>
          </a:xfrm>
          <a:prstGeom prst="line">
            <a:avLst/>
          </a:prstGeom>
          <a:ln w="12700">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642888" y="4234586"/>
            <a:ext cx="324036" cy="311259"/>
          </a:xfrm>
          <a:prstGeom prst="line">
            <a:avLst/>
          </a:prstGeom>
          <a:ln w="12700">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14474" y="4252791"/>
            <a:ext cx="324441" cy="324441"/>
          </a:xfrm>
          <a:prstGeom prst="line">
            <a:avLst/>
          </a:prstGeom>
          <a:ln w="12700">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818619" y="4296050"/>
            <a:ext cx="281182" cy="281182"/>
          </a:xfrm>
          <a:prstGeom prst="line">
            <a:avLst/>
          </a:prstGeom>
          <a:ln w="12700">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853351" y="4329821"/>
            <a:ext cx="315704" cy="315702"/>
          </a:xfrm>
          <a:prstGeom prst="line">
            <a:avLst/>
          </a:prstGeom>
          <a:ln w="12700">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930498" y="4412885"/>
            <a:ext cx="264874" cy="264874"/>
          </a:xfrm>
          <a:prstGeom prst="line">
            <a:avLst/>
          </a:prstGeom>
          <a:ln w="12700">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926060" y="4462832"/>
            <a:ext cx="334382" cy="334382"/>
          </a:xfrm>
          <a:prstGeom prst="line">
            <a:avLst/>
          </a:prstGeom>
          <a:ln w="12700">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996162" y="4535095"/>
            <a:ext cx="312066" cy="312066"/>
          </a:xfrm>
          <a:prstGeom prst="line">
            <a:avLst/>
          </a:prstGeom>
          <a:ln w="12700">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062935" y="4574972"/>
            <a:ext cx="330037" cy="330037"/>
          </a:xfrm>
          <a:prstGeom prst="line">
            <a:avLst/>
          </a:prstGeom>
          <a:ln w="12700">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207137" y="4624057"/>
            <a:ext cx="252028" cy="252028"/>
          </a:xfrm>
          <a:prstGeom prst="line">
            <a:avLst/>
          </a:prstGeom>
          <a:ln w="12700">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15879" y="3155024"/>
            <a:ext cx="98563" cy="94677"/>
          </a:xfrm>
          <a:prstGeom prst="line">
            <a:avLst/>
          </a:prstGeom>
          <a:ln w="12700">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85686" y="3141689"/>
            <a:ext cx="187410" cy="180020"/>
          </a:xfrm>
          <a:prstGeom prst="line">
            <a:avLst/>
          </a:prstGeom>
          <a:ln w="12700">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749231" y="3172637"/>
            <a:ext cx="206556" cy="198411"/>
          </a:xfrm>
          <a:prstGeom prst="line">
            <a:avLst/>
          </a:prstGeom>
          <a:ln w="12700">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850800" y="3249701"/>
            <a:ext cx="163727" cy="157271"/>
          </a:xfrm>
          <a:prstGeom prst="line">
            <a:avLst/>
          </a:prstGeom>
          <a:ln w="12700">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886679" y="3347182"/>
            <a:ext cx="151799" cy="145813"/>
          </a:xfrm>
          <a:prstGeom prst="line">
            <a:avLst/>
          </a:prstGeom>
          <a:ln w="12700">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942622" y="3467348"/>
            <a:ext cx="87781" cy="84320"/>
          </a:xfrm>
          <a:prstGeom prst="line">
            <a:avLst/>
          </a:prstGeom>
          <a:ln w="12700">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978096" y="3579812"/>
            <a:ext cx="65184" cy="62614"/>
          </a:xfrm>
          <a:prstGeom prst="line">
            <a:avLst/>
          </a:prstGeom>
          <a:ln w="12700">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969124" y="3825765"/>
            <a:ext cx="149928" cy="144016"/>
          </a:xfrm>
          <a:prstGeom prst="line">
            <a:avLst/>
          </a:prstGeom>
          <a:ln w="12700">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013601" y="3880726"/>
            <a:ext cx="182335" cy="175145"/>
          </a:xfrm>
          <a:prstGeom prst="line">
            <a:avLst/>
          </a:prstGeom>
          <a:ln w="12700">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026200" y="3911855"/>
            <a:ext cx="294496" cy="282884"/>
          </a:xfrm>
          <a:prstGeom prst="line">
            <a:avLst/>
          </a:prstGeom>
          <a:ln w="12700">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3137656" y="3914609"/>
            <a:ext cx="333112" cy="319977"/>
          </a:xfrm>
          <a:prstGeom prst="line">
            <a:avLst/>
          </a:prstGeom>
          <a:ln w="12700">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175129" y="3826692"/>
            <a:ext cx="561264" cy="539133"/>
          </a:xfrm>
          <a:prstGeom prst="line">
            <a:avLst/>
          </a:prstGeom>
          <a:ln w="12700">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162160" y="3876762"/>
            <a:ext cx="685357" cy="658333"/>
          </a:xfrm>
          <a:prstGeom prst="line">
            <a:avLst/>
          </a:prstGeom>
          <a:ln w="12700">
            <a:solidFill>
              <a:srgbClr val="FFFF00"/>
            </a:solidFill>
            <a:prstDash val="soli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650969" y="3768360"/>
            <a:ext cx="344028" cy="338554"/>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600" b="1" i="0" u="none" strike="noStrike" kern="1200" cap="none" spc="0" normalizeH="0" baseline="0" noProof="0" dirty="0">
                <a:ln>
                  <a:noFill/>
                </a:ln>
                <a:solidFill>
                  <a:srgbClr val="C00000"/>
                </a:solidFill>
                <a:effectLst/>
                <a:uLnTx/>
                <a:uFillTx/>
                <a:latin typeface="Museo Sans 300"/>
                <a:ea typeface="+mn-ea"/>
                <a:cs typeface="+mn-cs"/>
              </a:rPr>
              <a:t>3</a:t>
            </a:r>
          </a:p>
        </p:txBody>
      </p:sp>
      <p:sp>
        <p:nvSpPr>
          <p:cNvPr id="34" name="TextBox 33"/>
          <p:cNvSpPr txBox="1"/>
          <p:nvPr/>
        </p:nvSpPr>
        <p:spPr>
          <a:xfrm>
            <a:off x="1628637" y="4710243"/>
            <a:ext cx="344028" cy="338554"/>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600" b="1" i="0" u="none" strike="noStrike" kern="1200" cap="none" spc="0" normalizeH="0" baseline="0" noProof="0" dirty="0">
                <a:ln>
                  <a:noFill/>
                </a:ln>
                <a:solidFill>
                  <a:srgbClr val="C00000"/>
                </a:solidFill>
                <a:effectLst/>
                <a:uLnTx/>
                <a:uFillTx/>
                <a:latin typeface="Museo Sans 300"/>
                <a:ea typeface="+mn-ea"/>
                <a:cs typeface="+mn-cs"/>
              </a:rPr>
              <a:t>2</a:t>
            </a:r>
          </a:p>
        </p:txBody>
      </p:sp>
      <p:sp>
        <p:nvSpPr>
          <p:cNvPr id="35" name="TextBox 34"/>
          <p:cNvSpPr txBox="1"/>
          <p:nvPr/>
        </p:nvSpPr>
        <p:spPr>
          <a:xfrm>
            <a:off x="974288" y="2894611"/>
            <a:ext cx="344028" cy="338554"/>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600" b="1" i="0" u="none" strike="noStrike" kern="1200" cap="none" spc="0" normalizeH="0" baseline="0" noProof="0" dirty="0">
                <a:ln>
                  <a:noFill/>
                </a:ln>
                <a:solidFill>
                  <a:srgbClr val="C00000"/>
                </a:solidFill>
                <a:effectLst/>
                <a:uLnTx/>
                <a:uFillTx/>
                <a:latin typeface="Museo Sans 300"/>
                <a:ea typeface="+mn-ea"/>
                <a:cs typeface="+mn-cs"/>
              </a:rPr>
              <a:t>1</a:t>
            </a:r>
          </a:p>
        </p:txBody>
      </p:sp>
      <p:sp>
        <p:nvSpPr>
          <p:cNvPr id="36" name="TextBox 35"/>
          <p:cNvSpPr txBox="1"/>
          <p:nvPr/>
        </p:nvSpPr>
        <p:spPr>
          <a:xfrm>
            <a:off x="1247494" y="3208666"/>
            <a:ext cx="344028" cy="338554"/>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600" b="1" i="0" u="none" strike="noStrike" kern="1200" cap="none" spc="0" normalizeH="0" baseline="0" noProof="0" dirty="0">
                <a:ln>
                  <a:noFill/>
                </a:ln>
                <a:solidFill>
                  <a:srgbClr val="C00000"/>
                </a:solidFill>
                <a:effectLst/>
                <a:uLnTx/>
                <a:uFillTx/>
                <a:latin typeface="Museo Sans 300"/>
                <a:ea typeface="+mn-ea"/>
                <a:cs typeface="+mn-cs"/>
              </a:rPr>
              <a:t>4</a:t>
            </a:r>
          </a:p>
        </p:txBody>
      </p:sp>
      <p:sp>
        <p:nvSpPr>
          <p:cNvPr id="37" name="TextBox 36"/>
          <p:cNvSpPr txBox="1"/>
          <p:nvPr/>
        </p:nvSpPr>
        <p:spPr>
          <a:xfrm>
            <a:off x="1693707" y="3909771"/>
            <a:ext cx="344028" cy="338554"/>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600" b="1" i="0" u="none" strike="noStrike" kern="1200" cap="none" spc="0" normalizeH="0" baseline="0" noProof="0" dirty="0">
                <a:ln>
                  <a:noFill/>
                </a:ln>
                <a:solidFill>
                  <a:srgbClr val="C00000"/>
                </a:solidFill>
                <a:effectLst/>
                <a:uLnTx/>
                <a:uFillTx/>
                <a:latin typeface="Museo Sans 300"/>
                <a:ea typeface="+mn-ea"/>
                <a:cs typeface="+mn-cs"/>
              </a:rPr>
              <a:t>5</a:t>
            </a:r>
          </a:p>
        </p:txBody>
      </p:sp>
      <p:sp>
        <p:nvSpPr>
          <p:cNvPr id="38" name="TextBox 37"/>
          <p:cNvSpPr txBox="1"/>
          <p:nvPr/>
        </p:nvSpPr>
        <p:spPr>
          <a:xfrm>
            <a:off x="4272586" y="2915613"/>
            <a:ext cx="344028" cy="338554"/>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600" b="1" i="0" u="none" strike="noStrike" kern="1200" cap="none" spc="0" normalizeH="0" baseline="0" noProof="0" dirty="0">
                <a:ln>
                  <a:noFill/>
                </a:ln>
                <a:solidFill>
                  <a:srgbClr val="C00000"/>
                </a:solidFill>
                <a:effectLst/>
                <a:uLnTx/>
                <a:uFillTx/>
                <a:latin typeface="Museo Sans 300"/>
                <a:ea typeface="+mn-ea"/>
                <a:cs typeface="+mn-cs"/>
              </a:rPr>
              <a:t>6</a:t>
            </a:r>
          </a:p>
        </p:txBody>
      </p:sp>
      <p:sp>
        <p:nvSpPr>
          <p:cNvPr id="39" name="TextBox 38"/>
          <p:cNvSpPr txBox="1"/>
          <p:nvPr/>
        </p:nvSpPr>
        <p:spPr>
          <a:xfrm>
            <a:off x="6539432" y="2029331"/>
            <a:ext cx="344028" cy="338554"/>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600" b="1" i="0" u="none" strike="noStrike" kern="1200" cap="none" spc="0" normalizeH="0" baseline="0" noProof="0" dirty="0">
                <a:ln>
                  <a:noFill/>
                </a:ln>
                <a:solidFill>
                  <a:srgbClr val="C00000"/>
                </a:solidFill>
                <a:effectLst/>
                <a:uLnTx/>
                <a:uFillTx/>
                <a:latin typeface="Museo Sans 300"/>
                <a:ea typeface="+mn-ea"/>
                <a:cs typeface="+mn-cs"/>
              </a:rPr>
              <a:t>7</a:t>
            </a:r>
          </a:p>
        </p:txBody>
      </p:sp>
      <p:sp>
        <p:nvSpPr>
          <p:cNvPr id="40" name="TextBox 39"/>
          <p:cNvSpPr txBox="1"/>
          <p:nvPr/>
        </p:nvSpPr>
        <p:spPr>
          <a:xfrm>
            <a:off x="2404644" y="4704728"/>
            <a:ext cx="344028" cy="338554"/>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600" b="1" i="0" u="none" strike="noStrike" kern="1200" cap="none" spc="0" normalizeH="0" baseline="0" noProof="0" dirty="0">
                <a:ln>
                  <a:noFill/>
                </a:ln>
                <a:solidFill>
                  <a:srgbClr val="C00000"/>
                </a:solidFill>
                <a:effectLst/>
                <a:uLnTx/>
                <a:uFillTx/>
                <a:latin typeface="Museo Sans 300"/>
                <a:ea typeface="+mn-ea"/>
                <a:cs typeface="+mn-cs"/>
              </a:rPr>
              <a:t>8</a:t>
            </a:r>
          </a:p>
        </p:txBody>
      </p:sp>
      <p:sp>
        <p:nvSpPr>
          <p:cNvPr id="41" name="TextBox 40"/>
          <p:cNvSpPr txBox="1"/>
          <p:nvPr/>
        </p:nvSpPr>
        <p:spPr>
          <a:xfrm>
            <a:off x="2478955" y="5346491"/>
            <a:ext cx="344028" cy="338554"/>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600" b="1" i="0" u="none" strike="noStrike" kern="1200" cap="none" spc="0" normalizeH="0" baseline="0" noProof="0" dirty="0">
                <a:ln>
                  <a:noFill/>
                </a:ln>
                <a:solidFill>
                  <a:srgbClr val="C00000"/>
                </a:solidFill>
                <a:effectLst/>
                <a:uLnTx/>
                <a:uFillTx/>
                <a:latin typeface="Museo Sans 300"/>
                <a:ea typeface="+mn-ea"/>
                <a:cs typeface="+mn-cs"/>
              </a:rPr>
              <a:t>9</a:t>
            </a:r>
          </a:p>
        </p:txBody>
      </p:sp>
      <p:sp>
        <p:nvSpPr>
          <p:cNvPr id="42" name="TextBox 41"/>
          <p:cNvSpPr txBox="1"/>
          <p:nvPr/>
        </p:nvSpPr>
        <p:spPr>
          <a:xfrm>
            <a:off x="3502206" y="5544110"/>
            <a:ext cx="444938" cy="338554"/>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600" b="1" i="0" u="none" strike="noStrike" kern="1200" cap="none" spc="0" normalizeH="0" baseline="0" noProof="0" dirty="0">
                <a:ln>
                  <a:noFill/>
                </a:ln>
                <a:solidFill>
                  <a:srgbClr val="C00000"/>
                </a:solidFill>
                <a:effectLst/>
                <a:uLnTx/>
                <a:uFillTx/>
                <a:latin typeface="Museo Sans 300"/>
                <a:ea typeface="+mn-ea"/>
                <a:cs typeface="+mn-cs"/>
              </a:rPr>
              <a:t>10</a:t>
            </a:r>
          </a:p>
        </p:txBody>
      </p:sp>
      <p:sp>
        <p:nvSpPr>
          <p:cNvPr id="43" name="TextBox 42"/>
          <p:cNvSpPr txBox="1"/>
          <p:nvPr/>
        </p:nvSpPr>
        <p:spPr>
          <a:xfrm>
            <a:off x="3582410" y="4290942"/>
            <a:ext cx="436742" cy="338554"/>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600" b="1" i="0" u="none" strike="noStrike" kern="1200" cap="none" spc="0" normalizeH="0" baseline="0" noProof="0" dirty="0">
                <a:ln>
                  <a:noFill/>
                </a:ln>
                <a:solidFill>
                  <a:srgbClr val="C00000"/>
                </a:solidFill>
                <a:effectLst/>
                <a:uLnTx/>
                <a:uFillTx/>
                <a:latin typeface="Museo Sans 300"/>
                <a:ea typeface="+mn-ea"/>
                <a:cs typeface="+mn-cs"/>
              </a:rPr>
              <a:t>11</a:t>
            </a:r>
          </a:p>
        </p:txBody>
      </p:sp>
      <p:sp>
        <p:nvSpPr>
          <p:cNvPr id="44" name="TextBox 43"/>
          <p:cNvSpPr txBox="1"/>
          <p:nvPr/>
        </p:nvSpPr>
        <p:spPr>
          <a:xfrm>
            <a:off x="4163168" y="3406972"/>
            <a:ext cx="436742" cy="338554"/>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600" b="1" i="0" u="none" strike="noStrike" kern="1200" cap="none" spc="0" normalizeH="0" baseline="0" noProof="0" dirty="0">
                <a:ln>
                  <a:noFill/>
                </a:ln>
                <a:solidFill>
                  <a:srgbClr val="C00000"/>
                </a:solidFill>
                <a:effectLst/>
                <a:uLnTx/>
                <a:uFillTx/>
                <a:latin typeface="Museo Sans 300"/>
                <a:ea typeface="+mn-ea"/>
                <a:cs typeface="+mn-cs"/>
              </a:rPr>
              <a:t>12</a:t>
            </a:r>
          </a:p>
        </p:txBody>
      </p:sp>
      <p:sp>
        <p:nvSpPr>
          <p:cNvPr id="45" name="TextBox 44"/>
          <p:cNvSpPr txBox="1"/>
          <p:nvPr/>
        </p:nvSpPr>
        <p:spPr>
          <a:xfrm>
            <a:off x="4515689" y="4739990"/>
            <a:ext cx="436742" cy="338554"/>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600" b="1" i="0" u="none" strike="noStrike" kern="1200" cap="none" spc="0" normalizeH="0" baseline="0" noProof="0" dirty="0">
                <a:ln>
                  <a:noFill/>
                </a:ln>
                <a:solidFill>
                  <a:srgbClr val="C00000"/>
                </a:solidFill>
                <a:effectLst/>
                <a:uLnTx/>
                <a:uFillTx/>
                <a:latin typeface="Museo Sans 300"/>
                <a:ea typeface="+mn-ea"/>
                <a:cs typeface="+mn-cs"/>
              </a:rPr>
              <a:t>13</a:t>
            </a:r>
          </a:p>
        </p:txBody>
      </p:sp>
      <p:sp>
        <p:nvSpPr>
          <p:cNvPr id="46" name="TextBox 45"/>
          <p:cNvSpPr txBox="1"/>
          <p:nvPr/>
        </p:nvSpPr>
        <p:spPr>
          <a:xfrm>
            <a:off x="7082501" y="3937704"/>
            <a:ext cx="1498773" cy="2623795"/>
          </a:xfrm>
          <a:prstGeom prst="rect">
            <a:avLst/>
          </a:prstGeom>
          <a:solidFill>
            <a:srgbClr val="FFFFFF"/>
          </a:solidFill>
          <a:ln>
            <a:solidFill>
              <a:srgbClr val="EE7813"/>
            </a:solidFill>
          </a:ln>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600" b="1" i="0" u="none" strike="noStrike" kern="1200" cap="none" spc="0" normalizeH="0" baseline="0" noProof="0" dirty="0">
                <a:ln>
                  <a:noFill/>
                </a:ln>
                <a:solidFill>
                  <a:srgbClr val="EE7813"/>
                </a:solidFill>
                <a:effectLst/>
                <a:uLnTx/>
                <a:uFillTx/>
                <a:latin typeface="Museo Sans 300"/>
                <a:ea typeface="+mn-ea"/>
                <a:cs typeface="+mn-cs"/>
              </a:rPr>
              <a:t>Landscapes</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350" b="0" i="0" u="none" strike="noStrike" kern="1200" cap="none" spc="0" normalizeH="0" baseline="0" noProof="0" dirty="0">
                <a:ln>
                  <a:noFill/>
                </a:ln>
                <a:solidFill>
                  <a:srgbClr val="EE7813"/>
                </a:solidFill>
                <a:effectLst/>
                <a:uLnTx/>
                <a:uFillTx/>
                <a:latin typeface="Museo Sans 300"/>
                <a:ea typeface="+mn-ea"/>
                <a:cs typeface="+mn-cs"/>
              </a:rPr>
              <a:t>1. Aceh;</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350" b="0" i="0" u="none" strike="noStrike" kern="1200" cap="none" spc="0" normalizeH="0" baseline="0" noProof="0" dirty="0">
                <a:ln>
                  <a:noFill/>
                </a:ln>
                <a:solidFill>
                  <a:srgbClr val="EE7813"/>
                </a:solidFill>
                <a:effectLst/>
                <a:uLnTx/>
                <a:uFillTx/>
                <a:latin typeface="Museo Sans 300"/>
                <a:ea typeface="+mn-ea"/>
                <a:cs typeface="+mn-cs"/>
              </a:rPr>
              <a:t>2. S. Sumatra/ Jambi;</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350" b="0" i="0" u="none" strike="noStrike" kern="1200" cap="none" spc="0" normalizeH="0" baseline="0" noProof="0" dirty="0">
                <a:ln>
                  <a:noFill/>
                </a:ln>
                <a:solidFill>
                  <a:srgbClr val="EE7813"/>
                </a:solidFill>
                <a:effectLst/>
                <a:uLnTx/>
                <a:uFillTx/>
                <a:latin typeface="Museo Sans 300"/>
                <a:ea typeface="+mn-ea"/>
                <a:cs typeface="+mn-cs"/>
              </a:rPr>
              <a:t>3. W. Kalimantan;</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350" b="1" i="0" u="none" strike="noStrike" kern="1200" cap="none" spc="0" normalizeH="0" baseline="0" noProof="0" dirty="0">
                <a:ln>
                  <a:noFill/>
                </a:ln>
                <a:solidFill>
                  <a:srgbClr val="EE7813"/>
                </a:solidFill>
                <a:effectLst/>
                <a:uLnTx/>
                <a:uFillTx/>
                <a:latin typeface="Museo Sans 300"/>
                <a:ea typeface="+mn-ea"/>
                <a:cs typeface="+mn-cs"/>
              </a:rPr>
              <a:t>Green Growth Plans</a:t>
            </a:r>
            <a:r>
              <a:rPr kumimoji="0" lang="en-ID" sz="1350" b="0" i="0" u="none" strike="noStrike" kern="1200" cap="none" spc="0" normalizeH="0" baseline="0" noProof="0" dirty="0">
                <a:ln>
                  <a:noFill/>
                </a:ln>
                <a:solidFill>
                  <a:srgbClr val="EE7813"/>
                </a:solidFill>
                <a:effectLst/>
                <a:uLnTx/>
                <a:uFillTx/>
                <a:latin typeface="Museo Sans 300"/>
                <a:ea typeface="+mn-ea"/>
                <a:cs typeface="+mn-cs"/>
              </a:rPr>
              <a:t>,</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350" b="1" i="0" u="none" strike="noStrike" kern="1200" cap="none" spc="0" normalizeH="0" baseline="0" noProof="0" dirty="0">
                <a:ln>
                  <a:noFill/>
                </a:ln>
                <a:solidFill>
                  <a:srgbClr val="EE7813"/>
                </a:solidFill>
                <a:effectLst/>
                <a:uLnTx/>
                <a:uFillTx/>
                <a:latin typeface="Museo Sans 300"/>
                <a:ea typeface="+mn-ea"/>
                <a:cs typeface="+mn-cs"/>
              </a:rPr>
              <a:t>30</a:t>
            </a:r>
            <a:r>
              <a:rPr kumimoji="0" lang="en-ID" sz="1350" b="0" i="0" u="none" strike="noStrike" kern="1200" cap="none" spc="0" normalizeH="0" baseline="0" noProof="0" dirty="0">
                <a:ln>
                  <a:noFill/>
                </a:ln>
                <a:solidFill>
                  <a:srgbClr val="EE7813"/>
                </a:solidFill>
                <a:effectLst/>
                <a:uLnTx/>
                <a:uFillTx/>
                <a:latin typeface="Museo Sans 300"/>
                <a:ea typeface="+mn-ea"/>
                <a:cs typeface="+mn-cs"/>
              </a:rPr>
              <a:t> companies, peat/forest </a:t>
            </a:r>
            <a:r>
              <a:rPr kumimoji="0" lang="en-ID" sz="1350" b="0" i="0" u="none" strike="noStrike" kern="1200" cap="none" spc="0" normalizeH="0" baseline="0" noProof="0" dirty="0" err="1">
                <a:ln>
                  <a:noFill/>
                </a:ln>
                <a:solidFill>
                  <a:srgbClr val="EE7813"/>
                </a:solidFill>
                <a:effectLst/>
                <a:uLnTx/>
                <a:uFillTx/>
                <a:latin typeface="Museo Sans 300"/>
                <a:ea typeface="+mn-ea"/>
                <a:cs typeface="+mn-cs"/>
              </a:rPr>
              <a:t>mgt</a:t>
            </a:r>
            <a:r>
              <a:rPr kumimoji="0" lang="en-ID" sz="1350" b="0" i="0" u="none" strike="noStrike" kern="1200" cap="none" spc="0" normalizeH="0" baseline="0" noProof="0" dirty="0">
                <a:ln>
                  <a:noFill/>
                </a:ln>
                <a:solidFill>
                  <a:srgbClr val="EE7813"/>
                </a:solidFill>
                <a:effectLst/>
                <a:uLnTx/>
                <a:uFillTx/>
                <a:latin typeface="Museo Sans 300"/>
                <a:ea typeface="+mn-ea"/>
                <a:cs typeface="+mn-cs"/>
              </a:rPr>
              <a:t>, </a:t>
            </a:r>
            <a:r>
              <a:rPr kumimoji="0" lang="en-ID" sz="1350" b="1" i="0" u="none" strike="noStrike" kern="1200" cap="none" spc="0" normalizeH="0" baseline="0" noProof="0" dirty="0">
                <a:ln>
                  <a:noFill/>
                </a:ln>
                <a:solidFill>
                  <a:srgbClr val="EE7813"/>
                </a:solidFill>
                <a:effectLst/>
                <a:uLnTx/>
                <a:uFillTx/>
                <a:latin typeface="Museo Sans 300"/>
                <a:ea typeface="+mn-ea"/>
                <a:cs typeface="+mn-cs"/>
              </a:rPr>
              <a:t>KEE</a:t>
            </a:r>
            <a:r>
              <a:rPr kumimoji="0" lang="en-ID" sz="1350" b="0" i="0" u="none" strike="noStrike" kern="1200" cap="none" spc="0" normalizeH="0" baseline="0" noProof="0" dirty="0">
                <a:ln>
                  <a:noFill/>
                </a:ln>
                <a:solidFill>
                  <a:srgbClr val="EE7813"/>
                </a:solidFill>
                <a:effectLst/>
                <a:uLnTx/>
                <a:uFillTx/>
                <a:latin typeface="Museo Sans 300"/>
                <a:ea typeface="+mn-ea"/>
                <a:cs typeface="+mn-cs"/>
              </a:rPr>
              <a:t>, </a:t>
            </a:r>
            <a:r>
              <a:rPr kumimoji="0" lang="en-ID" sz="1350" b="1" i="0" u="none" strike="noStrike" kern="1200" cap="none" spc="0" normalizeH="0" baseline="0" noProof="0" dirty="0">
                <a:ln>
                  <a:noFill/>
                </a:ln>
                <a:solidFill>
                  <a:srgbClr val="EE7813"/>
                </a:solidFill>
                <a:effectLst/>
                <a:uLnTx/>
                <a:uFillTx/>
                <a:latin typeface="Museo Sans 300"/>
                <a:ea typeface="+mn-ea"/>
                <a:cs typeface="+mn-cs"/>
              </a:rPr>
              <a:t>PPI compacts</a:t>
            </a:r>
            <a:r>
              <a:rPr kumimoji="0" lang="en-ID" sz="1350" b="0" i="0" u="none" strike="noStrike" kern="1200" cap="none" spc="0" normalizeH="0" baseline="0" noProof="0" dirty="0">
                <a:ln>
                  <a:noFill/>
                </a:ln>
                <a:solidFill>
                  <a:srgbClr val="EE7813"/>
                </a:solidFill>
                <a:effectLst/>
                <a:uLnTx/>
                <a:uFillTx/>
                <a:latin typeface="Museo Sans 300"/>
                <a:ea typeface="+mn-ea"/>
                <a:cs typeface="+mn-cs"/>
              </a:rPr>
              <a:t>, </a:t>
            </a:r>
            <a:r>
              <a:rPr kumimoji="0" lang="en-ID" sz="1350" b="1" i="0" u="none" strike="noStrike" kern="1200" cap="none" spc="0" normalizeH="0" baseline="0" noProof="0" dirty="0">
                <a:ln>
                  <a:noFill/>
                </a:ln>
                <a:solidFill>
                  <a:srgbClr val="EE7813"/>
                </a:solidFill>
                <a:effectLst/>
                <a:uLnTx/>
                <a:uFillTx/>
                <a:latin typeface="Museo Sans 300"/>
                <a:ea typeface="+mn-ea"/>
                <a:cs typeface="+mn-cs"/>
              </a:rPr>
              <a:t>VSA</a:t>
            </a:r>
          </a:p>
        </p:txBody>
      </p:sp>
      <p:sp>
        <p:nvSpPr>
          <p:cNvPr id="47" name="TextBox 46"/>
          <p:cNvSpPr txBox="1"/>
          <p:nvPr/>
        </p:nvSpPr>
        <p:spPr>
          <a:xfrm>
            <a:off x="160523" y="5145542"/>
            <a:ext cx="3564634" cy="1415772"/>
          </a:xfrm>
          <a:prstGeom prst="rect">
            <a:avLst/>
          </a:prstGeom>
          <a:solidFill>
            <a:srgbClr val="FFFFFF"/>
          </a:solidFill>
          <a:ln>
            <a:solidFill>
              <a:srgbClr val="EE7813"/>
            </a:solidFill>
          </a:ln>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600" b="1" i="0" u="none" strike="noStrike" kern="1200" cap="none" spc="0" normalizeH="0" baseline="0" noProof="0" dirty="0">
                <a:ln>
                  <a:noFill/>
                </a:ln>
                <a:solidFill>
                  <a:srgbClr val="EE7813"/>
                </a:solidFill>
                <a:effectLst/>
                <a:uLnTx/>
                <a:uFillTx/>
                <a:latin typeface="Museo Sans 300"/>
                <a:ea typeface="+mn-ea"/>
                <a:cs typeface="+mn-cs"/>
              </a:rPr>
              <a:t>Palm Oil</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350" b="0" i="0" u="none" strike="noStrike" kern="1200" cap="none" spc="0" normalizeH="0" baseline="0" noProof="0" dirty="0">
                <a:ln>
                  <a:noFill/>
                </a:ln>
                <a:solidFill>
                  <a:srgbClr val="EE7813"/>
                </a:solidFill>
                <a:effectLst/>
                <a:uLnTx/>
                <a:uFillTx/>
                <a:latin typeface="Museo Sans 300"/>
                <a:ea typeface="+mn-ea"/>
                <a:cs typeface="+mn-cs"/>
              </a:rPr>
              <a:t>2. S. Sumatra/ Jambi; 4. N. Sumatra; 5. Riau; 6. Sabah; 7. Europe (ESPO);</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350" b="1" i="0" u="none" strike="noStrike" kern="1200" cap="none" spc="0" normalizeH="0" baseline="0" noProof="0" dirty="0">
                <a:ln>
                  <a:noFill/>
                </a:ln>
                <a:solidFill>
                  <a:srgbClr val="EE7813"/>
                </a:solidFill>
                <a:effectLst/>
                <a:uLnTx/>
                <a:uFillTx/>
                <a:latin typeface="Museo Sans 300"/>
                <a:ea typeface="+mn-ea"/>
                <a:cs typeface="+mn-cs"/>
              </a:rPr>
              <a:t>41,555</a:t>
            </a:r>
            <a:r>
              <a:rPr kumimoji="0" lang="en-ID" sz="1350" b="0" i="0" u="none" strike="noStrike" kern="1200" cap="none" spc="0" normalizeH="0" baseline="0" noProof="0" dirty="0">
                <a:ln>
                  <a:noFill/>
                </a:ln>
                <a:solidFill>
                  <a:srgbClr val="EE7813"/>
                </a:solidFill>
                <a:effectLst/>
                <a:uLnTx/>
                <a:uFillTx/>
                <a:latin typeface="Museo Sans 300"/>
                <a:ea typeface="+mn-ea"/>
                <a:cs typeface="+mn-cs"/>
              </a:rPr>
              <a:t> ha; </a:t>
            </a:r>
            <a:r>
              <a:rPr kumimoji="0" lang="en-ID" sz="1350" b="1" i="0" u="none" strike="noStrike" kern="1200" cap="none" spc="0" normalizeH="0" baseline="0" noProof="0" dirty="0">
                <a:ln>
                  <a:noFill/>
                </a:ln>
                <a:solidFill>
                  <a:srgbClr val="EE7813"/>
                </a:solidFill>
                <a:effectLst/>
                <a:uLnTx/>
                <a:uFillTx/>
                <a:latin typeface="Museo Sans 300"/>
                <a:ea typeface="+mn-ea"/>
                <a:cs typeface="+mn-cs"/>
              </a:rPr>
              <a:t>11,425</a:t>
            </a:r>
            <a:r>
              <a:rPr kumimoji="0" lang="en-ID" sz="1350" b="0" i="0" u="none" strike="noStrike" kern="1200" cap="none" spc="0" normalizeH="0" baseline="0" noProof="0" dirty="0">
                <a:ln>
                  <a:noFill/>
                </a:ln>
                <a:solidFill>
                  <a:srgbClr val="EE7813"/>
                </a:solidFill>
                <a:effectLst/>
                <a:uLnTx/>
                <a:uFillTx/>
                <a:latin typeface="Museo Sans 300"/>
                <a:ea typeface="+mn-ea"/>
                <a:cs typeface="+mn-cs"/>
              </a:rPr>
              <a:t> farmers; Mapping, traceability, legality, farmer organization, GAP, RSPO certification</a:t>
            </a:r>
          </a:p>
        </p:txBody>
      </p:sp>
      <p:graphicFrame>
        <p:nvGraphicFramePr>
          <p:cNvPr id="48" name="Chart 47"/>
          <p:cNvGraphicFramePr/>
          <p:nvPr>
            <p:extLst/>
          </p:nvPr>
        </p:nvGraphicFramePr>
        <p:xfrm>
          <a:off x="8611642" y="3926846"/>
          <a:ext cx="3388949" cy="2642476"/>
        </p:xfrm>
        <a:graphic>
          <a:graphicData uri="http://schemas.openxmlformats.org/drawingml/2006/chart">
            <c:chart xmlns:c="http://schemas.openxmlformats.org/drawingml/2006/chart" xmlns:r="http://schemas.openxmlformats.org/officeDocument/2006/relationships" r:id="rId3"/>
          </a:graphicData>
        </a:graphic>
      </p:graphicFrame>
      <p:sp>
        <p:nvSpPr>
          <p:cNvPr id="49" name="TextBox 48"/>
          <p:cNvSpPr txBox="1"/>
          <p:nvPr/>
        </p:nvSpPr>
        <p:spPr>
          <a:xfrm>
            <a:off x="155589" y="1193496"/>
            <a:ext cx="3928582" cy="1200329"/>
          </a:xfrm>
          <a:prstGeom prst="rect">
            <a:avLst/>
          </a:prstGeom>
          <a:solidFill>
            <a:srgbClr val="FFFFFF"/>
          </a:solidFill>
          <a:ln>
            <a:solidFill>
              <a:srgbClr val="EE7813"/>
            </a:solidFill>
          </a:ln>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600" b="1" i="0" u="none" strike="noStrike" kern="1200" cap="none" spc="0" normalizeH="0" baseline="0" noProof="0" dirty="0">
                <a:ln>
                  <a:noFill/>
                </a:ln>
                <a:solidFill>
                  <a:srgbClr val="EE7813"/>
                </a:solidFill>
                <a:effectLst/>
                <a:uLnTx/>
                <a:uFillTx/>
                <a:latin typeface="Museo Sans 300"/>
                <a:ea typeface="+mn-ea"/>
                <a:cs typeface="+mn-cs"/>
              </a:rPr>
              <a:t>Coffee</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350" b="0" i="0" u="none" strike="noStrike" kern="1200" cap="none" spc="0" normalizeH="0" baseline="0" noProof="0" dirty="0">
                <a:ln>
                  <a:noFill/>
                </a:ln>
                <a:solidFill>
                  <a:srgbClr val="EE7813"/>
                </a:solidFill>
                <a:effectLst/>
                <a:uLnTx/>
                <a:uFillTx/>
                <a:latin typeface="Museo Sans 300"/>
                <a:ea typeface="+mn-ea"/>
                <a:cs typeface="+mn-cs"/>
              </a:rPr>
              <a:t>2. S. Sumatra/ Jambi; 8. Lampung; 9. W. Java; 10. E. Java; </a:t>
            </a:r>
            <a:r>
              <a:rPr kumimoji="0" lang="en-ID" sz="1350" b="1" i="0" u="none" strike="noStrike" kern="1200" cap="none" spc="0" normalizeH="0" baseline="0" noProof="0" dirty="0">
                <a:ln>
                  <a:noFill/>
                </a:ln>
                <a:solidFill>
                  <a:srgbClr val="EE7813"/>
                </a:solidFill>
                <a:effectLst/>
                <a:uLnTx/>
                <a:uFillTx/>
                <a:latin typeface="Museo Sans 300"/>
                <a:ea typeface="+mn-ea"/>
                <a:cs typeface="+mn-cs"/>
              </a:rPr>
              <a:t>±54,000</a:t>
            </a:r>
            <a:r>
              <a:rPr kumimoji="0" lang="en-ID" sz="1350" b="0" i="0" u="none" strike="noStrike" kern="1200" cap="none" spc="0" normalizeH="0" baseline="0" noProof="0" dirty="0">
                <a:ln>
                  <a:noFill/>
                </a:ln>
                <a:solidFill>
                  <a:srgbClr val="EE7813"/>
                </a:solidFill>
                <a:effectLst/>
                <a:uLnTx/>
                <a:uFillTx/>
                <a:latin typeface="Museo Sans 300"/>
                <a:ea typeface="+mn-ea"/>
                <a:cs typeface="+mn-cs"/>
              </a:rPr>
              <a:t> ha; </a:t>
            </a:r>
            <a:r>
              <a:rPr kumimoji="0" lang="en-ID" sz="1350" b="1" i="0" u="none" strike="noStrike" kern="1200" cap="none" spc="0" normalizeH="0" baseline="0" noProof="0" dirty="0">
                <a:ln>
                  <a:noFill/>
                </a:ln>
                <a:solidFill>
                  <a:srgbClr val="EE7813"/>
                </a:solidFill>
                <a:effectLst/>
                <a:uLnTx/>
                <a:uFillTx/>
                <a:latin typeface="Museo Sans 300"/>
                <a:ea typeface="+mn-ea"/>
                <a:cs typeface="+mn-cs"/>
              </a:rPr>
              <a:t>831</a:t>
            </a:r>
            <a:r>
              <a:rPr kumimoji="0" lang="en-ID" sz="1350" b="0" i="0" u="none" strike="noStrike" kern="1200" cap="none" spc="0" normalizeH="0" baseline="0" noProof="0" dirty="0">
                <a:ln>
                  <a:noFill/>
                </a:ln>
                <a:solidFill>
                  <a:srgbClr val="EE7813"/>
                </a:solidFill>
                <a:effectLst/>
                <a:uLnTx/>
                <a:uFillTx/>
                <a:latin typeface="Museo Sans 300"/>
                <a:ea typeface="+mn-ea"/>
                <a:cs typeface="+mn-cs"/>
              </a:rPr>
              <a:t> kg/ha (&gt;741 </a:t>
            </a:r>
            <a:r>
              <a:rPr kumimoji="0" lang="en-ID" sz="1350" b="0" i="0" u="none" strike="noStrike" kern="1200" cap="none" spc="0" normalizeH="0" baseline="0" noProof="0" dirty="0" err="1">
                <a:ln>
                  <a:noFill/>
                </a:ln>
                <a:solidFill>
                  <a:srgbClr val="EE7813"/>
                </a:solidFill>
                <a:effectLst/>
                <a:uLnTx/>
                <a:uFillTx/>
                <a:latin typeface="Museo Sans 300"/>
                <a:ea typeface="+mn-ea"/>
                <a:cs typeface="+mn-cs"/>
              </a:rPr>
              <a:t>natl</a:t>
            </a:r>
            <a:r>
              <a:rPr kumimoji="0" lang="en-ID" sz="1350" b="0" i="0" u="none" strike="noStrike" kern="1200" cap="none" spc="0" normalizeH="0" baseline="0" noProof="0" dirty="0">
                <a:ln>
                  <a:noFill/>
                </a:ln>
                <a:solidFill>
                  <a:srgbClr val="EE7813"/>
                </a:solidFill>
                <a:effectLst/>
                <a:uLnTx/>
                <a:uFillTx/>
                <a:latin typeface="Museo Sans 300"/>
                <a:ea typeface="+mn-ea"/>
                <a:cs typeface="+mn-cs"/>
              </a:rPr>
              <a:t> </a:t>
            </a:r>
            <a:r>
              <a:rPr kumimoji="0" lang="en-ID" sz="1350" b="0" i="0" u="none" strike="noStrike" kern="1200" cap="none" spc="0" normalizeH="0" baseline="0" noProof="0" dirty="0" err="1">
                <a:ln>
                  <a:noFill/>
                </a:ln>
                <a:solidFill>
                  <a:srgbClr val="EE7813"/>
                </a:solidFill>
                <a:effectLst/>
                <a:uLnTx/>
                <a:uFillTx/>
                <a:latin typeface="Museo Sans 300"/>
                <a:ea typeface="+mn-ea"/>
                <a:cs typeface="+mn-cs"/>
              </a:rPr>
              <a:t>avg</a:t>
            </a:r>
            <a:r>
              <a:rPr kumimoji="0" lang="en-ID" sz="1350" b="0" i="0" u="none" strike="noStrike" kern="1200" cap="none" spc="0" normalizeH="0" baseline="0" noProof="0" dirty="0">
                <a:ln>
                  <a:noFill/>
                </a:ln>
                <a:solidFill>
                  <a:srgbClr val="EE7813"/>
                </a:solidFill>
                <a:effectLst/>
                <a:uLnTx/>
                <a:uFillTx/>
                <a:latin typeface="Museo Sans 300"/>
                <a:ea typeface="+mn-ea"/>
                <a:cs typeface="+mn-cs"/>
              </a:rPr>
              <a:t>); National curriculum, GAP, innovative finance, trade links</a:t>
            </a:r>
          </a:p>
        </p:txBody>
      </p:sp>
      <p:sp>
        <p:nvSpPr>
          <p:cNvPr id="50" name="TextBox 49"/>
          <p:cNvSpPr txBox="1"/>
          <p:nvPr/>
        </p:nvSpPr>
        <p:spPr>
          <a:xfrm>
            <a:off x="9857723" y="1689073"/>
            <a:ext cx="2133857" cy="2039020"/>
          </a:xfrm>
          <a:prstGeom prst="rect">
            <a:avLst/>
          </a:prstGeom>
          <a:solidFill>
            <a:srgbClr val="FFFFFF"/>
          </a:solidFill>
          <a:ln>
            <a:solidFill>
              <a:srgbClr val="EE7813"/>
            </a:solidFill>
          </a:ln>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600" b="1" i="0" u="none" strike="noStrike" kern="1200" cap="none" spc="0" normalizeH="0" baseline="0" noProof="0" dirty="0">
                <a:ln>
                  <a:noFill/>
                </a:ln>
                <a:solidFill>
                  <a:srgbClr val="EE7813"/>
                </a:solidFill>
                <a:effectLst/>
                <a:uLnTx/>
                <a:uFillTx/>
                <a:latin typeface="Museo Sans 300"/>
                <a:ea typeface="+mn-ea"/>
                <a:cs typeface="+mn-cs"/>
              </a:rPr>
              <a:t>Timber, Pulp &amp; Paper:</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350" b="0" i="0" u="none" strike="noStrike" kern="1200" cap="none" spc="0" normalizeH="0" baseline="0" noProof="0" dirty="0">
                <a:ln>
                  <a:noFill/>
                </a:ln>
                <a:solidFill>
                  <a:srgbClr val="EE7813"/>
                </a:solidFill>
                <a:effectLst/>
                <a:uLnTx/>
                <a:uFillTx/>
                <a:latin typeface="Museo Sans 300"/>
                <a:ea typeface="+mn-ea"/>
                <a:cs typeface="+mn-cs"/>
              </a:rPr>
              <a:t>2. S. Sumatra/ Jambi; 3, 11, 12. W., C. &amp; E. Kalimantan;</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350" b="1" i="0" u="none" strike="noStrike" kern="1200" cap="none" spc="0" normalizeH="0" baseline="0" noProof="0" dirty="0">
                <a:ln>
                  <a:noFill/>
                </a:ln>
                <a:solidFill>
                  <a:srgbClr val="EE7813"/>
                </a:solidFill>
                <a:effectLst/>
                <a:uLnTx/>
                <a:uFillTx/>
                <a:latin typeface="Museo Sans 300"/>
                <a:ea typeface="+mn-ea"/>
                <a:cs typeface="+mn-cs"/>
              </a:rPr>
              <a:t>2.1</a:t>
            </a:r>
            <a:r>
              <a:rPr kumimoji="0" lang="en-ID" sz="1350" b="0" i="0" u="none" strike="noStrike" kern="1200" cap="none" spc="0" normalizeH="0" baseline="0" noProof="0" dirty="0">
                <a:ln>
                  <a:noFill/>
                </a:ln>
                <a:solidFill>
                  <a:srgbClr val="EE7813"/>
                </a:solidFill>
                <a:effectLst/>
                <a:uLnTx/>
                <a:uFillTx/>
                <a:latin typeface="Museo Sans 300"/>
                <a:ea typeface="+mn-ea"/>
                <a:cs typeface="+mn-cs"/>
              </a:rPr>
              <a:t> mil ha (FSC certified);  </a:t>
            </a:r>
            <a:r>
              <a:rPr kumimoji="0" lang="en-ID" sz="1350" b="1" i="0" u="none" strike="noStrike" kern="1200" cap="none" spc="0" normalizeH="0" baseline="0" noProof="0" dirty="0">
                <a:ln>
                  <a:noFill/>
                </a:ln>
                <a:solidFill>
                  <a:srgbClr val="EE7813"/>
                </a:solidFill>
                <a:effectLst/>
                <a:uLnTx/>
                <a:uFillTx/>
                <a:latin typeface="Museo Sans 300"/>
                <a:ea typeface="+mn-ea"/>
                <a:cs typeface="+mn-cs"/>
              </a:rPr>
              <a:t>1.66</a:t>
            </a:r>
            <a:r>
              <a:rPr kumimoji="0" lang="en-ID" sz="1350" b="0" i="0" u="none" strike="noStrike" kern="1200" cap="none" spc="0" normalizeH="0" baseline="0" noProof="0" dirty="0">
                <a:ln>
                  <a:noFill/>
                </a:ln>
                <a:solidFill>
                  <a:srgbClr val="EE7813"/>
                </a:solidFill>
                <a:effectLst/>
                <a:uLnTx/>
                <a:uFillTx/>
                <a:latin typeface="Museo Sans 300"/>
                <a:ea typeface="+mn-ea"/>
                <a:cs typeface="+mn-cs"/>
              </a:rPr>
              <a:t> mil ha (in process); Certification, productivity, protection</a:t>
            </a:r>
          </a:p>
        </p:txBody>
      </p:sp>
      <p:sp>
        <p:nvSpPr>
          <p:cNvPr id="51" name="TextBox 50"/>
          <p:cNvSpPr txBox="1"/>
          <p:nvPr/>
        </p:nvSpPr>
        <p:spPr>
          <a:xfrm>
            <a:off x="5519606" y="880726"/>
            <a:ext cx="2395101" cy="1200329"/>
          </a:xfrm>
          <a:prstGeom prst="rect">
            <a:avLst/>
          </a:prstGeom>
          <a:solidFill>
            <a:srgbClr val="FFFFFF"/>
          </a:solidFill>
          <a:ln>
            <a:solidFill>
              <a:srgbClr val="EE7813"/>
            </a:solidFill>
          </a:ln>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600" b="1" i="0" u="none" strike="noStrike" kern="1200" cap="none" spc="0" normalizeH="0" baseline="0" noProof="0" dirty="0">
                <a:ln>
                  <a:noFill/>
                </a:ln>
                <a:solidFill>
                  <a:srgbClr val="EE7813"/>
                </a:solidFill>
                <a:effectLst/>
                <a:uLnTx/>
                <a:uFillTx/>
                <a:latin typeface="Museo Sans 300"/>
                <a:ea typeface="+mn-ea"/>
                <a:cs typeface="+mn-cs"/>
              </a:rPr>
              <a:t>Cocoa</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350" b="0" i="0" u="none" strike="noStrike" kern="1200" cap="none" spc="0" normalizeH="0" baseline="0" noProof="0" dirty="0">
                <a:ln>
                  <a:noFill/>
                </a:ln>
                <a:solidFill>
                  <a:srgbClr val="EE7813"/>
                </a:solidFill>
                <a:effectLst/>
                <a:uLnTx/>
                <a:uFillTx/>
                <a:latin typeface="Museo Sans 300"/>
                <a:ea typeface="+mn-ea"/>
                <a:cs typeface="+mn-cs"/>
              </a:rPr>
              <a:t>13. Sulawesi;</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350" b="0" i="0" u="none" strike="noStrike" kern="1200" cap="none" spc="0" normalizeH="0" baseline="0" noProof="0" dirty="0">
                <a:ln>
                  <a:noFill/>
                </a:ln>
                <a:solidFill>
                  <a:srgbClr val="EE7813"/>
                </a:solidFill>
                <a:effectLst/>
                <a:uLnTx/>
                <a:uFillTx/>
                <a:latin typeface="Museo Sans 300"/>
                <a:ea typeface="+mn-ea"/>
                <a:cs typeface="+mn-cs"/>
              </a:rPr>
              <a:t>Leading &amp; supporting </a:t>
            </a:r>
            <a:r>
              <a:rPr kumimoji="0" lang="en-ID" sz="1350" b="1" i="0" u="none" strike="noStrike" kern="1200" cap="none" spc="0" normalizeH="0" baseline="0" noProof="0" dirty="0">
                <a:ln>
                  <a:noFill/>
                </a:ln>
                <a:solidFill>
                  <a:srgbClr val="EE7813"/>
                </a:solidFill>
                <a:effectLst/>
                <a:uLnTx/>
                <a:uFillTx/>
                <a:latin typeface="Museo Sans 300"/>
                <a:ea typeface="+mn-ea"/>
                <a:cs typeface="+mn-cs"/>
              </a:rPr>
              <a:t>CSP</a:t>
            </a:r>
            <a:r>
              <a:rPr kumimoji="0" lang="en-ID" sz="1350" b="0" i="0" u="none" strike="noStrike" kern="1200" cap="none" spc="0" normalizeH="0" baseline="0" noProof="0" dirty="0">
                <a:ln>
                  <a:noFill/>
                </a:ln>
                <a:solidFill>
                  <a:srgbClr val="EE7813"/>
                </a:solidFill>
                <a:effectLst/>
                <a:uLnTx/>
                <a:uFillTx/>
                <a:latin typeface="Museo Sans 300"/>
                <a:ea typeface="+mn-ea"/>
                <a:cs typeface="+mn-cs"/>
              </a:rPr>
              <a:t> (Cocoa Sustainability Partnership)</a:t>
            </a:r>
          </a:p>
        </p:txBody>
      </p:sp>
      <p:sp>
        <p:nvSpPr>
          <p:cNvPr id="52" name="TextBox 51"/>
          <p:cNvSpPr txBox="1"/>
          <p:nvPr/>
        </p:nvSpPr>
        <p:spPr>
          <a:xfrm>
            <a:off x="9047110" y="839802"/>
            <a:ext cx="2944470" cy="754053"/>
          </a:xfrm>
          <a:prstGeom prst="rect">
            <a:avLst/>
          </a:prstGeom>
          <a:solidFill>
            <a:srgbClr val="FFFFFF"/>
          </a:solidFill>
          <a:ln>
            <a:solidFill>
              <a:srgbClr val="EE7813"/>
            </a:solidFill>
          </a:ln>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600" b="1" i="0" u="none" strike="noStrike" kern="1200" cap="none" spc="0" normalizeH="0" baseline="0" noProof="0" dirty="0">
                <a:ln>
                  <a:noFill/>
                </a:ln>
                <a:solidFill>
                  <a:srgbClr val="EE7813"/>
                </a:solidFill>
                <a:effectLst/>
                <a:uLnTx/>
                <a:uFillTx/>
                <a:latin typeface="Museo Sans 300"/>
                <a:ea typeface="+mn-ea"/>
                <a:cs typeface="+mn-cs"/>
              </a:rPr>
              <a:t>Aquaculture</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350" b="0" i="0" u="none" strike="noStrike" kern="1200" cap="none" spc="0" normalizeH="0" baseline="0" noProof="0" dirty="0">
                <a:ln>
                  <a:noFill/>
                </a:ln>
                <a:solidFill>
                  <a:srgbClr val="EE7813"/>
                </a:solidFill>
                <a:effectLst/>
                <a:uLnTx/>
                <a:uFillTx/>
                <a:latin typeface="Museo Sans 300"/>
                <a:ea typeface="+mn-ea"/>
                <a:cs typeface="+mn-cs"/>
              </a:rPr>
              <a:t>1. Aceh; 3. W. Kalimantan;</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ID" sz="1350" b="1" i="0" u="none" strike="noStrike" kern="1200" cap="none" spc="0" normalizeH="0" baseline="0" noProof="0" dirty="0">
                <a:ln>
                  <a:noFill/>
                </a:ln>
                <a:solidFill>
                  <a:srgbClr val="EE7813"/>
                </a:solidFill>
                <a:effectLst/>
                <a:uLnTx/>
                <a:uFillTx/>
                <a:latin typeface="Museo Sans 300"/>
                <a:ea typeface="+mn-ea"/>
                <a:cs typeface="+mn-cs"/>
              </a:rPr>
              <a:t>10,000</a:t>
            </a:r>
            <a:r>
              <a:rPr kumimoji="0" lang="en-ID" sz="1350" b="0" i="0" u="none" strike="noStrike" kern="1200" cap="none" spc="0" normalizeH="0" baseline="0" noProof="0" dirty="0">
                <a:ln>
                  <a:noFill/>
                </a:ln>
                <a:solidFill>
                  <a:srgbClr val="EE7813"/>
                </a:solidFill>
                <a:effectLst/>
                <a:uLnTx/>
                <a:uFillTx/>
                <a:latin typeface="Museo Sans 300"/>
                <a:ea typeface="+mn-ea"/>
                <a:cs typeface="+mn-cs"/>
              </a:rPr>
              <a:t> farmers, innovative finance</a:t>
            </a:r>
          </a:p>
        </p:txBody>
      </p:sp>
      <p:pic>
        <p:nvPicPr>
          <p:cNvPr id="53" name="Picture 5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74884" y="1171942"/>
            <a:ext cx="621718" cy="621718"/>
          </a:xfrm>
          <a:prstGeom prst="rect">
            <a:avLst/>
          </a:prstGeom>
        </p:spPr>
      </p:pic>
      <p:pic>
        <p:nvPicPr>
          <p:cNvPr id="54" name="Picture 5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016238" y="1032551"/>
            <a:ext cx="705924" cy="606405"/>
          </a:xfrm>
          <a:prstGeom prst="rect">
            <a:avLst/>
          </a:prstGeom>
        </p:spPr>
      </p:pic>
      <p:pic>
        <p:nvPicPr>
          <p:cNvPr id="55" name="Picture 5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42675" y="1687364"/>
            <a:ext cx="554436" cy="554436"/>
          </a:xfrm>
          <a:prstGeom prst="rect">
            <a:avLst/>
          </a:prstGeom>
        </p:spPr>
      </p:pic>
      <p:pic>
        <p:nvPicPr>
          <p:cNvPr id="56" name="Picture 5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23265" y="2234514"/>
            <a:ext cx="531812" cy="531812"/>
          </a:xfrm>
          <a:prstGeom prst="rect">
            <a:avLst/>
          </a:prstGeom>
        </p:spPr>
      </p:pic>
      <p:pic>
        <p:nvPicPr>
          <p:cNvPr id="58" name="Picture 5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2264" y="4373691"/>
            <a:ext cx="745598" cy="778736"/>
          </a:xfrm>
          <a:prstGeom prst="rect">
            <a:avLst/>
          </a:prstGeom>
        </p:spPr>
      </p:pic>
      <p:pic>
        <p:nvPicPr>
          <p:cNvPr id="59" name="Picture 5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79790" y="5865068"/>
            <a:ext cx="663195" cy="663195"/>
          </a:xfrm>
          <a:prstGeom prst="rect">
            <a:avLst/>
          </a:prstGeom>
        </p:spPr>
      </p:pic>
      <p:pic>
        <p:nvPicPr>
          <p:cNvPr id="60" name="Picture 5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304750" y="3222961"/>
            <a:ext cx="368842" cy="412090"/>
          </a:xfrm>
          <a:prstGeom prst="rect">
            <a:avLst/>
          </a:prstGeom>
        </p:spPr>
      </p:pic>
      <p:pic>
        <p:nvPicPr>
          <p:cNvPr id="57" name="Picture 56"/>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9223265" y="2772515"/>
            <a:ext cx="634458" cy="499244"/>
          </a:xfrm>
          <a:prstGeom prst="rect">
            <a:avLst/>
          </a:prstGeom>
        </p:spPr>
      </p:pic>
    </p:spTree>
    <p:extLst>
      <p:ext uri="{BB962C8B-B14F-4D97-AF65-F5344CB8AC3E}">
        <p14:creationId xmlns:p14="http://schemas.microsoft.com/office/powerpoint/2010/main" val="21490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solidFill>
                  <a:srgbClr val="58585B"/>
                </a:solidFill>
              </a:rPr>
              <a:t>Sustainable palm oil – what we have learnt so far (</a:t>
            </a:r>
            <a:r>
              <a:rPr lang="en-GB" dirty="0" err="1">
                <a:solidFill>
                  <a:srgbClr val="58585B"/>
                </a:solidFill>
              </a:rPr>
              <a:t>i</a:t>
            </a:r>
            <a:r>
              <a:rPr lang="en-GB" dirty="0">
                <a:solidFill>
                  <a:srgbClr val="58585B"/>
                </a:solidFill>
              </a:rPr>
              <a:t>)</a:t>
            </a:r>
          </a:p>
        </p:txBody>
      </p:sp>
      <p:sp>
        <p:nvSpPr>
          <p:cNvPr id="7" name="Rectangle 6"/>
          <p:cNvSpPr/>
          <p:nvPr/>
        </p:nvSpPr>
        <p:spPr>
          <a:xfrm>
            <a:off x="344781" y="1314238"/>
            <a:ext cx="8389354" cy="5256584"/>
          </a:xfrm>
          <a:prstGeom prst="rect">
            <a:avLst/>
          </a:prstGeom>
          <a:solidFill>
            <a:schemeClr val="bg1"/>
          </a:solidFill>
          <a:ln w="12700">
            <a:solidFill>
              <a:srgbClr val="EE781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Museo Sans 300"/>
              <a:ea typeface="+mn-ea"/>
              <a:cs typeface="+mn-cs"/>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85006" y="1628844"/>
            <a:ext cx="672011" cy="672011"/>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877" y="3252937"/>
            <a:ext cx="694720" cy="725596"/>
          </a:xfrm>
          <a:prstGeom prst="rect">
            <a:avLst/>
          </a:prstGeom>
          <a:solidFill>
            <a:schemeClr val="bg1"/>
          </a:solidFill>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5463" y="2394357"/>
            <a:ext cx="761554" cy="672334"/>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0997" y="1691225"/>
            <a:ext cx="609600" cy="609600"/>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2621" y="4225370"/>
            <a:ext cx="321232" cy="617259"/>
          </a:xfrm>
          <a:prstGeom prst="rect">
            <a:avLst/>
          </a:prstGeom>
          <a:ln>
            <a:noFill/>
          </a:ln>
        </p:spPr>
      </p:pic>
      <p:sp>
        <p:nvSpPr>
          <p:cNvPr id="13" name="TextBox 12"/>
          <p:cNvSpPr txBox="1"/>
          <p:nvPr/>
        </p:nvSpPr>
        <p:spPr>
          <a:xfrm>
            <a:off x="1048451" y="3402469"/>
            <a:ext cx="1420988" cy="461665"/>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2000" b="1" i="0" u="none" strike="noStrike" kern="1200" cap="none" spc="0" normalizeH="0" baseline="0" noProof="0" dirty="0">
                <a:ln>
                  <a:noFill/>
                </a:ln>
                <a:solidFill>
                  <a:srgbClr val="58585B"/>
                </a:solidFill>
                <a:effectLst/>
                <a:uLnTx/>
                <a:uFillTx/>
                <a:latin typeface="Museo Sans 300"/>
                <a:ea typeface="+mn-ea"/>
                <a:cs typeface="+mn-cs"/>
              </a:rPr>
              <a:t>10,000</a:t>
            </a:r>
            <a:r>
              <a:rPr kumimoji="0" lang="en-ID" sz="2400" b="1" i="0" u="none" strike="noStrike" kern="1200" cap="none" spc="0" normalizeH="0" baseline="0" noProof="0" dirty="0">
                <a:ln>
                  <a:noFill/>
                </a:ln>
                <a:solidFill>
                  <a:srgbClr val="58585B"/>
                </a:solidFill>
                <a:effectLst/>
                <a:uLnTx/>
                <a:uFillTx/>
                <a:latin typeface="Museo Sans 300"/>
                <a:ea typeface="+mn-ea"/>
                <a:cs typeface="+mn-cs"/>
              </a:rPr>
              <a:t> </a:t>
            </a:r>
          </a:p>
        </p:txBody>
      </p:sp>
      <p:sp>
        <p:nvSpPr>
          <p:cNvPr id="14" name="TextBox 13"/>
          <p:cNvSpPr txBox="1"/>
          <p:nvPr/>
        </p:nvSpPr>
        <p:spPr>
          <a:xfrm>
            <a:off x="1029279" y="4179772"/>
            <a:ext cx="1420988" cy="677108"/>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2000" b="1" i="0" u="none" strike="noStrike" kern="1200" cap="none" spc="0" normalizeH="0" baseline="0" noProof="0" dirty="0">
                <a:ln>
                  <a:noFill/>
                </a:ln>
                <a:solidFill>
                  <a:srgbClr val="58585B"/>
                </a:solidFill>
                <a:effectLst/>
                <a:uLnTx/>
                <a:uFillTx/>
                <a:latin typeface="Museo Sans 300"/>
                <a:ea typeface="+mn-ea"/>
                <a:cs typeface="+mn-cs"/>
              </a:rPr>
              <a:t>5,000</a:t>
            </a:r>
            <a:r>
              <a:rPr kumimoji="0" lang="en-ID" sz="2400" b="1" i="0" u="none" strike="noStrike" kern="1200" cap="none" spc="0" normalizeH="0" baseline="0" noProof="0" dirty="0">
                <a:ln>
                  <a:noFill/>
                </a:ln>
                <a:solidFill>
                  <a:srgbClr val="58585B"/>
                </a:solidFill>
                <a:effectLst/>
                <a:uLnTx/>
                <a:uFillTx/>
                <a:latin typeface="Museo Sans 300"/>
                <a:ea typeface="+mn-ea"/>
                <a:cs typeface="+mn-cs"/>
              </a:rPr>
              <a:t> </a:t>
            </a:r>
            <a:r>
              <a:rPr kumimoji="0" lang="en-ID" sz="1300" b="0" i="0" u="none" strike="noStrike" kern="1200" cap="none" spc="0" normalizeH="0" baseline="0" noProof="0" dirty="0">
                <a:ln>
                  <a:noFill/>
                </a:ln>
                <a:solidFill>
                  <a:srgbClr val="58585B"/>
                </a:solidFill>
                <a:effectLst/>
                <a:uLnTx/>
                <a:uFillTx/>
                <a:latin typeface="Museo Sans 300"/>
                <a:ea typeface="+mn-ea"/>
                <a:cs typeface="+mn-cs"/>
              </a:rPr>
              <a:t>independent</a:t>
            </a:r>
            <a:endParaRPr kumimoji="0" lang="en-US" sz="1300" b="0" i="0" u="none" strike="noStrike" kern="1200" cap="none" spc="0" normalizeH="0" baseline="0" noProof="0" dirty="0">
              <a:ln>
                <a:noFill/>
              </a:ln>
              <a:solidFill>
                <a:srgbClr val="58585B"/>
              </a:solidFill>
              <a:effectLst/>
              <a:uLnTx/>
              <a:uFillTx/>
              <a:latin typeface="Museo Sans 300"/>
              <a:ea typeface="+mn-ea"/>
              <a:cs typeface="+mn-cs"/>
            </a:endParaRPr>
          </a:p>
        </p:txBody>
      </p:sp>
      <p:cxnSp>
        <p:nvCxnSpPr>
          <p:cNvPr id="15" name="Straight Connector 14"/>
          <p:cNvCxnSpPr/>
          <p:nvPr/>
        </p:nvCxnSpPr>
        <p:spPr>
          <a:xfrm>
            <a:off x="442871" y="3186445"/>
            <a:ext cx="8219256" cy="0"/>
          </a:xfrm>
          <a:prstGeom prst="line">
            <a:avLst/>
          </a:prstGeom>
          <a:ln>
            <a:solidFill>
              <a:srgbClr val="EE781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2871" y="4153362"/>
            <a:ext cx="8219256" cy="0"/>
          </a:xfrm>
          <a:prstGeom prst="line">
            <a:avLst/>
          </a:prstGeom>
          <a:ln>
            <a:solidFill>
              <a:srgbClr val="EE781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3215" y="5130661"/>
            <a:ext cx="8219256" cy="0"/>
          </a:xfrm>
          <a:prstGeom prst="line">
            <a:avLst/>
          </a:prstGeom>
          <a:ln>
            <a:solidFill>
              <a:srgbClr val="EE7813"/>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44781" y="5175374"/>
            <a:ext cx="1904868" cy="1169551"/>
          </a:xfrm>
          <a:prstGeom prst="rect">
            <a:avLst/>
          </a:prstGeom>
        </p:spPr>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ID" sz="1400" b="0" i="1" u="none" strike="noStrike" kern="1200" cap="none" spc="0" normalizeH="0" baseline="0" noProof="0" dirty="0">
                <a:ln>
                  <a:noFill/>
                </a:ln>
                <a:solidFill>
                  <a:srgbClr val="58585B"/>
                </a:solidFill>
                <a:effectLst/>
                <a:uLnTx/>
                <a:uFillTx/>
                <a:latin typeface="Museo Sans 300"/>
                <a:ea typeface="+mn-ea"/>
                <a:cs typeface="+mn-cs"/>
              </a:rPr>
              <a:t>Mapping &amp; traceability </a:t>
            </a:r>
            <a:r>
              <a:rPr kumimoji="0" lang="en-ID" sz="1400" b="0" i="0" u="none" strike="noStrike" kern="1200" cap="none" spc="0" normalizeH="0" baseline="0" noProof="0" dirty="0">
                <a:ln>
                  <a:noFill/>
                </a:ln>
                <a:solidFill>
                  <a:srgbClr val="58585B"/>
                </a:solidFill>
                <a:effectLst/>
                <a:uLnTx/>
                <a:uFillTx/>
                <a:latin typeface="Museo Sans 300"/>
                <a:ea typeface="+mn-ea"/>
                <a:cs typeface="+mn-cs"/>
              </a:rPr>
              <a:t>(</a:t>
            </a:r>
            <a:r>
              <a:rPr kumimoji="0" lang="en-ID" sz="1400" b="0" i="0" u="none" strike="noStrike" kern="1200" cap="none" spc="0" normalizeH="0" baseline="0" noProof="0" dirty="0">
                <a:ln>
                  <a:noFill/>
                </a:ln>
                <a:solidFill>
                  <a:srgbClr val="58585B"/>
                </a:solidFill>
                <a:effectLst/>
                <a:uLnTx/>
                <a:uFillTx/>
                <a:latin typeface="Museo Sans 300"/>
                <a:ea typeface="+mn-ea"/>
                <a:cs typeface="+mn-cs"/>
                <a:sym typeface="Wingdings" panose="05000000000000000000" pitchFamily="2" charset="2"/>
              </a:rPr>
              <a:t></a:t>
            </a:r>
            <a:r>
              <a:rPr kumimoji="0" lang="en-ID" sz="1400" b="0" i="0" u="none" strike="noStrike" kern="1200" cap="none" spc="0" normalizeH="0" baseline="0" noProof="0" dirty="0">
                <a:ln>
                  <a:noFill/>
                </a:ln>
                <a:solidFill>
                  <a:srgbClr val="58585B"/>
                </a:solidFill>
                <a:effectLst/>
                <a:uLnTx/>
                <a:uFillTx/>
                <a:latin typeface="Museo Sans 300"/>
                <a:ea typeface="+mn-ea"/>
                <a:cs typeface="+mn-cs"/>
              </a:rPr>
              <a:t>)</a:t>
            </a:r>
            <a:r>
              <a:rPr kumimoji="0" lang="en-ID" sz="1400" b="0" i="1" u="none" strike="noStrike" kern="1200" cap="none" spc="0" normalizeH="0" baseline="0" noProof="0" dirty="0">
                <a:ln>
                  <a:noFill/>
                </a:ln>
                <a:solidFill>
                  <a:srgbClr val="58585B"/>
                </a:solidFill>
                <a:effectLst/>
                <a:uLnTx/>
                <a:uFillTx/>
                <a:latin typeface="Museo Sans 300"/>
                <a:ea typeface="+mn-ea"/>
                <a:cs typeface="+mn-cs"/>
              </a:rPr>
              <a:t>, legality &amp; sustainable certification (ongoing)</a:t>
            </a:r>
            <a:endParaRPr kumimoji="0" lang="en-US" sz="1400" b="0" i="1" u="none" strike="noStrike" kern="1200" cap="none" spc="0" normalizeH="0" baseline="0" noProof="0" dirty="0">
              <a:ln>
                <a:noFill/>
              </a:ln>
              <a:solidFill>
                <a:srgbClr val="58585B"/>
              </a:solidFill>
              <a:effectLst/>
              <a:uLnTx/>
              <a:uFillTx/>
              <a:latin typeface="Museo Sans 300"/>
              <a:ea typeface="+mn-ea"/>
              <a:cs typeface="+mn-cs"/>
            </a:endParaRPr>
          </a:p>
        </p:txBody>
      </p:sp>
      <p:cxnSp>
        <p:nvCxnSpPr>
          <p:cNvPr id="19" name="Straight Connector 18"/>
          <p:cNvCxnSpPr/>
          <p:nvPr/>
        </p:nvCxnSpPr>
        <p:spPr>
          <a:xfrm>
            <a:off x="2253415" y="1526091"/>
            <a:ext cx="34066" cy="4900714"/>
          </a:xfrm>
          <a:prstGeom prst="line">
            <a:avLst/>
          </a:prstGeom>
          <a:ln>
            <a:solidFill>
              <a:srgbClr val="EE7813"/>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81207" y="2300825"/>
            <a:ext cx="973924" cy="230832"/>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900" b="1" i="0" u="none" strike="noStrike" kern="1200" cap="none" spc="0" normalizeH="0" baseline="0" noProof="0" dirty="0">
                <a:ln>
                  <a:noFill/>
                </a:ln>
                <a:solidFill>
                  <a:srgbClr val="58585B">
                    <a:lumMod val="50000"/>
                    <a:lumOff val="50000"/>
                  </a:srgbClr>
                </a:solidFill>
                <a:effectLst/>
                <a:uLnTx/>
                <a:uFillTx/>
                <a:latin typeface="Museo Sans 300"/>
                <a:ea typeface="+mn-ea"/>
                <a:cs typeface="+mn-cs"/>
              </a:rPr>
              <a:t>PARTNERS</a:t>
            </a:r>
          </a:p>
        </p:txBody>
      </p:sp>
      <p:sp>
        <p:nvSpPr>
          <p:cNvPr id="21" name="Rectangle 20"/>
          <p:cNvSpPr/>
          <p:nvPr/>
        </p:nvSpPr>
        <p:spPr>
          <a:xfrm>
            <a:off x="381207" y="3963725"/>
            <a:ext cx="973924" cy="230832"/>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900" b="1" i="0" u="none" strike="noStrike" kern="1200" cap="none" spc="0" normalizeH="0" baseline="0" noProof="0" dirty="0">
                <a:ln>
                  <a:noFill/>
                </a:ln>
                <a:solidFill>
                  <a:srgbClr val="58585B">
                    <a:lumMod val="50000"/>
                    <a:lumOff val="50000"/>
                  </a:srgbClr>
                </a:solidFill>
                <a:effectLst/>
                <a:uLnTx/>
                <a:uFillTx/>
                <a:latin typeface="Museo Sans 300"/>
                <a:ea typeface="+mn-ea"/>
                <a:cs typeface="+mn-cs"/>
              </a:rPr>
              <a:t>SIZE (HA)</a:t>
            </a:r>
          </a:p>
        </p:txBody>
      </p:sp>
      <p:sp>
        <p:nvSpPr>
          <p:cNvPr id="22" name="Rectangle 21"/>
          <p:cNvSpPr/>
          <p:nvPr/>
        </p:nvSpPr>
        <p:spPr>
          <a:xfrm>
            <a:off x="309199" y="4842629"/>
            <a:ext cx="973924" cy="230832"/>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900" b="1" i="0" u="none" strike="noStrike" kern="1200" cap="none" spc="0" normalizeH="0" baseline="0" noProof="0" dirty="0">
                <a:ln>
                  <a:noFill/>
                </a:ln>
                <a:solidFill>
                  <a:srgbClr val="58585B">
                    <a:lumMod val="50000"/>
                    <a:lumOff val="50000"/>
                  </a:srgbClr>
                </a:solidFill>
                <a:effectLst/>
                <a:uLnTx/>
                <a:uFillTx/>
                <a:latin typeface="Museo Sans 300"/>
                <a:ea typeface="+mn-ea"/>
                <a:cs typeface="+mn-cs"/>
              </a:rPr>
              <a:t>FARMERS</a:t>
            </a:r>
          </a:p>
        </p:txBody>
      </p:sp>
      <p:sp>
        <p:nvSpPr>
          <p:cNvPr id="23" name="Oval 22"/>
          <p:cNvSpPr/>
          <p:nvPr/>
        </p:nvSpPr>
        <p:spPr>
          <a:xfrm>
            <a:off x="1677351" y="1314237"/>
            <a:ext cx="288032" cy="288032"/>
          </a:xfrm>
          <a:prstGeom prst="ellipse">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400" b="1" i="0" u="none" strike="noStrike" kern="1200" cap="none" spc="0" normalizeH="0" baseline="0" noProof="0" dirty="0">
                <a:ln>
                  <a:noFill/>
                </a:ln>
                <a:solidFill>
                  <a:srgbClr val="58585B"/>
                </a:solidFill>
                <a:effectLst/>
                <a:uLnTx/>
                <a:uFillTx/>
                <a:latin typeface="Museo Sans 300"/>
                <a:ea typeface="+mn-ea"/>
                <a:cs typeface="+mn-cs"/>
              </a:rPr>
              <a:t>1</a:t>
            </a:r>
            <a:endParaRPr kumimoji="0" lang="en-US" sz="1400" b="1" i="0" u="none" strike="noStrike" kern="1200" cap="none" spc="0" normalizeH="0" baseline="0" noProof="0" dirty="0">
              <a:ln>
                <a:noFill/>
              </a:ln>
              <a:solidFill>
                <a:srgbClr val="58585B"/>
              </a:solidFill>
              <a:effectLst/>
              <a:uLnTx/>
              <a:uFillTx/>
              <a:latin typeface="Museo Sans 300"/>
              <a:ea typeface="+mn-ea"/>
              <a:cs typeface="+mn-cs"/>
            </a:endParaRPr>
          </a:p>
        </p:txBody>
      </p:sp>
      <p:sp>
        <p:nvSpPr>
          <p:cNvPr id="24" name="TextBox 23"/>
          <p:cNvSpPr txBox="1"/>
          <p:nvPr/>
        </p:nvSpPr>
        <p:spPr>
          <a:xfrm>
            <a:off x="2541447" y="3453815"/>
            <a:ext cx="1420988" cy="400110"/>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2000" b="1" i="0" u="none" strike="noStrike" kern="1200" cap="none" spc="0" normalizeH="0" baseline="0" noProof="0" dirty="0">
                <a:ln>
                  <a:noFill/>
                </a:ln>
                <a:solidFill>
                  <a:srgbClr val="58585B"/>
                </a:solidFill>
                <a:effectLst/>
                <a:uLnTx/>
                <a:uFillTx/>
                <a:latin typeface="Museo Sans 300"/>
                <a:ea typeface="+mn-ea"/>
                <a:cs typeface="+mn-cs"/>
              </a:rPr>
              <a:t>207</a:t>
            </a:r>
            <a:endParaRPr kumimoji="0" lang="en-ID" sz="2400" b="1" i="0" u="none" strike="noStrike" kern="1200" cap="none" spc="0" normalizeH="0" baseline="0" noProof="0" dirty="0">
              <a:ln>
                <a:noFill/>
              </a:ln>
              <a:solidFill>
                <a:srgbClr val="58585B"/>
              </a:solidFill>
              <a:effectLst/>
              <a:uLnTx/>
              <a:uFillTx/>
              <a:latin typeface="Museo Sans 300"/>
              <a:ea typeface="+mn-ea"/>
              <a:cs typeface="+mn-cs"/>
            </a:endParaRPr>
          </a:p>
        </p:txBody>
      </p:sp>
      <p:sp>
        <p:nvSpPr>
          <p:cNvPr id="25" name="TextBox 24"/>
          <p:cNvSpPr txBox="1"/>
          <p:nvPr/>
        </p:nvSpPr>
        <p:spPr>
          <a:xfrm>
            <a:off x="2541447" y="4179772"/>
            <a:ext cx="1420988" cy="661720"/>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2000" b="1" i="0" u="none" strike="noStrike" kern="1200" cap="none" spc="0" normalizeH="0" baseline="0" noProof="0" dirty="0">
                <a:ln>
                  <a:noFill/>
                </a:ln>
                <a:solidFill>
                  <a:srgbClr val="58585B"/>
                </a:solidFill>
                <a:effectLst/>
                <a:uLnTx/>
                <a:uFillTx/>
                <a:latin typeface="Museo Sans 300"/>
                <a:ea typeface="+mn-ea"/>
                <a:cs typeface="+mn-cs"/>
              </a:rPr>
              <a:t>63</a:t>
            </a:r>
            <a:r>
              <a:rPr kumimoji="0" lang="en-ID" sz="2400" b="1" i="0" u="none" strike="noStrike" kern="1200" cap="none" spc="0" normalizeH="0" baseline="0" noProof="0" dirty="0">
                <a:ln>
                  <a:noFill/>
                </a:ln>
                <a:solidFill>
                  <a:srgbClr val="58585B"/>
                </a:solidFill>
                <a:effectLst/>
                <a:uLnTx/>
                <a:uFillTx/>
                <a:latin typeface="Museo Sans 300"/>
                <a:ea typeface="+mn-ea"/>
                <a:cs typeface="+mn-cs"/>
              </a:rPr>
              <a:t> </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300" b="0" i="0" u="none" strike="noStrike" kern="1200" cap="none" spc="0" normalizeH="0" baseline="0" noProof="0" dirty="0">
                <a:ln>
                  <a:noFill/>
                </a:ln>
                <a:solidFill>
                  <a:srgbClr val="58585B"/>
                </a:solidFill>
                <a:effectLst/>
                <a:uLnTx/>
                <a:uFillTx/>
                <a:latin typeface="Museo Sans 300"/>
                <a:ea typeface="+mn-ea"/>
                <a:cs typeface="+mn-cs"/>
              </a:rPr>
              <a:t>independent</a:t>
            </a:r>
            <a:endParaRPr kumimoji="0" lang="en-US" sz="1300" b="0" i="0" u="none" strike="noStrike" kern="1200" cap="none" spc="0" normalizeH="0" baseline="0" noProof="0" dirty="0">
              <a:ln>
                <a:noFill/>
              </a:ln>
              <a:solidFill>
                <a:srgbClr val="58585B"/>
              </a:solidFill>
              <a:effectLst/>
              <a:uLnTx/>
              <a:uFillTx/>
              <a:latin typeface="Museo Sans 300"/>
              <a:ea typeface="+mn-ea"/>
              <a:cs typeface="+mn-cs"/>
            </a:endParaRPr>
          </a:p>
        </p:txBody>
      </p:sp>
      <p:sp>
        <p:nvSpPr>
          <p:cNvPr id="26" name="Rectangle 25"/>
          <p:cNvSpPr/>
          <p:nvPr/>
        </p:nvSpPr>
        <p:spPr>
          <a:xfrm>
            <a:off x="2502099" y="5175374"/>
            <a:ext cx="1652418" cy="954107"/>
          </a:xfrm>
          <a:prstGeom prst="rect">
            <a:avLst/>
          </a:prstGeom>
        </p:spPr>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ID" sz="1400" b="0" i="1" u="none" strike="noStrike" kern="1200" cap="none" spc="0" normalizeH="0" baseline="0" noProof="0" dirty="0">
                <a:ln>
                  <a:noFill/>
                </a:ln>
                <a:solidFill>
                  <a:srgbClr val="58585B"/>
                </a:solidFill>
                <a:effectLst/>
                <a:uLnTx/>
                <a:uFillTx/>
                <a:latin typeface="Museo Sans 300"/>
                <a:ea typeface="+mn-ea"/>
                <a:cs typeface="+mn-cs"/>
              </a:rPr>
              <a:t>Mapping, farmer organization &amp; </a:t>
            </a:r>
            <a:r>
              <a:rPr kumimoji="0" lang="en-ID" sz="1400" b="0" i="1" u="none" strike="noStrike" kern="1200" cap="none" spc="0" normalizeH="0" baseline="0" noProof="0" dirty="0" err="1">
                <a:ln>
                  <a:noFill/>
                </a:ln>
                <a:solidFill>
                  <a:srgbClr val="58585B"/>
                </a:solidFill>
                <a:effectLst/>
                <a:uLnTx/>
                <a:uFillTx/>
                <a:latin typeface="Museo Sans 300"/>
                <a:ea typeface="+mn-ea"/>
                <a:cs typeface="+mn-cs"/>
              </a:rPr>
              <a:t>sust</a:t>
            </a:r>
            <a:r>
              <a:rPr kumimoji="0" lang="en-ID" sz="1400" b="0" i="1" u="none" strike="noStrike" kern="1200" cap="none" spc="0" normalizeH="0" baseline="0" noProof="0" dirty="0">
                <a:ln>
                  <a:noFill/>
                </a:ln>
                <a:solidFill>
                  <a:srgbClr val="58585B"/>
                </a:solidFill>
                <a:effectLst/>
                <a:uLnTx/>
                <a:uFillTx/>
                <a:latin typeface="Museo Sans 300"/>
                <a:ea typeface="+mn-ea"/>
                <a:cs typeface="+mn-cs"/>
              </a:rPr>
              <a:t>. certification </a:t>
            </a:r>
            <a:r>
              <a:rPr kumimoji="0" lang="en-ID" sz="1400" b="0" i="0" u="none" strike="noStrike" kern="1200" cap="none" spc="0" normalizeH="0" baseline="0" noProof="0" dirty="0">
                <a:ln>
                  <a:noFill/>
                </a:ln>
                <a:solidFill>
                  <a:srgbClr val="58585B"/>
                </a:solidFill>
                <a:effectLst/>
                <a:uLnTx/>
                <a:uFillTx/>
                <a:latin typeface="Museo Sans 300"/>
                <a:ea typeface="+mn-ea"/>
                <a:cs typeface="+mn-cs"/>
              </a:rPr>
              <a:t>(</a:t>
            </a:r>
            <a:r>
              <a:rPr kumimoji="0" lang="en-ID" sz="1400" b="0" i="0" u="none" strike="noStrike" kern="1200" cap="none" spc="0" normalizeH="0" baseline="0" noProof="0" dirty="0">
                <a:ln>
                  <a:noFill/>
                </a:ln>
                <a:solidFill>
                  <a:srgbClr val="58585B"/>
                </a:solidFill>
                <a:effectLst/>
                <a:uLnTx/>
                <a:uFillTx/>
                <a:latin typeface="Museo Sans 300"/>
                <a:ea typeface="+mn-ea"/>
                <a:cs typeface="+mn-cs"/>
                <a:sym typeface="Wingdings" panose="05000000000000000000" pitchFamily="2" charset="2"/>
              </a:rPr>
              <a:t></a:t>
            </a:r>
            <a:r>
              <a:rPr kumimoji="0" lang="en-ID" sz="1400" b="0" i="0" u="none" strike="noStrike" kern="1200" cap="none" spc="0" normalizeH="0" baseline="0" noProof="0" dirty="0">
                <a:ln>
                  <a:noFill/>
                </a:ln>
                <a:solidFill>
                  <a:srgbClr val="58585B"/>
                </a:solidFill>
                <a:effectLst/>
                <a:uLnTx/>
                <a:uFillTx/>
                <a:latin typeface="Museo Sans 300"/>
                <a:ea typeface="+mn-ea"/>
                <a:cs typeface="+mn-cs"/>
              </a:rPr>
              <a:t>)</a:t>
            </a:r>
            <a:endParaRPr kumimoji="0" lang="en-US" sz="1400" b="0" i="0" u="none" strike="noStrike" kern="1200" cap="none" spc="0" normalizeH="0" baseline="0" noProof="0" dirty="0">
              <a:ln>
                <a:noFill/>
              </a:ln>
              <a:solidFill>
                <a:srgbClr val="58585B"/>
              </a:solidFill>
              <a:effectLst/>
              <a:uLnTx/>
              <a:uFillTx/>
              <a:latin typeface="Museo Sans 300"/>
              <a:ea typeface="+mn-ea"/>
              <a:cs typeface="+mn-cs"/>
            </a:endParaRPr>
          </a:p>
        </p:txBody>
      </p:sp>
      <p:sp>
        <p:nvSpPr>
          <p:cNvPr id="27" name="Oval 26"/>
          <p:cNvSpPr/>
          <p:nvPr/>
        </p:nvSpPr>
        <p:spPr>
          <a:xfrm>
            <a:off x="3117511" y="1314237"/>
            <a:ext cx="288032" cy="288032"/>
          </a:xfrm>
          <a:prstGeom prst="ellipse">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400" b="1" i="0" u="none" strike="noStrike" kern="1200" cap="none" spc="0" normalizeH="0" baseline="0" noProof="0" dirty="0">
                <a:ln>
                  <a:noFill/>
                </a:ln>
                <a:solidFill>
                  <a:srgbClr val="58585B"/>
                </a:solidFill>
                <a:effectLst/>
                <a:uLnTx/>
                <a:uFillTx/>
                <a:latin typeface="Museo Sans 300"/>
                <a:ea typeface="+mn-ea"/>
                <a:cs typeface="+mn-cs"/>
              </a:rPr>
              <a:t>2</a:t>
            </a:r>
            <a:endParaRPr kumimoji="0" lang="en-US" sz="1400" b="1" i="0" u="none" strike="noStrike" kern="1200" cap="none" spc="0" normalizeH="0" baseline="0" noProof="0" dirty="0">
              <a:ln>
                <a:noFill/>
              </a:ln>
              <a:solidFill>
                <a:srgbClr val="58585B"/>
              </a:solidFill>
              <a:effectLst/>
              <a:uLnTx/>
              <a:uFillTx/>
              <a:latin typeface="Museo Sans 300"/>
              <a:ea typeface="+mn-ea"/>
              <a:cs typeface="+mn-cs"/>
            </a:endParaRPr>
          </a:p>
        </p:txBody>
      </p:sp>
      <p:pic>
        <p:nvPicPr>
          <p:cNvPr id="28" name="Picture 2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807260" y="1608254"/>
            <a:ext cx="958323" cy="708383"/>
          </a:xfrm>
          <a:prstGeom prst="rect">
            <a:avLst/>
          </a:prstGeom>
        </p:spPr>
      </p:pic>
      <p:pic>
        <p:nvPicPr>
          <p:cNvPr id="29" name="Picture 2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479058" y="2394358"/>
            <a:ext cx="601066" cy="662858"/>
          </a:xfrm>
          <a:prstGeom prst="rect">
            <a:avLst/>
          </a:prstGeom>
        </p:spPr>
      </p:pic>
      <p:pic>
        <p:nvPicPr>
          <p:cNvPr id="30" name="Picture 29"/>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080124" y="2439374"/>
            <a:ext cx="1384548" cy="532051"/>
          </a:xfrm>
          <a:prstGeom prst="rect">
            <a:avLst/>
          </a:prstGeom>
        </p:spPr>
      </p:pic>
      <p:cxnSp>
        <p:nvCxnSpPr>
          <p:cNvPr id="31" name="Straight Connector 30"/>
          <p:cNvCxnSpPr/>
          <p:nvPr/>
        </p:nvCxnSpPr>
        <p:spPr>
          <a:xfrm>
            <a:off x="4451597" y="1530261"/>
            <a:ext cx="34066" cy="4900714"/>
          </a:xfrm>
          <a:prstGeom prst="line">
            <a:avLst/>
          </a:prstGeom>
          <a:ln>
            <a:solidFill>
              <a:srgbClr val="EE7813"/>
            </a:solidFill>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51847" y="2394357"/>
            <a:ext cx="761554" cy="672334"/>
          </a:xfrm>
          <a:prstGeom prst="rect">
            <a:avLst/>
          </a:prstGeom>
        </p:spPr>
      </p:pic>
      <p:sp>
        <p:nvSpPr>
          <p:cNvPr id="33" name="TextBox 32"/>
          <p:cNvSpPr txBox="1"/>
          <p:nvPr/>
        </p:nvSpPr>
        <p:spPr>
          <a:xfrm>
            <a:off x="4504835" y="3402469"/>
            <a:ext cx="1420988" cy="461665"/>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2000" b="1" i="0" u="none" strike="noStrike" kern="1200" cap="none" spc="0" normalizeH="0" baseline="0" noProof="0" dirty="0">
                <a:ln>
                  <a:noFill/>
                </a:ln>
                <a:solidFill>
                  <a:srgbClr val="58585B"/>
                </a:solidFill>
                <a:effectLst/>
                <a:uLnTx/>
                <a:uFillTx/>
                <a:latin typeface="Museo Sans 300"/>
                <a:ea typeface="+mn-ea"/>
                <a:cs typeface="+mn-cs"/>
              </a:rPr>
              <a:t>6,288</a:t>
            </a:r>
            <a:r>
              <a:rPr kumimoji="0" lang="en-ID" sz="2400" b="1" i="0" u="none" strike="noStrike" kern="1200" cap="none" spc="0" normalizeH="0" baseline="0" noProof="0" dirty="0">
                <a:ln>
                  <a:noFill/>
                </a:ln>
                <a:solidFill>
                  <a:srgbClr val="58585B"/>
                </a:solidFill>
                <a:effectLst/>
                <a:uLnTx/>
                <a:uFillTx/>
                <a:latin typeface="Museo Sans 300"/>
                <a:ea typeface="+mn-ea"/>
                <a:cs typeface="+mn-cs"/>
              </a:rPr>
              <a:t> </a:t>
            </a:r>
          </a:p>
        </p:txBody>
      </p:sp>
      <p:sp>
        <p:nvSpPr>
          <p:cNvPr id="34" name="TextBox 33"/>
          <p:cNvSpPr txBox="1"/>
          <p:nvPr/>
        </p:nvSpPr>
        <p:spPr>
          <a:xfrm>
            <a:off x="4485663" y="4179772"/>
            <a:ext cx="1420988" cy="661720"/>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2000" b="1" i="0" u="none" strike="noStrike" kern="1200" cap="none" spc="0" normalizeH="0" baseline="0" noProof="0" dirty="0">
                <a:ln>
                  <a:noFill/>
                </a:ln>
                <a:solidFill>
                  <a:srgbClr val="58585B"/>
                </a:solidFill>
                <a:effectLst/>
                <a:uLnTx/>
                <a:uFillTx/>
                <a:latin typeface="Museo Sans 300"/>
                <a:ea typeface="+mn-ea"/>
                <a:cs typeface="+mn-cs"/>
              </a:rPr>
              <a:t>4,500</a:t>
            </a:r>
            <a:r>
              <a:rPr kumimoji="0" lang="en-ID" sz="2400" b="1" i="0" u="none" strike="noStrike" kern="1200" cap="none" spc="0" normalizeH="0" baseline="0" noProof="0" dirty="0">
                <a:ln>
                  <a:noFill/>
                </a:ln>
                <a:solidFill>
                  <a:srgbClr val="58585B"/>
                </a:solidFill>
                <a:effectLst/>
                <a:uLnTx/>
                <a:uFillTx/>
                <a:latin typeface="Museo Sans 300"/>
                <a:ea typeface="+mn-ea"/>
                <a:cs typeface="+mn-cs"/>
              </a:rPr>
              <a:t> </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300" b="0" i="0" u="none" strike="noStrike" kern="1200" cap="none" spc="0" normalizeH="0" baseline="0" noProof="0" dirty="0">
                <a:ln>
                  <a:noFill/>
                </a:ln>
                <a:solidFill>
                  <a:srgbClr val="58585B"/>
                </a:solidFill>
                <a:effectLst/>
                <a:uLnTx/>
                <a:uFillTx/>
                <a:latin typeface="Museo Sans 300"/>
                <a:ea typeface="+mn-ea"/>
                <a:cs typeface="+mn-cs"/>
              </a:rPr>
              <a:t>ex-plasma</a:t>
            </a:r>
            <a:endParaRPr kumimoji="0" lang="en-US" sz="1300" b="0" i="0" u="none" strike="noStrike" kern="1200" cap="none" spc="0" normalizeH="0" baseline="0" noProof="0" dirty="0">
              <a:ln>
                <a:noFill/>
              </a:ln>
              <a:solidFill>
                <a:srgbClr val="58585B"/>
              </a:solidFill>
              <a:effectLst/>
              <a:uLnTx/>
              <a:uFillTx/>
              <a:latin typeface="Museo Sans 300"/>
              <a:ea typeface="+mn-ea"/>
              <a:cs typeface="+mn-cs"/>
            </a:endParaRPr>
          </a:p>
        </p:txBody>
      </p:sp>
      <p:sp>
        <p:nvSpPr>
          <p:cNvPr id="35" name="Rectangle 34"/>
          <p:cNvSpPr/>
          <p:nvPr/>
        </p:nvSpPr>
        <p:spPr>
          <a:xfrm>
            <a:off x="4504835" y="5175374"/>
            <a:ext cx="1489230" cy="1208023"/>
          </a:xfrm>
          <a:prstGeom prst="rect">
            <a:avLst/>
          </a:prstGeom>
        </p:spPr>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ID" sz="1400" b="0" i="1" u="none" strike="noStrike" kern="1200" cap="none" spc="0" normalizeH="0" baseline="0" noProof="0" dirty="0">
                <a:ln>
                  <a:noFill/>
                </a:ln>
                <a:solidFill>
                  <a:srgbClr val="58585B"/>
                </a:solidFill>
                <a:effectLst/>
                <a:uLnTx/>
                <a:uFillTx/>
                <a:latin typeface="Museo Sans 300"/>
                <a:ea typeface="+mn-ea"/>
                <a:cs typeface="+mn-cs"/>
              </a:rPr>
              <a:t>Organization strengthening, GAP, &amp; </a:t>
            </a:r>
            <a:r>
              <a:rPr kumimoji="0" lang="en-ID" sz="1400" b="0" i="1" u="none" strike="noStrike" kern="1200" cap="none" spc="0" normalizeH="0" baseline="0" noProof="0" dirty="0" err="1">
                <a:ln>
                  <a:noFill/>
                </a:ln>
                <a:solidFill>
                  <a:srgbClr val="58585B"/>
                </a:solidFill>
                <a:effectLst/>
                <a:uLnTx/>
                <a:uFillTx/>
                <a:latin typeface="Museo Sans 300"/>
                <a:ea typeface="+mn-ea"/>
                <a:cs typeface="+mn-cs"/>
              </a:rPr>
              <a:t>sust</a:t>
            </a:r>
            <a:r>
              <a:rPr kumimoji="0" lang="en-ID" sz="1400" b="0" i="1" u="none" strike="noStrike" kern="1200" cap="none" spc="0" normalizeH="0" baseline="0" noProof="0" dirty="0">
                <a:ln>
                  <a:noFill/>
                </a:ln>
                <a:solidFill>
                  <a:srgbClr val="58585B"/>
                </a:solidFill>
                <a:effectLst/>
                <a:uLnTx/>
                <a:uFillTx/>
                <a:latin typeface="Museo Sans 300"/>
                <a:ea typeface="+mn-ea"/>
                <a:cs typeface="+mn-cs"/>
              </a:rPr>
              <a:t>. (&gt;600 audited, &gt;2000 certified)</a:t>
            </a:r>
            <a:endParaRPr kumimoji="0" lang="en-US" sz="1400" b="0" i="1" u="none" strike="noStrike" kern="1200" cap="none" spc="0" normalizeH="0" baseline="0" noProof="0" dirty="0">
              <a:ln>
                <a:noFill/>
              </a:ln>
              <a:solidFill>
                <a:srgbClr val="58585B"/>
              </a:solidFill>
              <a:effectLst/>
              <a:uLnTx/>
              <a:uFillTx/>
              <a:latin typeface="Museo Sans 300"/>
              <a:ea typeface="+mn-ea"/>
              <a:cs typeface="+mn-cs"/>
            </a:endParaRPr>
          </a:p>
        </p:txBody>
      </p:sp>
      <p:cxnSp>
        <p:nvCxnSpPr>
          <p:cNvPr id="36" name="Straight Connector 35"/>
          <p:cNvCxnSpPr/>
          <p:nvPr/>
        </p:nvCxnSpPr>
        <p:spPr>
          <a:xfrm>
            <a:off x="5997831" y="1526091"/>
            <a:ext cx="34066" cy="4900714"/>
          </a:xfrm>
          <a:prstGeom prst="line">
            <a:avLst/>
          </a:prstGeom>
          <a:ln>
            <a:solidFill>
              <a:srgbClr val="EE7813"/>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5133735" y="1314237"/>
            <a:ext cx="288032" cy="288032"/>
          </a:xfrm>
          <a:prstGeom prst="ellipse">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400" b="1" i="0" u="none" strike="noStrike" kern="1200" cap="none" spc="0" normalizeH="0" baseline="0" noProof="0" dirty="0">
                <a:ln>
                  <a:noFill/>
                </a:ln>
                <a:solidFill>
                  <a:srgbClr val="58585B"/>
                </a:solidFill>
                <a:effectLst/>
                <a:uLnTx/>
                <a:uFillTx/>
                <a:latin typeface="Museo Sans 300"/>
                <a:ea typeface="+mn-ea"/>
                <a:cs typeface="+mn-cs"/>
              </a:rPr>
              <a:t>3</a:t>
            </a:r>
            <a:endParaRPr kumimoji="0" lang="en-US" sz="1400" b="1" i="0" u="none" strike="noStrike" kern="1200" cap="none" spc="0" normalizeH="0" baseline="0" noProof="0" dirty="0">
              <a:ln>
                <a:noFill/>
              </a:ln>
              <a:solidFill>
                <a:srgbClr val="58585B"/>
              </a:solidFill>
              <a:effectLst/>
              <a:uLnTx/>
              <a:uFillTx/>
              <a:latin typeface="Museo Sans 300"/>
              <a:ea typeface="+mn-ea"/>
              <a:cs typeface="+mn-cs"/>
            </a:endParaRPr>
          </a:p>
        </p:txBody>
      </p:sp>
      <p:pic>
        <p:nvPicPr>
          <p:cNvPr id="38" name="Picture 37"/>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5009216" y="1827621"/>
            <a:ext cx="784577" cy="299367"/>
          </a:xfrm>
          <a:prstGeom prst="rect">
            <a:avLst/>
          </a:prstGeom>
        </p:spPr>
      </p:pic>
      <p:sp>
        <p:nvSpPr>
          <p:cNvPr id="39" name="TextBox 38"/>
          <p:cNvSpPr txBox="1"/>
          <p:nvPr/>
        </p:nvSpPr>
        <p:spPr>
          <a:xfrm>
            <a:off x="5944995" y="3402469"/>
            <a:ext cx="1420988" cy="461665"/>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2000" b="1" i="0" u="none" strike="noStrike" kern="1200" cap="none" spc="0" normalizeH="0" baseline="0" noProof="0" dirty="0">
                <a:ln>
                  <a:noFill/>
                </a:ln>
                <a:solidFill>
                  <a:srgbClr val="58585B"/>
                </a:solidFill>
                <a:effectLst/>
                <a:uLnTx/>
                <a:uFillTx/>
                <a:latin typeface="Museo Sans 300"/>
                <a:ea typeface="+mn-ea"/>
                <a:cs typeface="+mn-cs"/>
              </a:rPr>
              <a:t>60</a:t>
            </a:r>
            <a:r>
              <a:rPr kumimoji="0" lang="en-ID" sz="2400" b="1" i="0" u="none" strike="noStrike" kern="1200" cap="none" spc="0" normalizeH="0" baseline="0" noProof="0" dirty="0">
                <a:ln>
                  <a:noFill/>
                </a:ln>
                <a:solidFill>
                  <a:srgbClr val="58585B"/>
                </a:solidFill>
                <a:effectLst/>
                <a:uLnTx/>
                <a:uFillTx/>
                <a:latin typeface="Museo Sans 300"/>
                <a:ea typeface="+mn-ea"/>
                <a:cs typeface="+mn-cs"/>
              </a:rPr>
              <a:t> </a:t>
            </a:r>
          </a:p>
        </p:txBody>
      </p:sp>
      <p:sp>
        <p:nvSpPr>
          <p:cNvPr id="40" name="TextBox 39"/>
          <p:cNvSpPr txBox="1"/>
          <p:nvPr/>
        </p:nvSpPr>
        <p:spPr>
          <a:xfrm>
            <a:off x="5925823" y="4227076"/>
            <a:ext cx="1420988" cy="615553"/>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2000" b="1" i="0" u="none" strike="noStrike" kern="1200" cap="none" spc="0" normalizeH="0" baseline="0" noProof="0" dirty="0">
                <a:ln>
                  <a:noFill/>
                </a:ln>
                <a:solidFill>
                  <a:srgbClr val="58585B"/>
                </a:solidFill>
                <a:effectLst/>
                <a:uLnTx/>
                <a:uFillTx/>
                <a:latin typeface="Museo Sans 300"/>
                <a:ea typeface="+mn-ea"/>
                <a:cs typeface="+mn-cs"/>
              </a:rPr>
              <a:t>30</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300" b="0" i="0" u="none" strike="noStrike" kern="1200" cap="none" spc="0" normalizeH="0" baseline="0" noProof="0" dirty="0">
                <a:ln>
                  <a:noFill/>
                </a:ln>
                <a:solidFill>
                  <a:srgbClr val="58585B"/>
                </a:solidFill>
                <a:effectLst/>
                <a:uLnTx/>
                <a:uFillTx/>
                <a:latin typeface="Museo Sans 300"/>
                <a:ea typeface="+mn-ea"/>
                <a:cs typeface="+mn-cs"/>
              </a:rPr>
              <a:t>independent</a:t>
            </a:r>
            <a:endParaRPr kumimoji="0" lang="en-US" sz="1300" b="0" i="0" u="none" strike="noStrike" kern="1200" cap="none" spc="0" normalizeH="0" baseline="0" noProof="0" dirty="0">
              <a:ln>
                <a:noFill/>
              </a:ln>
              <a:solidFill>
                <a:srgbClr val="58585B"/>
              </a:solidFill>
              <a:effectLst/>
              <a:uLnTx/>
              <a:uFillTx/>
              <a:latin typeface="Museo Sans 300"/>
              <a:ea typeface="+mn-ea"/>
              <a:cs typeface="+mn-cs"/>
            </a:endParaRPr>
          </a:p>
        </p:txBody>
      </p:sp>
      <p:sp>
        <p:nvSpPr>
          <p:cNvPr id="41" name="Rectangle 40"/>
          <p:cNvSpPr/>
          <p:nvPr/>
        </p:nvSpPr>
        <p:spPr>
          <a:xfrm>
            <a:off x="5994066" y="5175374"/>
            <a:ext cx="1299910" cy="954107"/>
          </a:xfrm>
          <a:prstGeom prst="rect">
            <a:avLst/>
          </a:prstGeom>
        </p:spPr>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ID" sz="1400" b="0" i="1" u="none" strike="noStrike" kern="1200" cap="none" spc="0" normalizeH="0" baseline="0" noProof="0" dirty="0">
                <a:ln>
                  <a:noFill/>
                </a:ln>
                <a:solidFill>
                  <a:srgbClr val="58585B"/>
                </a:solidFill>
                <a:effectLst/>
                <a:uLnTx/>
                <a:uFillTx/>
                <a:latin typeface="Museo Sans 300"/>
                <a:ea typeface="+mn-ea"/>
                <a:cs typeface="+mn-cs"/>
              </a:rPr>
              <a:t>Protocol development for peatland management</a:t>
            </a:r>
            <a:endParaRPr kumimoji="0" lang="en-US" sz="1400" b="0" i="1" u="none" strike="noStrike" kern="1200" cap="none" spc="0" normalizeH="0" baseline="0" noProof="0" dirty="0">
              <a:ln>
                <a:noFill/>
              </a:ln>
              <a:solidFill>
                <a:srgbClr val="58585B"/>
              </a:solidFill>
              <a:effectLst/>
              <a:uLnTx/>
              <a:uFillTx/>
              <a:latin typeface="Museo Sans 300"/>
              <a:ea typeface="+mn-ea"/>
              <a:cs typeface="+mn-cs"/>
            </a:endParaRPr>
          </a:p>
        </p:txBody>
      </p:sp>
      <p:sp>
        <p:nvSpPr>
          <p:cNvPr id="42" name="Oval 41"/>
          <p:cNvSpPr/>
          <p:nvPr/>
        </p:nvSpPr>
        <p:spPr>
          <a:xfrm>
            <a:off x="6573895" y="1314237"/>
            <a:ext cx="288032" cy="288032"/>
          </a:xfrm>
          <a:prstGeom prst="ellipse">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400" b="1" i="0" u="none" strike="noStrike" kern="1200" cap="none" spc="0" normalizeH="0" baseline="0" noProof="0" dirty="0">
                <a:ln>
                  <a:noFill/>
                </a:ln>
                <a:solidFill>
                  <a:srgbClr val="58585B"/>
                </a:solidFill>
                <a:effectLst/>
                <a:uLnTx/>
                <a:uFillTx/>
                <a:latin typeface="Museo Sans 300"/>
                <a:ea typeface="+mn-ea"/>
                <a:cs typeface="+mn-cs"/>
              </a:rPr>
              <a:t>4</a:t>
            </a:r>
            <a:endParaRPr kumimoji="0" lang="en-US" sz="1400" b="1" i="0" u="none" strike="noStrike" kern="1200" cap="none" spc="0" normalizeH="0" baseline="0" noProof="0" dirty="0">
              <a:ln>
                <a:noFill/>
              </a:ln>
              <a:solidFill>
                <a:srgbClr val="58585B"/>
              </a:solidFill>
              <a:effectLst/>
              <a:uLnTx/>
              <a:uFillTx/>
              <a:latin typeface="Museo Sans 300"/>
              <a:ea typeface="+mn-ea"/>
              <a:cs typeface="+mn-cs"/>
            </a:endParaRPr>
          </a:p>
        </p:txBody>
      </p:sp>
      <p:pic>
        <p:nvPicPr>
          <p:cNvPr id="43" name="Picture 42"/>
          <p:cNvPicPr>
            <a:picLocks noChangeAspect="1"/>
          </p:cNvPicPr>
          <p:nvPr/>
        </p:nvPicPr>
        <p:blipFill rotWithShape="1">
          <a:blip r:embed="rId11" cstate="email">
            <a:extLst>
              <a:ext uri="{28A0092B-C50C-407E-A947-70E740481C1C}">
                <a14:useLocalDpi xmlns:a14="http://schemas.microsoft.com/office/drawing/2010/main"/>
              </a:ext>
            </a:extLst>
          </a:blip>
          <a:srcRect l="6180" t="11680" r="6278" b="12732"/>
          <a:stretch/>
        </p:blipFill>
        <p:spPr>
          <a:xfrm>
            <a:off x="6117458" y="1742419"/>
            <a:ext cx="1104509" cy="382552"/>
          </a:xfrm>
          <a:prstGeom prst="rect">
            <a:avLst/>
          </a:prstGeom>
        </p:spPr>
      </p:pic>
      <p:pic>
        <p:nvPicPr>
          <p:cNvPr id="44" name="Picture 43"/>
          <p:cNvPicPr>
            <a:picLocks noChangeAspect="1"/>
          </p:cNvPicPr>
          <p:nvPr/>
        </p:nvPicPr>
        <p:blipFill rotWithShape="1">
          <a:blip r:embed="rId12" cstate="email">
            <a:extLst>
              <a:ext uri="{28A0092B-C50C-407E-A947-70E740481C1C}">
                <a14:useLocalDpi xmlns:a14="http://schemas.microsoft.com/office/drawing/2010/main"/>
              </a:ext>
            </a:extLst>
          </a:blip>
          <a:srcRect l="8834" t="18340" r="8290" b="19587"/>
          <a:stretch/>
        </p:blipFill>
        <p:spPr>
          <a:xfrm>
            <a:off x="6097004" y="2084172"/>
            <a:ext cx="1202056" cy="540199"/>
          </a:xfrm>
          <a:prstGeom prst="rect">
            <a:avLst/>
          </a:prstGeom>
        </p:spPr>
      </p:pic>
      <p:pic>
        <p:nvPicPr>
          <p:cNvPr id="45" name="Picture 44"/>
          <p:cNvPicPr>
            <a:picLocks noChangeAspect="1"/>
          </p:cNvPicPr>
          <p:nvPr/>
        </p:nvPicPr>
        <p:blipFill rotWithShape="1">
          <a:blip r:embed="rId13" cstate="email">
            <a:extLst>
              <a:ext uri="{28A0092B-C50C-407E-A947-70E740481C1C}">
                <a14:useLocalDpi xmlns:a14="http://schemas.microsoft.com/office/drawing/2010/main"/>
              </a:ext>
            </a:extLst>
          </a:blip>
          <a:srcRect t="31153" b="27320"/>
          <a:stretch/>
        </p:blipFill>
        <p:spPr>
          <a:xfrm>
            <a:off x="6097004" y="2589696"/>
            <a:ext cx="1124963" cy="467161"/>
          </a:xfrm>
          <a:prstGeom prst="rect">
            <a:avLst/>
          </a:prstGeom>
        </p:spPr>
      </p:pic>
      <p:sp>
        <p:nvSpPr>
          <p:cNvPr id="46" name="Oval 45"/>
          <p:cNvSpPr/>
          <p:nvPr/>
        </p:nvSpPr>
        <p:spPr>
          <a:xfrm>
            <a:off x="7726023" y="1314237"/>
            <a:ext cx="288032" cy="288032"/>
          </a:xfrm>
          <a:prstGeom prst="ellipse">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400" b="1" i="0" u="none" strike="noStrike" kern="1200" cap="none" spc="0" normalizeH="0" baseline="0" noProof="0" dirty="0">
                <a:ln>
                  <a:noFill/>
                </a:ln>
                <a:solidFill>
                  <a:srgbClr val="58585B"/>
                </a:solidFill>
                <a:effectLst/>
                <a:uLnTx/>
                <a:uFillTx/>
                <a:latin typeface="Museo Sans 300"/>
                <a:ea typeface="+mn-ea"/>
                <a:cs typeface="+mn-cs"/>
              </a:rPr>
              <a:t>5</a:t>
            </a:r>
            <a:endParaRPr kumimoji="0" lang="en-US" sz="1400" b="1" i="0" u="none" strike="noStrike" kern="1200" cap="none" spc="0" normalizeH="0" baseline="0" noProof="0" dirty="0">
              <a:ln>
                <a:noFill/>
              </a:ln>
              <a:solidFill>
                <a:srgbClr val="58585B"/>
              </a:solidFill>
              <a:effectLst/>
              <a:uLnTx/>
              <a:uFillTx/>
              <a:latin typeface="Museo Sans 300"/>
              <a:ea typeface="+mn-ea"/>
              <a:cs typeface="+mn-cs"/>
            </a:endParaRPr>
          </a:p>
        </p:txBody>
      </p:sp>
      <p:cxnSp>
        <p:nvCxnSpPr>
          <p:cNvPr id="47" name="Straight Connector 46"/>
          <p:cNvCxnSpPr/>
          <p:nvPr/>
        </p:nvCxnSpPr>
        <p:spPr>
          <a:xfrm flipH="1">
            <a:off x="7365983" y="1526091"/>
            <a:ext cx="16410" cy="4904884"/>
          </a:xfrm>
          <a:prstGeom prst="line">
            <a:avLst/>
          </a:prstGeom>
          <a:ln>
            <a:solidFill>
              <a:srgbClr val="EE7813"/>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313147" y="3402469"/>
            <a:ext cx="1420988" cy="461665"/>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2000" b="1" i="0" u="none" strike="noStrike" kern="1200" cap="none" spc="0" normalizeH="0" baseline="0" noProof="0" dirty="0">
                <a:ln>
                  <a:noFill/>
                </a:ln>
                <a:solidFill>
                  <a:srgbClr val="58585B"/>
                </a:solidFill>
                <a:effectLst/>
                <a:uLnTx/>
                <a:uFillTx/>
                <a:latin typeface="Museo Sans 300"/>
                <a:ea typeface="+mn-ea"/>
                <a:cs typeface="+mn-cs"/>
              </a:rPr>
              <a:t>3,000</a:t>
            </a:r>
            <a:r>
              <a:rPr kumimoji="0" lang="en-ID" sz="2400" b="1" i="0" u="none" strike="noStrike" kern="1200" cap="none" spc="0" normalizeH="0" baseline="0" noProof="0" dirty="0">
                <a:ln>
                  <a:noFill/>
                </a:ln>
                <a:solidFill>
                  <a:srgbClr val="58585B"/>
                </a:solidFill>
                <a:effectLst/>
                <a:uLnTx/>
                <a:uFillTx/>
                <a:latin typeface="Museo Sans 300"/>
                <a:ea typeface="+mn-ea"/>
                <a:cs typeface="+mn-cs"/>
              </a:rPr>
              <a:t> </a:t>
            </a:r>
          </a:p>
        </p:txBody>
      </p:sp>
      <p:sp>
        <p:nvSpPr>
          <p:cNvPr id="49" name="TextBox 48"/>
          <p:cNvSpPr txBox="1"/>
          <p:nvPr/>
        </p:nvSpPr>
        <p:spPr>
          <a:xfrm>
            <a:off x="7382393" y="4227656"/>
            <a:ext cx="1260562" cy="830997"/>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2000" b="1" i="0" u="none" strike="noStrike" kern="1200" cap="none" spc="0" normalizeH="0" baseline="0" noProof="0" dirty="0">
                <a:ln>
                  <a:noFill/>
                </a:ln>
                <a:solidFill>
                  <a:srgbClr val="58585B"/>
                </a:solidFill>
                <a:effectLst/>
                <a:uLnTx/>
                <a:uFillTx/>
                <a:latin typeface="Museo Sans 300"/>
                <a:ea typeface="+mn-ea"/>
                <a:cs typeface="+mn-cs"/>
              </a:rPr>
              <a:t>1,500</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1300" b="0" i="0" u="none" strike="noStrike" kern="1200" cap="none" spc="0" normalizeH="0" baseline="0" noProof="0" dirty="0">
                <a:ln>
                  <a:noFill/>
                </a:ln>
                <a:solidFill>
                  <a:srgbClr val="58585B"/>
                </a:solidFill>
                <a:effectLst/>
                <a:uLnTx/>
                <a:uFillTx/>
                <a:latin typeface="Museo Sans 300"/>
                <a:ea typeface="+mn-ea"/>
                <a:cs typeface="+mn-cs"/>
              </a:rPr>
              <a:t>independent &amp; suppliers</a:t>
            </a:r>
            <a:endParaRPr kumimoji="0" lang="en-US" sz="1300" b="0" i="0" u="none" strike="noStrike" kern="1200" cap="none" spc="0" normalizeH="0" baseline="0" noProof="0" dirty="0">
              <a:ln>
                <a:noFill/>
              </a:ln>
              <a:solidFill>
                <a:srgbClr val="58585B"/>
              </a:solidFill>
              <a:effectLst/>
              <a:uLnTx/>
              <a:uFillTx/>
              <a:latin typeface="Museo Sans 300"/>
              <a:ea typeface="+mn-ea"/>
              <a:cs typeface="+mn-cs"/>
            </a:endParaRPr>
          </a:p>
        </p:txBody>
      </p:sp>
      <p:sp>
        <p:nvSpPr>
          <p:cNvPr id="50" name="Rectangle 49"/>
          <p:cNvSpPr/>
          <p:nvPr/>
        </p:nvSpPr>
        <p:spPr>
          <a:xfrm>
            <a:off x="7365983" y="5168547"/>
            <a:ext cx="1299910" cy="1384995"/>
          </a:xfrm>
          <a:prstGeom prst="rect">
            <a:avLst/>
          </a:prstGeom>
        </p:spPr>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ID" sz="1400" b="0" i="1" u="none" strike="noStrike" kern="1200" cap="none" spc="0" normalizeH="0" baseline="0" noProof="0" dirty="0">
                <a:ln>
                  <a:noFill/>
                </a:ln>
                <a:solidFill>
                  <a:srgbClr val="58585B"/>
                </a:solidFill>
                <a:effectLst/>
                <a:uLnTx/>
                <a:uFillTx/>
                <a:latin typeface="Museo Sans 300"/>
                <a:ea typeface="+mn-ea"/>
                <a:cs typeface="+mn-cs"/>
              </a:rPr>
              <a:t>Field level traceability </a:t>
            </a:r>
            <a:r>
              <a:rPr kumimoji="0" lang="en-ID" sz="1400" b="0" i="0" u="none" strike="noStrike" kern="1200" cap="none" spc="0" normalizeH="0" baseline="0" noProof="0" dirty="0">
                <a:ln>
                  <a:noFill/>
                </a:ln>
                <a:solidFill>
                  <a:srgbClr val="58585B"/>
                </a:solidFill>
                <a:effectLst/>
                <a:uLnTx/>
                <a:uFillTx/>
                <a:latin typeface="Museo Sans 300"/>
                <a:ea typeface="+mn-ea"/>
                <a:cs typeface="+mn-cs"/>
              </a:rPr>
              <a:t>(</a:t>
            </a:r>
            <a:r>
              <a:rPr kumimoji="0" lang="en-ID" sz="1400" b="0" i="0" u="none" strike="noStrike" kern="1200" cap="none" spc="0" normalizeH="0" baseline="0" noProof="0" dirty="0">
                <a:ln>
                  <a:noFill/>
                </a:ln>
                <a:solidFill>
                  <a:srgbClr val="58585B"/>
                </a:solidFill>
                <a:effectLst/>
                <a:uLnTx/>
                <a:uFillTx/>
                <a:latin typeface="Museo Sans 300"/>
                <a:ea typeface="+mn-ea"/>
                <a:cs typeface="+mn-cs"/>
                <a:sym typeface="Wingdings" panose="05000000000000000000" pitchFamily="2" charset="2"/>
              </a:rPr>
              <a:t>)</a:t>
            </a:r>
            <a:r>
              <a:rPr kumimoji="0" lang="en-ID" sz="1400" b="0" i="1" u="none" strike="noStrike" kern="1200" cap="none" spc="0" normalizeH="0" baseline="0" noProof="0" dirty="0">
                <a:ln>
                  <a:noFill/>
                </a:ln>
                <a:solidFill>
                  <a:srgbClr val="58585B"/>
                </a:solidFill>
                <a:effectLst/>
                <a:uLnTx/>
                <a:uFillTx/>
                <a:latin typeface="Museo Sans 300"/>
                <a:ea typeface="+mn-ea"/>
                <a:cs typeface="+mn-cs"/>
              </a:rPr>
              <a:t>, auto-GAP &amp; </a:t>
            </a:r>
            <a:r>
              <a:rPr kumimoji="0" lang="en-ID" sz="1400" b="0" i="1" u="none" strike="noStrike" kern="1200" cap="none" spc="0" normalizeH="0" baseline="0" noProof="0" dirty="0" err="1">
                <a:ln>
                  <a:noFill/>
                </a:ln>
                <a:solidFill>
                  <a:srgbClr val="58585B"/>
                </a:solidFill>
                <a:effectLst/>
                <a:uLnTx/>
                <a:uFillTx/>
                <a:latin typeface="Museo Sans 300"/>
                <a:ea typeface="+mn-ea"/>
                <a:cs typeface="+mn-cs"/>
              </a:rPr>
              <a:t>mgt</a:t>
            </a:r>
            <a:r>
              <a:rPr kumimoji="0" lang="en-ID" sz="1400" b="0" i="1" u="none" strike="noStrike" kern="1200" cap="none" spc="0" normalizeH="0" baseline="0" noProof="0" dirty="0">
                <a:ln>
                  <a:noFill/>
                </a:ln>
                <a:solidFill>
                  <a:srgbClr val="58585B"/>
                </a:solidFill>
                <a:effectLst/>
                <a:uLnTx/>
                <a:uFillTx/>
                <a:latin typeface="Museo Sans 300"/>
                <a:ea typeface="+mn-ea"/>
                <a:cs typeface="+mn-cs"/>
              </a:rPr>
              <a:t>, innovative finance</a:t>
            </a:r>
            <a:endParaRPr kumimoji="0" lang="en-US" sz="1400" b="0" i="1" u="none" strike="noStrike" kern="1200" cap="none" spc="0" normalizeH="0" baseline="0" noProof="0" dirty="0">
              <a:ln>
                <a:noFill/>
              </a:ln>
              <a:solidFill>
                <a:srgbClr val="58585B"/>
              </a:solidFill>
              <a:effectLst/>
              <a:uLnTx/>
              <a:uFillTx/>
              <a:latin typeface="Museo Sans 300"/>
              <a:ea typeface="+mn-ea"/>
              <a:cs typeface="+mn-cs"/>
            </a:endParaRPr>
          </a:p>
        </p:txBody>
      </p:sp>
      <p:sp>
        <p:nvSpPr>
          <p:cNvPr id="51" name="Rectangle 50"/>
          <p:cNvSpPr/>
          <p:nvPr/>
        </p:nvSpPr>
        <p:spPr>
          <a:xfrm>
            <a:off x="1279491" y="3963725"/>
            <a:ext cx="973924" cy="230832"/>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900" b="1" i="0" u="none" strike="noStrike" kern="1200" cap="none" spc="0" normalizeH="0" baseline="0" noProof="0" dirty="0">
                <a:ln>
                  <a:noFill/>
                </a:ln>
                <a:solidFill>
                  <a:srgbClr val="58585B">
                    <a:lumMod val="50000"/>
                    <a:lumOff val="50000"/>
                  </a:srgbClr>
                </a:solidFill>
                <a:effectLst/>
                <a:uLnTx/>
                <a:uFillTx/>
                <a:latin typeface="Museo Sans 300"/>
                <a:ea typeface="+mn-ea"/>
                <a:cs typeface="+mn-cs"/>
              </a:rPr>
              <a:t>JAMBI</a:t>
            </a:r>
          </a:p>
        </p:txBody>
      </p:sp>
      <p:sp>
        <p:nvSpPr>
          <p:cNvPr id="52" name="Rectangle 51"/>
          <p:cNvSpPr/>
          <p:nvPr/>
        </p:nvSpPr>
        <p:spPr>
          <a:xfrm>
            <a:off x="2685463" y="3963725"/>
            <a:ext cx="1201059" cy="230832"/>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900" b="1" i="0" u="none" strike="noStrike" kern="1200" cap="none" spc="0" normalizeH="0" baseline="0" noProof="0" dirty="0">
                <a:ln>
                  <a:noFill/>
                </a:ln>
                <a:solidFill>
                  <a:srgbClr val="58585B">
                    <a:lumMod val="50000"/>
                    <a:lumOff val="50000"/>
                  </a:srgbClr>
                </a:solidFill>
                <a:effectLst/>
                <a:uLnTx/>
                <a:uFillTx/>
                <a:latin typeface="Museo Sans 300"/>
                <a:ea typeface="+mn-ea"/>
                <a:cs typeface="+mn-cs"/>
              </a:rPr>
              <a:t>NORTH SUMATRA</a:t>
            </a:r>
          </a:p>
        </p:txBody>
      </p:sp>
      <p:sp>
        <p:nvSpPr>
          <p:cNvPr id="53" name="Rectangle 52"/>
          <p:cNvSpPr/>
          <p:nvPr/>
        </p:nvSpPr>
        <p:spPr>
          <a:xfrm>
            <a:off x="4659962" y="3963724"/>
            <a:ext cx="1193853" cy="230832"/>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900" b="1" i="0" u="none" strike="noStrike" kern="1200" cap="none" spc="0" normalizeH="0" baseline="0" noProof="0" dirty="0">
                <a:ln>
                  <a:noFill/>
                </a:ln>
                <a:solidFill>
                  <a:srgbClr val="58585B">
                    <a:lumMod val="50000"/>
                    <a:lumOff val="50000"/>
                  </a:srgbClr>
                </a:solidFill>
                <a:effectLst/>
                <a:uLnTx/>
                <a:uFillTx/>
                <a:latin typeface="Museo Sans 300"/>
                <a:ea typeface="+mn-ea"/>
                <a:cs typeface="+mn-cs"/>
              </a:rPr>
              <a:t>SOUTH SUMATRA</a:t>
            </a:r>
          </a:p>
        </p:txBody>
      </p:sp>
      <p:sp>
        <p:nvSpPr>
          <p:cNvPr id="54" name="Rectangle 53"/>
          <p:cNvSpPr/>
          <p:nvPr/>
        </p:nvSpPr>
        <p:spPr>
          <a:xfrm>
            <a:off x="6176035" y="3963725"/>
            <a:ext cx="973924" cy="230832"/>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900" b="1" i="0" u="none" strike="noStrike" kern="1200" cap="none" spc="0" normalizeH="0" baseline="0" noProof="0" dirty="0">
                <a:ln>
                  <a:noFill/>
                </a:ln>
                <a:solidFill>
                  <a:srgbClr val="58585B">
                    <a:lumMod val="50000"/>
                    <a:lumOff val="50000"/>
                  </a:srgbClr>
                </a:solidFill>
                <a:effectLst/>
                <a:uLnTx/>
                <a:uFillTx/>
                <a:latin typeface="Museo Sans 300"/>
                <a:ea typeface="+mn-ea"/>
                <a:cs typeface="+mn-cs"/>
              </a:rPr>
              <a:t>RIAU</a:t>
            </a:r>
          </a:p>
        </p:txBody>
      </p:sp>
      <p:sp>
        <p:nvSpPr>
          <p:cNvPr id="55" name="Rectangle 54"/>
          <p:cNvSpPr/>
          <p:nvPr/>
        </p:nvSpPr>
        <p:spPr>
          <a:xfrm>
            <a:off x="7544187" y="3963725"/>
            <a:ext cx="973924" cy="230832"/>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ID" sz="900" b="1" i="0" u="none" strike="noStrike" kern="1200" cap="none" spc="0" normalizeH="0" baseline="0" noProof="0" dirty="0">
                <a:ln>
                  <a:noFill/>
                </a:ln>
                <a:solidFill>
                  <a:srgbClr val="58585B">
                    <a:lumMod val="50000"/>
                    <a:lumOff val="50000"/>
                  </a:srgbClr>
                </a:solidFill>
                <a:effectLst/>
                <a:uLnTx/>
                <a:uFillTx/>
                <a:latin typeface="Museo Sans 300"/>
                <a:ea typeface="+mn-ea"/>
                <a:cs typeface="+mn-cs"/>
              </a:rPr>
              <a:t>SABAH</a:t>
            </a:r>
          </a:p>
        </p:txBody>
      </p:sp>
      <p:pic>
        <p:nvPicPr>
          <p:cNvPr id="56" name="Picture 55"/>
          <p:cNvPicPr>
            <a:picLocks noChangeAspect="1"/>
          </p:cNvPicPr>
          <p:nvPr/>
        </p:nvPicPr>
        <p:blipFill rotWithShape="1">
          <a:blip r:embed="rId14" cstate="email">
            <a:extLst>
              <a:ext uri="{28A0092B-C50C-407E-A947-70E740481C1C}">
                <a14:useLocalDpi xmlns:a14="http://schemas.microsoft.com/office/drawing/2010/main"/>
              </a:ext>
            </a:extLst>
          </a:blip>
          <a:srcRect l="10188" r="13967" b="14489"/>
          <a:stretch/>
        </p:blipFill>
        <p:spPr>
          <a:xfrm>
            <a:off x="4550819" y="1631499"/>
            <a:ext cx="463848" cy="722731"/>
          </a:xfrm>
          <a:prstGeom prst="rect">
            <a:avLst/>
          </a:prstGeom>
        </p:spPr>
      </p:pic>
      <p:pic>
        <p:nvPicPr>
          <p:cNvPr id="57" name="Picture 56"/>
          <p:cNvPicPr>
            <a:picLocks noChangeAspect="1"/>
          </p:cNvPicPr>
          <p:nvPr/>
        </p:nvPicPr>
        <p:blipFill rotWithShape="1">
          <a:blip r:embed="rId15" cstate="email">
            <a:extLst>
              <a:ext uri="{28A0092B-C50C-407E-A947-70E740481C1C}">
                <a14:useLocalDpi xmlns:a14="http://schemas.microsoft.com/office/drawing/2010/main"/>
              </a:ext>
            </a:extLst>
          </a:blip>
          <a:srcRect t="25015" b="24325"/>
          <a:stretch/>
        </p:blipFill>
        <p:spPr>
          <a:xfrm>
            <a:off x="7561571" y="2036910"/>
            <a:ext cx="970810" cy="368378"/>
          </a:xfrm>
          <a:prstGeom prst="rect">
            <a:avLst/>
          </a:prstGeom>
        </p:spPr>
      </p:pic>
      <p:pic>
        <p:nvPicPr>
          <p:cNvPr id="58" name="Picture 57"/>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652719" y="2425171"/>
            <a:ext cx="722672" cy="722672"/>
          </a:xfrm>
          <a:prstGeom prst="rect">
            <a:avLst/>
          </a:prstGeom>
        </p:spPr>
      </p:pic>
      <p:pic>
        <p:nvPicPr>
          <p:cNvPr id="59" name="Picture 58"/>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449316" y="1627842"/>
            <a:ext cx="1184436" cy="397384"/>
          </a:xfrm>
          <a:prstGeom prst="rect">
            <a:avLst/>
          </a:prstGeom>
          <a:solidFill>
            <a:schemeClr val="tx1">
              <a:lumMod val="95000"/>
              <a:lumOff val="5000"/>
            </a:schemeClr>
          </a:solidFill>
        </p:spPr>
      </p:pic>
      <p:pic>
        <p:nvPicPr>
          <p:cNvPr id="60" name="Picture 59"/>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9013973" y="1319432"/>
            <a:ext cx="2843065" cy="2440713"/>
          </a:xfrm>
          <a:prstGeom prst="rect">
            <a:avLst/>
          </a:prstGeom>
        </p:spPr>
      </p:pic>
      <p:pic>
        <p:nvPicPr>
          <p:cNvPr id="61" name="Picture 60"/>
          <p:cNvPicPr>
            <a:picLocks noChangeAspect="1"/>
          </p:cNvPicPr>
          <p:nvPr/>
        </p:nvPicPr>
        <p:blipFill rotWithShape="1">
          <a:blip r:embed="rId19" cstate="email">
            <a:extLst>
              <a:ext uri="{28A0092B-C50C-407E-A947-70E740481C1C}">
                <a14:useLocalDpi xmlns:a14="http://schemas.microsoft.com/office/drawing/2010/main"/>
              </a:ext>
            </a:extLst>
          </a:blip>
          <a:srcRect l="10880" r="7875"/>
          <a:stretch/>
        </p:blipFill>
        <p:spPr>
          <a:xfrm>
            <a:off x="9013973" y="4406346"/>
            <a:ext cx="2843065" cy="2153458"/>
          </a:xfrm>
          <a:prstGeom prst="rect">
            <a:avLst/>
          </a:prstGeom>
        </p:spPr>
      </p:pic>
    </p:spTree>
    <p:extLst>
      <p:ext uri="{BB962C8B-B14F-4D97-AF65-F5344CB8AC3E}">
        <p14:creationId xmlns:p14="http://schemas.microsoft.com/office/powerpoint/2010/main" val="217618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RSPO COLOURS">
      <a:dk1>
        <a:srgbClr val="58585B"/>
      </a:dk1>
      <a:lt1>
        <a:sysClr val="window" lastClr="FFFFFF"/>
      </a:lt1>
      <a:dk2>
        <a:srgbClr val="58585B"/>
      </a:dk2>
      <a:lt2>
        <a:srgbClr val="E7E6E6"/>
      </a:lt2>
      <a:accent1>
        <a:srgbClr val="EF6E19"/>
      </a:accent1>
      <a:accent2>
        <a:srgbClr val="F8A144"/>
      </a:accent2>
      <a:accent3>
        <a:srgbClr val="418D27"/>
      </a:accent3>
      <a:accent4>
        <a:srgbClr val="C00000"/>
      </a:accent4>
      <a:accent5>
        <a:srgbClr val="F8A144"/>
      </a:accent5>
      <a:accent6>
        <a:srgbClr val="67923D"/>
      </a:accent6>
      <a:hlink>
        <a:srgbClr val="EE7813"/>
      </a:hlink>
      <a:folHlink>
        <a:srgbClr val="00B0F0"/>
      </a:folHlink>
    </a:clrScheme>
    <a:fontScheme name="RSPO FONTS">
      <a:majorFont>
        <a:latin typeface="Museo Sans 300"/>
        <a:ea typeface=""/>
        <a:cs typeface=""/>
      </a:majorFont>
      <a:minorFont>
        <a:latin typeface="Museo Sans 300"/>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9FCDD9D-B822-4124-B09A-082162A092E9}" vid="{5E4F67D0-4FD8-4FBE-B4D8-8C8949D0C1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1869</Words>
  <Application>Microsoft Office PowerPoint</Application>
  <PresentationFormat>Widescreen</PresentationFormat>
  <Paragraphs>362</Paragraphs>
  <Slides>29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Helvetica</vt:lpstr>
      <vt:lpstr>Impact</vt:lpstr>
      <vt:lpstr>Museo Sans 300</vt:lpstr>
      <vt:lpstr>Tw Cen MT</vt:lpstr>
      <vt:lpstr>Wingdings</vt:lpstr>
      <vt:lpstr>1_Office Theme</vt:lpstr>
      <vt:lpstr>PowerPoint Presentation</vt:lpstr>
      <vt:lpstr>WIFI and Twitter</vt:lpstr>
      <vt:lpstr>Afternoon breakout session</vt:lpstr>
      <vt:lpstr>Breakout: Landscape Approaches: Strengthening Partnership And Collaboration To Mitigate Risk And Ensure Long-term Sustainability</vt:lpstr>
      <vt:lpstr>Landscape approach and sustainable palm oil</vt:lpstr>
      <vt:lpstr>IDH Indonesia &amp; key partners</vt:lpstr>
      <vt:lpstr>Approaches and impacts</vt:lpstr>
      <vt:lpstr>Our interventions in sustainable commodities</vt:lpstr>
      <vt:lpstr>Sustainable palm oil – what we have learnt so far (i)</vt:lpstr>
      <vt:lpstr>Sustainable palm oil – what we have learnt so far (ii)</vt:lpstr>
      <vt:lpstr>Landscape approach: beyond one supply chain</vt:lpstr>
      <vt:lpstr>Our coverage in Indonesia</vt:lpstr>
      <vt:lpstr>Example (i): South Sumatra</vt:lpstr>
      <vt:lpstr>Example (ii): West Kalimantan</vt:lpstr>
      <vt:lpstr>Example (iii): Aceh</vt:lpstr>
      <vt:lpstr>Example (iv): Jambi</vt:lpstr>
      <vt:lpstr>Innovative financing: scaling up investment</vt:lpstr>
      <vt:lpstr>Thank you</vt:lpstr>
      <vt:lpstr>PowerPoint Presentation</vt:lpstr>
      <vt:lpstr>JURISDICTIONAL APPROACH:  AN OPPORTUNITY FOR LANDSCAPING: LESSONS LEARNED FROM THE ECUADORIAN EXPERIENCE</vt:lpstr>
      <vt:lpstr>What is JA exactly?</vt:lpstr>
      <vt:lpstr>PowerPoint Presentation</vt:lpstr>
      <vt:lpstr>Some criteria so far…</vt:lpstr>
      <vt:lpstr>Some conditions should exist, or be facilitated</vt:lpstr>
      <vt:lpstr>Challenges for landscaping</vt:lpstr>
      <vt:lpstr>Opportunities arise</vt:lpstr>
      <vt:lpstr>THANK YOU FOR YOUR ATTENTION!</vt:lpstr>
      <vt:lpstr>Breakout: landscape approaches: strengthening partnership and collaboration to mitigate risk and ensure long-term sustainability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 Roberts</dc:creator>
  <cp:lastModifiedBy>Graham Roberts</cp:lastModifiedBy>
  <cp:revision>20</cp:revision>
  <dcterms:created xsi:type="dcterms:W3CDTF">2018-06-21T11:46:35Z</dcterms:created>
  <dcterms:modified xsi:type="dcterms:W3CDTF">2018-06-25T09:56:02Z</dcterms:modified>
</cp:coreProperties>
</file>